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72" r:id="rId12"/>
    <p:sldId id="267" r:id="rId13"/>
    <p:sldId id="275" r:id="rId14"/>
    <p:sldId id="266" r:id="rId15"/>
    <p:sldId id="268" r:id="rId16"/>
    <p:sldId id="273" r:id="rId17"/>
    <p:sldId id="277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n" initials="sen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92" autoAdjust="0"/>
  </p:normalViewPr>
  <p:slideViewPr>
    <p:cSldViewPr>
      <p:cViewPr varScale="1">
        <p:scale>
          <a:sx n="51" d="100"/>
          <a:sy n="51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1EC52-A668-4D34-AD5A-CDD0E88FBE36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2E740-F74B-475D-8AFE-8BE5BB8F8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E740-F74B-475D-8AFE-8BE5BB8F8E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00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7186A-3D00-4970-83C9-88A63574E8A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0319-363A-4F39-BC96-2BC0D34E3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56350"/>
            <a:ext cx="1828800" cy="365125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July 14, 2010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286000" y="6356350"/>
            <a:ext cx="4572000" cy="365125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ctr">
              <a:defRPr baseline="0">
                <a:latin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SunGuide SMD Kickoff Meeting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858000" y="6356350"/>
            <a:ext cx="1828800" cy="365125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r">
              <a:defRPr baseline="0">
                <a:latin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52DD1E-9E2B-435F-A840-FB686B5EB6A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0" name="Picture 9" descr="fdot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274320"/>
            <a:ext cx="1143000" cy="1143000"/>
          </a:xfrm>
          <a:prstGeom prst="rect">
            <a:avLst/>
          </a:prstGeom>
        </p:spPr>
      </p:pic>
      <p:pic>
        <p:nvPicPr>
          <p:cNvPr id="11" name="Picture 10" descr="SunGuideRegisterLogo.bmp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406640" y="274320"/>
            <a:ext cx="1256429" cy="1143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rgbClr val="FFFF00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i="0" kern="1200" baseline="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0" kern="1200" baseline="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0" kern="1200" baseline="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i="0" kern="1200" baseline="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i="0" kern="1200" baseline="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BDQ69</a:t>
            </a:r>
            <a:br>
              <a:rPr lang="en-US" dirty="0" smtClean="0"/>
            </a:br>
            <a:r>
              <a:rPr lang="en-US" dirty="0" smtClean="0"/>
              <a:t>SunGuide Support, Maintenance and Development Enhancement Contract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July 14, 2010</a:t>
            </a:r>
          </a:p>
          <a:p>
            <a:r>
              <a:rPr lang="en-US" dirty="0" smtClean="0"/>
              <a:t>Kickoff Meeting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Enhancement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Development (</a:t>
            </a:r>
            <a:r>
              <a:rPr lang="en-US" sz="4400" b="1" kern="1200" dirty="0" err="1" smtClean="0">
                <a:latin typeface="+mj-lt"/>
                <a:ea typeface="+mj-ea"/>
                <a:cs typeface="+mj-cs"/>
              </a:rPr>
              <a:t>contd</a:t>
            </a:r>
            <a:r>
              <a:rPr lang="en-US" sz="4400" b="1" kern="1200" dirty="0" smtClean="0"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Scope of services outlines structured SDLC</a:t>
            </a:r>
          </a:p>
          <a:p>
            <a:pPr lvl="1"/>
            <a:r>
              <a:rPr lang="en-US" dirty="0" smtClean="0"/>
              <a:t>Reviews: </a:t>
            </a:r>
          </a:p>
          <a:p>
            <a:pPr lvl="2"/>
            <a:r>
              <a:rPr lang="en-US" dirty="0" smtClean="0"/>
              <a:t>CMB, </a:t>
            </a:r>
          </a:p>
          <a:p>
            <a:pPr lvl="2"/>
            <a:r>
              <a:rPr lang="en-US" dirty="0" smtClean="0"/>
              <a:t>Requirements, </a:t>
            </a:r>
          </a:p>
          <a:p>
            <a:pPr lvl="2"/>
            <a:r>
              <a:rPr lang="en-US" dirty="0" smtClean="0"/>
              <a:t>Preliminary Design Review, </a:t>
            </a:r>
          </a:p>
          <a:p>
            <a:pPr lvl="2"/>
            <a:r>
              <a:rPr lang="en-US" dirty="0" smtClean="0"/>
              <a:t>Detailed Design Review, </a:t>
            </a:r>
          </a:p>
          <a:p>
            <a:pPr lvl="2"/>
            <a:r>
              <a:rPr lang="en-US" dirty="0" smtClean="0"/>
              <a:t>Dry Runs, </a:t>
            </a:r>
          </a:p>
          <a:p>
            <a:pPr lvl="2"/>
            <a:r>
              <a:rPr lang="en-US" dirty="0" smtClean="0"/>
              <a:t>Physical Configuration Audit, </a:t>
            </a:r>
          </a:p>
          <a:p>
            <a:pPr lvl="2"/>
            <a:r>
              <a:rPr lang="en-US" dirty="0" smtClean="0"/>
              <a:t>Test Readiness, </a:t>
            </a:r>
          </a:p>
          <a:p>
            <a:pPr lvl="2"/>
            <a:r>
              <a:rPr lang="en-US" dirty="0" smtClean="0"/>
              <a:t>Hot Wash Up, </a:t>
            </a:r>
          </a:p>
          <a:p>
            <a:pPr lvl="2"/>
            <a:r>
              <a:rPr lang="en-US" dirty="0" smtClean="0"/>
              <a:t>Others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Enhancement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Development (</a:t>
            </a:r>
            <a:r>
              <a:rPr lang="en-US" sz="4400" dirty="0" err="1" smtClean="0">
                <a:latin typeface="+mj-lt"/>
              </a:rPr>
              <a:t>c</a:t>
            </a:r>
            <a:r>
              <a:rPr lang="en-US" sz="4400" b="1" kern="1200" dirty="0" err="1" smtClean="0">
                <a:latin typeface="+mj-lt"/>
                <a:ea typeface="+mj-ea"/>
                <a:cs typeface="+mj-cs"/>
              </a:rPr>
              <a:t>ontd</a:t>
            </a:r>
            <a:r>
              <a:rPr lang="en-US" sz="4400" b="1" kern="1200" dirty="0" smtClean="0"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Scope of services outlines structured SDLC</a:t>
            </a:r>
          </a:p>
          <a:p>
            <a:pPr lvl="1"/>
            <a:r>
              <a:rPr lang="en-US" dirty="0" smtClean="0"/>
              <a:t>Documents: </a:t>
            </a:r>
          </a:p>
          <a:p>
            <a:pPr lvl="2"/>
            <a:r>
              <a:rPr lang="en-US" dirty="0" smtClean="0"/>
              <a:t>CONOPS, </a:t>
            </a:r>
          </a:p>
          <a:p>
            <a:pPr lvl="2"/>
            <a:r>
              <a:rPr lang="en-US" dirty="0" smtClean="0"/>
              <a:t>SRS, </a:t>
            </a:r>
          </a:p>
          <a:p>
            <a:pPr lvl="2"/>
            <a:r>
              <a:rPr lang="en-US" dirty="0" smtClean="0"/>
              <a:t>SDD, </a:t>
            </a:r>
          </a:p>
          <a:p>
            <a:pPr lvl="2"/>
            <a:r>
              <a:rPr lang="en-US" dirty="0" smtClean="0"/>
              <a:t>ICD, </a:t>
            </a:r>
          </a:p>
          <a:p>
            <a:pPr lvl="2"/>
            <a:r>
              <a:rPr lang="en-US" dirty="0" smtClean="0"/>
              <a:t>SIP &amp; SICP, </a:t>
            </a:r>
          </a:p>
          <a:p>
            <a:pPr lvl="2"/>
            <a:r>
              <a:rPr lang="en-US" dirty="0" smtClean="0"/>
              <a:t>VDD, </a:t>
            </a:r>
          </a:p>
          <a:p>
            <a:pPr lvl="2"/>
            <a:r>
              <a:rPr lang="en-US" dirty="0" smtClean="0"/>
              <a:t>SUM, </a:t>
            </a:r>
          </a:p>
          <a:p>
            <a:pPr lvl="2"/>
            <a:r>
              <a:rPr lang="en-US" dirty="0" smtClean="0"/>
              <a:t>DBDD, </a:t>
            </a:r>
          </a:p>
          <a:p>
            <a:pPr lvl="2"/>
            <a:r>
              <a:rPr lang="en-US" dirty="0" smtClean="0"/>
              <a:t>Test Results, </a:t>
            </a:r>
          </a:p>
          <a:p>
            <a:pPr lvl="2"/>
            <a:r>
              <a:rPr lang="en-US" dirty="0" smtClean="0"/>
              <a:t>Corrective Actions, </a:t>
            </a:r>
          </a:p>
          <a:p>
            <a:pPr lvl="2"/>
            <a:r>
              <a:rPr lang="en-US" dirty="0" smtClean="0"/>
              <a:t>Training Plans &amp; Training Materials, </a:t>
            </a:r>
          </a:p>
          <a:p>
            <a:pPr lvl="2"/>
            <a:r>
              <a:rPr lang="en-US" dirty="0" smtClean="0"/>
              <a:t>Deployment Plan</a:t>
            </a:r>
          </a:p>
          <a:p>
            <a:pPr lvl="2"/>
            <a:r>
              <a:rPr lang="en-US" dirty="0" smtClean="0"/>
              <a:t>Meeting </a:t>
            </a:r>
            <a:r>
              <a:rPr lang="en-US" smtClean="0"/>
              <a:t>materials including minutes.</a:t>
            </a:r>
            <a:endParaRPr lang="en-US" dirty="0" smtClean="0"/>
          </a:p>
          <a:p>
            <a:r>
              <a:rPr lang="en-US" dirty="0" smtClean="0"/>
              <a:t>Latitude to include or exclude phases, reviews and Documents from any enhancement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Responses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52600"/>
          <a:ext cx="8153400" cy="427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519155"/>
                <a:gridCol w="3500645"/>
              </a:tblGrid>
              <a:tr h="48984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Initial Response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Initial Response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89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Critical</a:t>
                      </a:r>
                      <a:r>
                        <a:rPr lang="en-US" sz="2400" baseline="0" dirty="0" smtClean="0"/>
                        <a:t> Failure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One hour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Return the phone call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89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Failure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One hour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Return the phone call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89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Ext. Failure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One hour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Return the phone call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98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business day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Email to submitter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8454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Deployment / Configuration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business day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Email to submitter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636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Enhancement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 business day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Email to submitter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Responses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447800"/>
          <a:ext cx="8153400" cy="475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519155"/>
                <a:gridCol w="3500645"/>
              </a:tblGrid>
              <a:tr h="48984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Escalation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On-site Response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89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Critical</a:t>
                      </a:r>
                      <a:r>
                        <a:rPr lang="en-US" sz="2200" baseline="0" dirty="0" smtClean="0"/>
                        <a:t> Failure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Two hours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4 Hours </a:t>
                      </a:r>
                      <a:r>
                        <a:rPr lang="en-US" sz="2200" baseline="0" dirty="0" smtClean="0"/>
                        <a:t>from FDOT PM Approval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89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Failure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 hours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1</a:t>
                      </a:r>
                      <a:r>
                        <a:rPr lang="en-US" sz="2200" baseline="0" dirty="0" smtClean="0"/>
                        <a:t> Business Day from FDOT PM Approval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89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Ext. Failure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 Hours of contact</a:t>
                      </a:r>
                      <a:r>
                        <a:rPr lang="en-US" sz="2200" baseline="0" dirty="0" smtClean="0"/>
                        <a:t> with external POC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1</a:t>
                      </a:r>
                      <a:r>
                        <a:rPr lang="en-US" sz="2200" baseline="0" dirty="0" smtClean="0"/>
                        <a:t> Business Day from FDOT PM Approval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98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Defect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 business day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No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84547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Deployment / Configuration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1 business day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1</a:t>
                      </a:r>
                      <a:r>
                        <a:rPr lang="en-US" sz="2200" baseline="0" dirty="0" smtClean="0"/>
                        <a:t> Business Day from FDOT PM Approval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6364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Enhancement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 business weeks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No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Liquidated Damages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  <a:gridCol w="3048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Performance Measure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Expected</a:t>
                      </a:r>
                      <a:r>
                        <a:rPr lang="en-US" sz="2400" baseline="0" dirty="0" smtClean="0"/>
                        <a:t> Performance per Quarter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Damages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Initial response to phone calls for Critical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Failure, Failures and External Failure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≤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missed response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$5,000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Initial response to deployment configuration issues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≤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 missed responses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$1,000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response to defects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≤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 missed responses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$1,000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Document Deliverables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≤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 missed responses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$1,000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Footprints 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r>
              <a:rPr lang="en-US" dirty="0" smtClean="0"/>
              <a:t>Reported Via – Tracks whether the issue was reported via web or by phone</a:t>
            </a:r>
          </a:p>
          <a:p>
            <a:r>
              <a:rPr lang="en-US" dirty="0" smtClean="0"/>
              <a:t>Phone Notification Time – Time which the issue was initially reported (if phone)</a:t>
            </a:r>
          </a:p>
          <a:p>
            <a:r>
              <a:rPr lang="en-US" dirty="0" smtClean="0"/>
              <a:t>Initial Response – Time which the responder sent a email or called to issue reporter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0796" r="1479" b="65686"/>
          <a:stretch>
            <a:fillRect/>
          </a:stretch>
        </p:blipFill>
        <p:spPr bwMode="auto">
          <a:xfrm>
            <a:off x="1" y="1752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Footprints 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Escalated to SPM/PM – Time at which the issue was brought to the attention of the SPM/PM for oversight until the issue is corrected</a:t>
            </a:r>
          </a:p>
          <a:p>
            <a:r>
              <a:rPr lang="en-US" dirty="0" smtClean="0"/>
              <a:t>Updated Priority – Changes to the initial Priority listed in the issue as agreed upon by FDOT PM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0796" r="1479" b="65686"/>
          <a:stretch>
            <a:fillRect/>
          </a:stretch>
        </p:blipFill>
        <p:spPr bwMode="auto">
          <a:xfrm>
            <a:off x="1" y="1752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Footprints 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/>
          </a:bodyPr>
          <a:lstStyle/>
          <a:p>
            <a:r>
              <a:rPr lang="en-US" dirty="0" smtClean="0"/>
              <a:t>Hours worked by each developer will be tracked for each issue.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21695" r="7453" b="55254"/>
          <a:stretch>
            <a:fillRect/>
          </a:stretch>
        </p:blipFill>
        <p:spPr bwMode="auto">
          <a:xfrm>
            <a:off x="0" y="1524000"/>
            <a:ext cx="914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Meeting Support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2692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Meeting Type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Frequency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Kickoff Meeting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Once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Support Meetings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 week period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Progress or Status Meetings 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 week period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Out</a:t>
                      </a:r>
                      <a:r>
                        <a:rPr lang="en-US" sz="3200" baseline="0" dirty="0" smtClean="0"/>
                        <a:t>reach Presentations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 needed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/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Questions?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Open Discussion</a:t>
            </a:r>
            <a:endParaRPr lang="en-US" sz="4400" kern="1200" dirty="0" smtClean="0"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latin typeface="+mj-lt"/>
                <a:ea typeface="+mj-ea"/>
                <a:cs typeface="+mj-cs"/>
              </a:rPr>
              <a:t>Introductions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Roll call</a:t>
            </a:r>
          </a:p>
          <a:p>
            <a:pPr lvl="1"/>
            <a:r>
              <a:rPr lang="en-US" dirty="0" smtClean="0"/>
              <a:t>Tallahassee</a:t>
            </a:r>
          </a:p>
          <a:p>
            <a:pPr lvl="1"/>
            <a:r>
              <a:rPr lang="en-US" dirty="0" smtClean="0"/>
              <a:t>Districts 1, 2, 3, 4, 5, 6, 7</a:t>
            </a:r>
          </a:p>
          <a:p>
            <a:pPr lvl="1"/>
            <a:r>
              <a:rPr lang="en-US" dirty="0" smtClean="0"/>
              <a:t>Florida Turnpike Enterprise</a:t>
            </a:r>
          </a:p>
          <a:p>
            <a:pPr lvl="1"/>
            <a:r>
              <a:rPr lang="en-US" dirty="0" smtClean="0"/>
              <a:t>Miami Dade Expressway Authority</a:t>
            </a:r>
          </a:p>
          <a:p>
            <a:pPr lvl="1"/>
            <a:r>
              <a:rPr lang="en-US" dirty="0" smtClean="0"/>
              <a:t>Lee County</a:t>
            </a:r>
          </a:p>
          <a:p>
            <a:pPr lvl="1"/>
            <a:r>
              <a:rPr lang="en-US" dirty="0" smtClean="0"/>
              <a:t>City of Tallahassee</a:t>
            </a:r>
          </a:p>
          <a:p>
            <a:pPr lvl="1"/>
            <a:r>
              <a:rPr lang="en-US" dirty="0" smtClean="0"/>
              <a:t>OOCEA</a:t>
            </a:r>
          </a:p>
          <a:p>
            <a:pPr lvl="1"/>
            <a:r>
              <a:rPr lang="en-US" dirty="0" smtClean="0"/>
              <a:t>I-595 PPT</a:t>
            </a:r>
          </a:p>
          <a:p>
            <a:r>
              <a:rPr lang="en-US" dirty="0" smtClean="0"/>
              <a:t>Purpose of meeting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BDQ69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includes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Development Enhancements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Majority of staff carry over from previous SunGuide Development contract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SwRI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PM:  Robert Heller</a:t>
            </a:r>
          </a:p>
          <a:p>
            <a:r>
              <a:rPr lang="en-US" dirty="0" smtClean="0"/>
              <a:t>SPM:  Tucker Brown</a:t>
            </a:r>
          </a:p>
          <a:p>
            <a:r>
              <a:rPr lang="en-US" dirty="0" smtClean="0"/>
              <a:t>Phone Support:  Hector Iruegas, Brent Becker</a:t>
            </a:r>
          </a:p>
          <a:p>
            <a:r>
              <a:rPr lang="en-US" dirty="0" smtClean="0"/>
              <a:t>Florida support:  Mary Thornton (MCO), Lucent TBD (MIA)</a:t>
            </a:r>
          </a:p>
          <a:p>
            <a:r>
              <a:rPr lang="en-US" dirty="0" smtClean="0"/>
              <a:t>San Antonio support: Jose Perez</a:t>
            </a:r>
          </a:p>
          <a:p>
            <a:r>
              <a:rPr lang="en-US" dirty="0" smtClean="0"/>
              <a:t>Others as needed: Marc Alban, John Brisco, Adam Clauss, Steve Dellenback, Uma Goring, </a:t>
            </a:r>
            <a:r>
              <a:rPr lang="en-US" dirty="0" err="1" smtClean="0"/>
              <a:t>Amit</a:t>
            </a:r>
            <a:r>
              <a:rPr lang="en-US" dirty="0" smtClean="0"/>
              <a:t> Misra, Juanita Ortega, Lynne Randolph, Sam Slocum, Roger Strain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 Staffing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FDOT PM: Arun Krishnamurthy</a:t>
            </a:r>
          </a:p>
          <a:p>
            <a:r>
              <a:rPr lang="en-US" dirty="0" smtClean="0"/>
              <a:t>PBS&amp;J Support:</a:t>
            </a:r>
          </a:p>
          <a:p>
            <a:pPr lvl="1"/>
            <a:r>
              <a:rPr lang="en-US" dirty="0" smtClean="0"/>
              <a:t>PM: Khue Ngo</a:t>
            </a:r>
          </a:p>
          <a:p>
            <a:pPr lvl="1"/>
            <a:r>
              <a:rPr lang="en-US" dirty="0" smtClean="0"/>
              <a:t>Project Support: Clay Packard, Derek Vollmer, </a:t>
            </a:r>
            <a:r>
              <a:rPr lang="en-US" dirty="0" err="1" smtClean="0"/>
              <a:t>Vernell</a:t>
            </a:r>
            <a:r>
              <a:rPr lang="en-US" dirty="0" smtClean="0"/>
              <a:t> Johnson, John Hope, Marie Howell, Steve Novosad</a:t>
            </a:r>
          </a:p>
          <a:p>
            <a:pPr lvl="1"/>
            <a:r>
              <a:rPr lang="en-US" dirty="0" smtClean="0"/>
              <a:t>Project Advisor: David Chang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 Support: </a:t>
            </a:r>
          </a:p>
          <a:p>
            <a:pPr lvl="1"/>
            <a:r>
              <a:rPr lang="en-US" dirty="0" smtClean="0"/>
              <a:t>Critical failures</a:t>
            </a:r>
          </a:p>
          <a:p>
            <a:pPr lvl="1"/>
            <a:r>
              <a:rPr lang="en-US" dirty="0" smtClean="0"/>
              <a:t>Failures</a:t>
            </a:r>
          </a:p>
          <a:p>
            <a:pPr lvl="1"/>
            <a:r>
              <a:rPr lang="en-US" dirty="0" smtClean="0"/>
              <a:t>External failure</a:t>
            </a:r>
          </a:p>
          <a:p>
            <a:r>
              <a:rPr lang="en-US" dirty="0" smtClean="0"/>
              <a:t>Footprints</a:t>
            </a:r>
          </a:p>
          <a:p>
            <a:pPr lvl="1"/>
            <a:r>
              <a:rPr lang="en-US" dirty="0" smtClean="0"/>
              <a:t>Defect</a:t>
            </a:r>
          </a:p>
          <a:p>
            <a:pPr lvl="1"/>
            <a:r>
              <a:rPr lang="en-US" dirty="0" smtClean="0"/>
              <a:t>Deployment / Configuration</a:t>
            </a:r>
          </a:p>
          <a:p>
            <a:pPr lvl="1"/>
            <a:r>
              <a:rPr lang="en-US" dirty="0" smtClean="0"/>
              <a:t>Enhancement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Failure</a:t>
            </a:r>
          </a:p>
          <a:p>
            <a:pPr lvl="1"/>
            <a:r>
              <a:rPr lang="en-US" dirty="0" smtClean="0"/>
              <a:t>Multiple subsystems failure</a:t>
            </a:r>
          </a:p>
          <a:p>
            <a:pPr lvl="1"/>
            <a:r>
              <a:rPr lang="en-US" dirty="0" smtClean="0"/>
              <a:t>Failure of single critical (GUI, </a:t>
            </a:r>
            <a:r>
              <a:rPr lang="en-US" dirty="0" err="1" smtClean="0"/>
              <a:t>Databus</a:t>
            </a:r>
            <a:r>
              <a:rPr lang="en-US" dirty="0" smtClean="0"/>
              <a:t>) subsystem</a:t>
            </a:r>
          </a:p>
          <a:p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Single Subsystem or driver failing</a:t>
            </a:r>
          </a:p>
          <a:p>
            <a:r>
              <a:rPr lang="en-US" dirty="0" smtClean="0"/>
              <a:t>External Failure</a:t>
            </a:r>
          </a:p>
          <a:p>
            <a:pPr lvl="1"/>
            <a:r>
              <a:rPr lang="en-US" dirty="0" smtClean="0"/>
              <a:t>SunGuide interfaces with external systems are failing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Support Definitions </a:t>
            </a:r>
            <a:br>
              <a:rPr lang="en-US" b="1" dirty="0" smtClean="0"/>
            </a:br>
            <a:r>
              <a:rPr lang="en-US" b="1" dirty="0" smtClean="0"/>
              <a:t>(more)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Defect</a:t>
            </a:r>
          </a:p>
          <a:p>
            <a:pPr lvl="1"/>
            <a:r>
              <a:rPr lang="en-US" dirty="0" smtClean="0"/>
              <a:t>Software issue that can be compensated for through manual operation or that does not impact operation of the TMC</a:t>
            </a:r>
          </a:p>
          <a:p>
            <a:r>
              <a:rPr lang="en-US" dirty="0" smtClean="0"/>
              <a:t>Deployment / Configuration Issue</a:t>
            </a:r>
          </a:p>
          <a:p>
            <a:pPr lvl="1"/>
            <a:r>
              <a:rPr lang="en-US" dirty="0" smtClean="0"/>
              <a:t>Issue related to either an installation or configuration that is prohibiting proper operation of the software</a:t>
            </a:r>
          </a:p>
          <a:p>
            <a:r>
              <a:rPr lang="en-US" dirty="0" smtClean="0"/>
              <a:t>Enhancement</a:t>
            </a:r>
          </a:p>
          <a:p>
            <a:pPr lvl="1"/>
            <a:r>
              <a:rPr lang="en-US" dirty="0" smtClean="0"/>
              <a:t>Improvement to the software that can be included in a future release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latin typeface="+mj-lt"/>
                <a:ea typeface="+mj-ea"/>
                <a:cs typeface="+mj-cs"/>
              </a:rPr>
              <a:t>Enhancement</a:t>
            </a:r>
            <a:br>
              <a:rPr lang="en-US" sz="4400" b="1" kern="1200" dirty="0" smtClean="0"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latin typeface="+mj-lt"/>
                <a:ea typeface="+mj-ea"/>
                <a:cs typeface="+mj-cs"/>
              </a:rPr>
              <a:t>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of services outlines structured SDLC</a:t>
            </a:r>
          </a:p>
          <a:p>
            <a:pPr lvl="1"/>
            <a:r>
              <a:rPr lang="en-US" dirty="0" smtClean="0"/>
              <a:t>Phases: </a:t>
            </a:r>
          </a:p>
          <a:p>
            <a:pPr lvl="2"/>
            <a:r>
              <a:rPr lang="en-US" dirty="0" smtClean="0"/>
              <a:t>Concept of Operations</a:t>
            </a:r>
          </a:p>
          <a:p>
            <a:pPr lvl="2"/>
            <a:r>
              <a:rPr lang="en-US" dirty="0" smtClean="0"/>
              <a:t>Requirements, </a:t>
            </a:r>
          </a:p>
          <a:p>
            <a:pPr lvl="2"/>
            <a:r>
              <a:rPr lang="en-US" dirty="0" smtClean="0"/>
              <a:t>Design,</a:t>
            </a:r>
          </a:p>
          <a:p>
            <a:pPr lvl="2"/>
            <a:r>
              <a:rPr lang="en-US" dirty="0" smtClean="0"/>
              <a:t>Development, </a:t>
            </a:r>
          </a:p>
          <a:p>
            <a:pPr lvl="2"/>
            <a:r>
              <a:rPr lang="en-US" dirty="0" smtClean="0"/>
              <a:t>Integration, </a:t>
            </a:r>
          </a:p>
          <a:p>
            <a:pPr lvl="2"/>
            <a:r>
              <a:rPr lang="en-US" dirty="0" smtClean="0"/>
              <a:t>Testing, </a:t>
            </a:r>
          </a:p>
          <a:p>
            <a:pPr lvl="2"/>
            <a:r>
              <a:rPr lang="en-US" dirty="0" smtClean="0"/>
              <a:t>Deployments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712</Words>
  <Application>Microsoft Office PowerPoint</Application>
  <PresentationFormat>On-screen Show (4:3)</PresentationFormat>
  <Paragraphs>195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BDQ69 SunGuide Support, Maintenance and Development Enhancement Contract</vt:lpstr>
      <vt:lpstr>Introductions</vt:lpstr>
      <vt:lpstr>BDQ69 Overview</vt:lpstr>
      <vt:lpstr>SwRI Staffing</vt:lpstr>
      <vt:lpstr>CO Staffing</vt:lpstr>
      <vt:lpstr>Support</vt:lpstr>
      <vt:lpstr>Support Definitions</vt:lpstr>
      <vt:lpstr>Support Definitions  (more)</vt:lpstr>
      <vt:lpstr>Enhancement Development </vt:lpstr>
      <vt:lpstr>Enhancement Development (contd)</vt:lpstr>
      <vt:lpstr>Enhancement Development (contd)</vt:lpstr>
      <vt:lpstr>Required Responses</vt:lpstr>
      <vt:lpstr>Required Responses</vt:lpstr>
      <vt:lpstr>Liquidated Damages</vt:lpstr>
      <vt:lpstr>Footprints  Modifications</vt:lpstr>
      <vt:lpstr>Footprints  Modifications</vt:lpstr>
      <vt:lpstr>Footprints  Modifications</vt:lpstr>
      <vt:lpstr>Meeting Support</vt:lpstr>
      <vt:lpstr> Questions? Open Discussion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BDQ69 SunGuide Support, Maintenance and Development Enhancement Contract</dc:title>
  <dc:creator>RobertHeller</dc:creator>
  <cp:lastModifiedBy>RobertHeller</cp:lastModifiedBy>
  <cp:revision>29</cp:revision>
  <dcterms:created xsi:type="dcterms:W3CDTF">2010-07-08T20:47:28Z</dcterms:created>
  <dcterms:modified xsi:type="dcterms:W3CDTF">2010-07-12T18:23:34Z</dcterms:modified>
</cp:coreProperties>
</file>