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93.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06.xml" ContentType="application/vnd.openxmlformats-officedocument.presentationml.slide+xml"/>
  <Override PartName="/ppt/slides/slide205.xml" ContentType="application/vnd.openxmlformats-officedocument.presentationml.slide+xml"/>
  <Override PartName="/ppt/slides/slide204.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57.xml" ContentType="application/vnd.openxmlformats-officedocument.presentationml.slide+xml"/>
  <Override PartName="/ppt/slides/slide15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6.xml" ContentType="application/vnd.openxmlformats-officedocument.presentationml.slide+xml"/>
  <Override PartName="/ppt/slides/slide165.xml" ContentType="application/vnd.openxmlformats-officedocument.presentationml.slide+xml"/>
  <Override PartName="/ppt/slides/slide164.xml" ContentType="application/vnd.openxmlformats-officedocument.presentationml.slide+xml"/>
  <Override PartName="/ppt/slides/slide163.xml" ContentType="application/vnd.openxmlformats-officedocument.presentationml.slide+xml"/>
  <Override PartName="/ppt/slides/slide155.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83.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82.xml" ContentType="application/vnd.openxmlformats-officedocument.presentationml.slide+xml"/>
  <Override PartName="/ppt/slides/slide181.xml" ContentType="application/vnd.openxmlformats-officedocument.presentationml.slide+xml"/>
  <Override PartName="/ppt/slides/slide180.xml" ContentType="application/vnd.openxmlformats-officedocument.presentationml.slide+xml"/>
  <Override PartName="/ppt/slides/slide173.xml" ContentType="application/vnd.openxmlformats-officedocument.presentationml.slide+xml"/>
  <Override PartName="/ppt/slides/slide172.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330.xml" ContentType="application/vnd.openxmlformats-officedocument.presentationml.slide+xml"/>
  <Override PartName="/ppt/slides/slide329.xml" ContentType="application/vnd.openxmlformats-officedocument.presentationml.slide+xml"/>
  <Override PartName="/ppt/slides/slide328.xml" ContentType="application/vnd.openxmlformats-officedocument.presentationml.slide+xml"/>
  <Override PartName="/ppt/slides/slide327.xml" ContentType="application/vnd.openxmlformats-officedocument.presentationml.slide+xml"/>
  <Override PartName="/ppt/slides/slide326.xml" ContentType="application/vnd.openxmlformats-officedocument.presentationml.slide+xml"/>
  <Override PartName="/ppt/slides/slide325.xml" ContentType="application/vnd.openxmlformats-officedocument.presentationml.slide+xml"/>
  <Override PartName="/ppt/slides/slide324.xml" ContentType="application/vnd.openxmlformats-officedocument.presentationml.slide+xml"/>
  <Override PartName="/ppt/slides/slide323.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41.xml" ContentType="application/vnd.openxmlformats-officedocument.presentationml.slide+xml"/>
  <Override PartName="/ppt/slides/slide340.xml" ContentType="application/vnd.openxmlformats-officedocument.presentationml.slide+xml"/>
  <Override PartName="/ppt/slides/slide339.xml" ContentType="application/vnd.openxmlformats-officedocument.presentationml.slide+xml"/>
  <Override PartName="/ppt/slides/slide338.xml" ContentType="application/vnd.openxmlformats-officedocument.presentationml.slide+xml"/>
  <Override PartName="/ppt/slides/slide337.xml" ContentType="application/vnd.openxmlformats-officedocument.presentationml.slide+xml"/>
  <Override PartName="/ppt/slides/slide336.xml" ContentType="application/vnd.openxmlformats-officedocument.presentationml.slide+xml"/>
  <Override PartName="/ppt/slides/slide335.xml" ContentType="application/vnd.openxmlformats-officedocument.presentationml.slide+xml"/>
  <Override PartName="/ppt/slides/slide334.xml" ContentType="application/vnd.openxmlformats-officedocument.presentationml.slide+xml"/>
  <Override PartName="/ppt/slides/slide322.xml" ContentType="application/vnd.openxmlformats-officedocument.presentationml.slide+xml"/>
  <Override PartName="/ppt/slides/slide321.xml" ContentType="application/vnd.openxmlformats-officedocument.presentationml.slide+xml"/>
  <Override PartName="/ppt/slides/slide320.xml" ContentType="application/vnd.openxmlformats-officedocument.presentationml.slide+xml"/>
  <Override PartName="/ppt/slides/slide308.xml" ContentType="application/vnd.openxmlformats-officedocument.presentationml.slide+xml"/>
  <Override PartName="/ppt/slides/slide307.xml" ContentType="application/vnd.openxmlformats-officedocument.presentationml.slide+xml"/>
  <Override PartName="/ppt/slides/slide306.xml" ContentType="application/vnd.openxmlformats-officedocument.presentationml.slide+xml"/>
  <Override PartName="/ppt/slides/slide305.xml" ContentType="application/vnd.openxmlformats-officedocument.presentationml.slide+xml"/>
  <Override PartName="/ppt/slides/slide304.xml" ContentType="application/vnd.openxmlformats-officedocument.presentationml.slide+xml"/>
  <Override PartName="/ppt/slides/slide303.xml" ContentType="application/vnd.openxmlformats-officedocument.presentationml.slide+xml"/>
  <Override PartName="/ppt/slides/slide302.xml" ContentType="application/vnd.openxmlformats-officedocument.presentationml.slide+xml"/>
  <Override PartName="/ppt/slides/slide301.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9.xml" ContentType="application/vnd.openxmlformats-officedocument.presentationml.slide+xml"/>
  <Override PartName="/ppt/slides/slide194.xml" ContentType="application/vnd.openxmlformats-officedocument.presentationml.slide+xml"/>
  <Override PartName="/ppt/slides/slide317.xml" ContentType="application/vnd.openxmlformats-officedocument.presentationml.slide+xml"/>
  <Override PartName="/ppt/slides/slide316.xml" ContentType="application/vnd.openxmlformats-officedocument.presentationml.slide+xml"/>
  <Override PartName="/ppt/slides/slide315.xml" ContentType="application/vnd.openxmlformats-officedocument.presentationml.slide+xml"/>
  <Override PartName="/ppt/slides/slide314.xml" ContentType="application/vnd.openxmlformats-officedocument.presentationml.slide+xml"/>
  <Override PartName="/ppt/slides/slide313.xml" ContentType="application/vnd.openxmlformats-officedocument.presentationml.slide+xml"/>
  <Override PartName="/ppt/slides/slide312.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73.xml" ContentType="application/vnd.openxmlformats-officedocument.presentationml.slide+xml"/>
  <Override PartName="/ppt/slides/slide372.xml" ContentType="application/vnd.openxmlformats-officedocument.presentationml.slide+xml"/>
  <Override PartName="/ppt/slides/slide371.xml" ContentType="application/vnd.openxmlformats-officedocument.presentationml.slide+xml"/>
  <Override PartName="/ppt/slides/slide370.xml" ContentType="application/vnd.openxmlformats-officedocument.presentationml.slide+xml"/>
  <Override PartName="/ppt/slides/slide369.xml" ContentType="application/vnd.openxmlformats-officedocument.presentationml.slide+xml"/>
  <Override PartName="/ppt/slides/slide368.xml" ContentType="application/vnd.openxmlformats-officedocument.presentationml.slide+xml"/>
  <Override PartName="/ppt/slides/slide367.xml" ContentType="application/vnd.openxmlformats-officedocument.presentationml.slide+xml"/>
  <Override PartName="/ppt/slides/slide366.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84.xml" ContentType="application/vnd.openxmlformats-officedocument.presentationml.slide+xml"/>
  <Override PartName="/ppt/slides/slide383.xml" ContentType="application/vnd.openxmlformats-officedocument.presentationml.slide+xml"/>
  <Override PartName="/ppt/slides/slide382.xml" ContentType="application/vnd.openxmlformats-officedocument.presentationml.slide+xml"/>
  <Override PartName="/ppt/slides/slide381.xml" ContentType="application/vnd.openxmlformats-officedocument.presentationml.slide+xml"/>
  <Override PartName="/ppt/slides/slide380.xml" ContentType="application/vnd.openxmlformats-officedocument.presentationml.slide+xml"/>
  <Override PartName="/ppt/slides/slide379.xml" ContentType="application/vnd.openxmlformats-officedocument.presentationml.slide+xml"/>
  <Override PartName="/ppt/slides/slide378.xml" ContentType="application/vnd.openxmlformats-officedocument.presentationml.slide+xml"/>
  <Override PartName="/ppt/slides/slide377.xml" ContentType="application/vnd.openxmlformats-officedocument.presentationml.slide+xml"/>
  <Override PartName="/ppt/slides/slide365.xml" ContentType="application/vnd.openxmlformats-officedocument.presentationml.slide+xml"/>
  <Override PartName="/ppt/slides/slide364.xml" ContentType="application/vnd.openxmlformats-officedocument.presentationml.slide+xml"/>
  <Override PartName="/ppt/slides/slide363.xml" ContentType="application/vnd.openxmlformats-officedocument.presentationml.slide+xml"/>
  <Override PartName="/ppt/slides/slide352.xml" ContentType="application/vnd.openxmlformats-officedocument.presentationml.slide+xml"/>
  <Override PartName="/ppt/slides/slide351.xml" ContentType="application/vnd.openxmlformats-officedocument.presentationml.slide+xml"/>
  <Override PartName="/ppt/slides/slide350.xml" ContentType="application/vnd.openxmlformats-officedocument.presentationml.slide+xml"/>
  <Override PartName="/ppt/slides/slide349.xml" ContentType="application/vnd.openxmlformats-officedocument.presentationml.slide+xml"/>
  <Override PartName="/ppt/slides/slide348.xml" ContentType="application/vnd.openxmlformats-officedocument.presentationml.slide+xml"/>
  <Override PartName="/ppt/slides/slide347.xml" ContentType="application/vnd.openxmlformats-officedocument.presentationml.slide+xml"/>
  <Override PartName="/ppt/slides/slide346.xml" ContentType="application/vnd.openxmlformats-officedocument.presentationml.slide+xml"/>
  <Override PartName="/ppt/slides/slide345.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62.xml" ContentType="application/vnd.openxmlformats-officedocument.presentationml.slide+xml"/>
  <Override PartName="/ppt/slides/slide361.xml" ContentType="application/vnd.openxmlformats-officedocument.presentationml.slide+xml"/>
  <Override PartName="/ppt/slides/slide360.xml" ContentType="application/vnd.openxmlformats-officedocument.presentationml.slide+xml"/>
  <Override PartName="/ppt/slides/slide359.xml" ContentType="application/vnd.openxmlformats-officedocument.presentationml.slide+xml"/>
  <Override PartName="/ppt/slides/slide358.xml" ContentType="application/vnd.openxmlformats-officedocument.presentationml.slide+xml"/>
  <Override PartName="/ppt/slides/slide357.xml" ContentType="application/vnd.openxmlformats-officedocument.presentationml.slide+xml"/>
  <Override PartName="/ppt/slides/slide356.xml" ContentType="application/vnd.openxmlformats-officedocument.presentationml.slide+xml"/>
  <Override PartName="/ppt/slides/slide300.xml" ContentType="application/vnd.openxmlformats-officedocument.presentationml.slide+xml"/>
  <Override PartName="/ppt/slides/slide318.xml" ContentType="application/vnd.openxmlformats-officedocument.presentationml.slide+xml"/>
  <Override PartName="/ppt/slides/slide298.xml" ContentType="application/vnd.openxmlformats-officedocument.presentationml.slide+xml"/>
  <Override PartName="/ppt/slides/slide243.xml" ContentType="application/vnd.openxmlformats-officedocument.presentationml.slide+xml"/>
  <Override PartName="/ppt/slides/slide242.xml" ContentType="application/vnd.openxmlformats-officedocument.presentationml.slide+xml"/>
  <Override PartName="/ppt/slides/slide241.xml" ContentType="application/vnd.openxmlformats-officedocument.presentationml.slide+xml"/>
  <Override PartName="/ppt/slides/slide240.xml" ContentType="application/vnd.openxmlformats-officedocument.presentationml.slide+xml"/>
  <Override PartName="/ppt/slides/slide239.xml" ContentType="application/vnd.openxmlformats-officedocument.presentationml.slide+xml"/>
  <Override PartName="/ppt/slides/slide238.xml" ContentType="application/vnd.openxmlformats-officedocument.presentationml.slide+xml"/>
  <Override PartName="/ppt/slides/slide299.xml" ContentType="application/vnd.openxmlformats-officedocument.presentationml.slide+xml"/>
  <Override PartName="/ppt/slides/slide236.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54.xml" ContentType="application/vnd.openxmlformats-officedocument.presentationml.slide+xml"/>
  <Override PartName="/ppt/slides/slide253.xml" ContentType="application/vnd.openxmlformats-officedocument.presentationml.slide+xml"/>
  <Override PartName="/ppt/slides/slide252.xml" ContentType="application/vnd.openxmlformats-officedocument.presentationml.slide+xml"/>
  <Override PartName="/ppt/slides/slide251.xml" ContentType="application/vnd.openxmlformats-officedocument.presentationml.slide+xml"/>
  <Override PartName="/ppt/slides/slide250.xml" ContentType="application/vnd.openxmlformats-officedocument.presentationml.slide+xml"/>
  <Override PartName="/ppt/slides/slide249.xml" ContentType="application/vnd.openxmlformats-officedocument.presentationml.slide+xml"/>
  <Override PartName="/ppt/slides/slide248.xml" ContentType="application/vnd.openxmlformats-officedocument.presentationml.slide+xml"/>
  <Override PartName="/ppt/slides/slide247.xml" ContentType="application/vnd.openxmlformats-officedocument.presentationml.slide+xml"/>
  <Override PartName="/ppt/slides/slide235.xml" ContentType="application/vnd.openxmlformats-officedocument.presentationml.slide+xml"/>
  <Override PartName="/ppt/slides/slide234.xml" ContentType="application/vnd.openxmlformats-officedocument.presentationml.slide+xml"/>
  <Override PartName="/ppt/slides/slide233.xml" ContentType="application/vnd.openxmlformats-officedocument.presentationml.slide+xml"/>
  <Override PartName="/ppt/slides/slide221.xml" ContentType="application/vnd.openxmlformats-officedocument.presentationml.slide+xml"/>
  <Override PartName="/ppt/slides/slide220.xml" ContentType="application/vnd.openxmlformats-officedocument.presentationml.slide+xml"/>
  <Override PartName="/ppt/slides/slide219.xml" ContentType="application/vnd.openxmlformats-officedocument.presentationml.slide+xml"/>
  <Override PartName="/ppt/slides/slide218.xml" ContentType="application/vnd.openxmlformats-officedocument.presentationml.slide+xml"/>
  <Override PartName="/ppt/slides/slide217.xml" ContentType="application/vnd.openxmlformats-officedocument.presentationml.slide+xml"/>
  <Override PartName="/ppt/slides/slide216.xml" ContentType="application/vnd.openxmlformats-officedocument.presentationml.slide+xml"/>
  <Override PartName="/ppt/slides/slide215.xml" ContentType="application/vnd.openxmlformats-officedocument.presentationml.slide+xml"/>
  <Override PartName="/ppt/slides/slide214.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32.xml" ContentType="application/vnd.openxmlformats-officedocument.presentationml.slide+xml"/>
  <Override PartName="/ppt/slides/slide231.xml" ContentType="application/vnd.openxmlformats-officedocument.presentationml.slide+xml"/>
  <Override PartName="/ppt/slides/slide230.xml" ContentType="application/vnd.openxmlformats-officedocument.presentationml.slide+xml"/>
  <Override PartName="/ppt/slides/slide229.xml" ContentType="application/vnd.openxmlformats-officedocument.presentationml.slide+xml"/>
  <Override PartName="/ppt/slides/slide228.xml" ContentType="application/vnd.openxmlformats-officedocument.presentationml.slide+xml"/>
  <Override PartName="/ppt/slides/slide227.xml" ContentType="application/vnd.openxmlformats-officedocument.presentationml.slide+xml"/>
  <Override PartName="/ppt/slides/slide226.xml" ContentType="application/vnd.openxmlformats-officedocument.presentationml.slide+xml"/>
  <Override PartName="/ppt/slides/slide225.xml" ContentType="application/vnd.openxmlformats-officedocument.presentationml.slide+xml"/>
  <Override PartName="/ppt/slides/slide255.xml" ContentType="application/vnd.openxmlformats-officedocument.presentationml.slide+xml"/>
  <Override PartName="/ppt/slides/slide237.xml" ContentType="application/vnd.openxmlformats-officedocument.presentationml.slide+xml"/>
  <Override PartName="/ppt/slides/slide257.xml" ContentType="application/vnd.openxmlformats-officedocument.presentationml.slide+xml"/>
  <Override PartName="/ppt/slides/slide286.xml" ContentType="application/vnd.openxmlformats-officedocument.presentationml.slide+xml"/>
  <Override PartName="/ppt/slides/slide285.xml" ContentType="application/vnd.openxmlformats-officedocument.presentationml.slide+xml"/>
  <Override PartName="/ppt/slides/slide284.xml" ContentType="application/vnd.openxmlformats-officedocument.presentationml.slide+xml"/>
  <Override PartName="/ppt/slides/slide283.xml" ContentType="application/vnd.openxmlformats-officedocument.presentationml.slide+xml"/>
  <Override PartName="/ppt/slides/slide282.xml" ContentType="application/vnd.openxmlformats-officedocument.presentationml.slide+xml"/>
  <Override PartName="/ppt/slides/slide281.xml" ContentType="application/vnd.openxmlformats-officedocument.presentationml.slide+xml"/>
  <Override PartName="/ppt/slides/slide280.xml" ContentType="application/vnd.openxmlformats-officedocument.presentationml.slide+xml"/>
  <Override PartName="/ppt/slides/slide279.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7.xml" ContentType="application/vnd.openxmlformats-officedocument.presentationml.slide+xml"/>
  <Override PartName="/ppt/slides/slide256.xml" ContentType="application/vnd.openxmlformats-officedocument.presentationml.slide+xml"/>
  <Override PartName="/ppt/slides/slide295.xml" ContentType="application/vnd.openxmlformats-officedocument.presentationml.slide+xml"/>
  <Override PartName="/ppt/slides/slide294.xml" ContentType="application/vnd.openxmlformats-officedocument.presentationml.slide+xml"/>
  <Override PartName="/ppt/slides/slide293.xml" ContentType="application/vnd.openxmlformats-officedocument.presentationml.slide+xml"/>
  <Override PartName="/ppt/slides/slide292.xml" ContentType="application/vnd.openxmlformats-officedocument.presentationml.slide+xml"/>
  <Override PartName="/ppt/slides/slide291.xml" ContentType="application/vnd.openxmlformats-officedocument.presentationml.slide+xml"/>
  <Override PartName="/ppt/slides/slide290.xml" ContentType="application/vnd.openxmlformats-officedocument.presentationml.slide+xml"/>
  <Override PartName="/ppt/slides/slide278.xml" ContentType="application/vnd.openxmlformats-officedocument.presentationml.slide+xml"/>
  <Override PartName="/ppt/slides/slide296.xml" ContentType="application/vnd.openxmlformats-officedocument.presentationml.slide+xml"/>
  <Override PartName="/ppt/slides/slide276.xml" ContentType="application/vnd.openxmlformats-officedocument.presentationml.slide+xml"/>
  <Override PartName="/ppt/slides/slide265.xml" ContentType="application/vnd.openxmlformats-officedocument.presentationml.slide+xml"/>
  <Override PartName="/ppt/slides/slide264.xml" ContentType="application/vnd.openxmlformats-officedocument.presentationml.slide+xml"/>
  <Override PartName="/ppt/slides/slide263.xml" ContentType="application/vnd.openxmlformats-officedocument.presentationml.slide+xml"/>
  <Override PartName="/ppt/slides/slide262.xml" ContentType="application/vnd.openxmlformats-officedocument.presentationml.slide+xml"/>
  <Override PartName="/ppt/slides/slide261.xml" ContentType="application/vnd.openxmlformats-officedocument.presentationml.slide+xml"/>
  <Override PartName="/ppt/slides/slide260.xml" ContentType="application/vnd.openxmlformats-officedocument.presentationml.slide+xml"/>
  <Override PartName="/ppt/slides/slide259.xml" ContentType="application/vnd.openxmlformats-officedocument.presentationml.slide+xml"/>
  <Override PartName="/ppt/slides/slide258.xml" ContentType="application/vnd.openxmlformats-officedocument.presentationml.slide+xml"/>
  <Override PartName="/ppt/slides/slide266.xml" ContentType="application/vnd.openxmlformats-officedocument.presentationml.slide+xml"/>
  <Override PartName="/ppt/slides/slide277.xml" ContentType="application/vnd.openxmlformats-officedocument.presentationml.slide+xml"/>
  <Override PartName="/ppt/slides/slide268.xml" ContentType="application/vnd.openxmlformats-officedocument.presentationml.slide+xml"/>
  <Override PartName="/ppt/slides/slide275.xml" ContentType="application/vnd.openxmlformats-officedocument.presentationml.slide+xml"/>
  <Override PartName="/ppt/slides/slide274.xml" ContentType="application/vnd.openxmlformats-officedocument.presentationml.slide+xml"/>
  <Override PartName="/ppt/slides/slide273.xml" ContentType="application/vnd.openxmlformats-officedocument.presentationml.slide+xml"/>
  <Override PartName="/ppt/slides/slide267.xml" ContentType="application/vnd.openxmlformats-officedocument.presentationml.slide+xml"/>
  <Override PartName="/ppt/slides/slide271.xml" ContentType="application/vnd.openxmlformats-officedocument.presentationml.slide+xml"/>
  <Override PartName="/ppt/slides/slide269.xml" ContentType="application/vnd.openxmlformats-officedocument.presentationml.slide+xml"/>
  <Override PartName="/ppt/slides/slide272.xml" ContentType="application/vnd.openxmlformats-officedocument.presentationml.slide+xml"/>
  <Override PartName="/ppt/slides/slide270.xml" ContentType="application/vnd.openxmlformats-officedocument.presentationml.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0.xml" ContentType="application/vnd.openxmlformats-officedocument.presentationml.notesSlide+xml"/>
  <Override PartName="/ppt/notesSlides/notesSlide185.xml" ContentType="application/vnd.openxmlformats-officedocument.presentationml.notesSlide+xml"/>
  <Override PartName="/ppt/notesSlides/notesSlide184.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6.xml" ContentType="application/vnd.openxmlformats-officedocument.presentationml.notesSlide+xml"/>
  <Override PartName="/ppt/slideMasters/slideMaster1.xml" ContentType="application/vnd.openxmlformats-officedocument.presentationml.slideMaster+xml"/>
  <Override PartName="/ppt/notesSlides/notesSlide197.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06.xml" ContentType="application/vnd.openxmlformats-officedocument.presentationml.notesSlide+xml"/>
  <Override PartName="/ppt/notesSlides/notesSlide205.xml" ContentType="application/vnd.openxmlformats-officedocument.presentationml.notesSlide+xml"/>
  <Override PartName="/ppt/notesSlides/notesSlide204.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196.xml" ContentType="application/vnd.openxmlformats-officedocument.presentationml.notesSlide+xml"/>
  <Override PartName="/ppt/notesSlides/notesSlide177.xml" ContentType="application/vnd.openxmlformats-officedocument.presentationml.notesSlide+xml"/>
  <Override PartName="/ppt/notesSlides/notesSlide195.xml" ContentType="application/vnd.openxmlformats-officedocument.presentationml.notesSlide+xml"/>
  <Override PartName="/ppt/notesSlides/notesSlide124.xml" ContentType="application/vnd.openxmlformats-officedocument.presentationml.notesSlide+xml"/>
  <Override PartName="/ppt/notesSlides/notesSlide46.xml" ContentType="application/vnd.openxmlformats-officedocument.presentationml.notesSlide+xml"/>
  <Override PartName="/ppt/notesSlides/notesSlide11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2.xml" ContentType="application/vnd.openxmlformats-officedocument.presentationml.notesSlide+xml"/>
  <Override PartName="/ppt/notesSlides/notesSlide15.xml" ContentType="application/vnd.openxmlformats-officedocument.presentationml.notesSlide+xml"/>
  <Override PartName="/ppt/notesSlides/notesSlide47.xml" ContentType="application/vnd.openxmlformats-officedocument.presentationml.notesSlide+xml"/>
  <Override PartName="/ppt/notesSlides/notesSlide154.xml" ContentType="application/vnd.openxmlformats-officedocument.presentationml.notesSlide+xml"/>
  <Override PartName="/ppt/notesSlides/notesSlide153.xml" ContentType="application/vnd.openxmlformats-officedocument.presentationml.notesSlide+xml"/>
  <Override PartName="/ppt/notesSlides/notesSlide110.xml" ContentType="application/vnd.openxmlformats-officedocument.presentationml.notesSlide+xml"/>
  <Override PartName="/ppt/notesSlides/notesSlide151.xml" ContentType="application/vnd.openxmlformats-officedocument.presentationml.notesSlide+xml"/>
  <Override PartName="/ppt/notesSlides/notesSlide150.xml" ContentType="application/vnd.openxmlformats-officedocument.presentationml.notesSlide+xml"/>
  <Override PartName="/ppt/notesSlides/notesSlide19.xml" ContentType="application/vnd.openxmlformats-officedocument.presentationml.notesSlide+xml"/>
  <Override PartName="/ppt/notesSlides/notesSlide146.xml" ContentType="application/vnd.openxmlformats-officedocument.presentationml.notesSlide+xml"/>
  <Override PartName="/ppt/notesSlides/notesSlide145.xml" ContentType="application/vnd.openxmlformats-officedocument.presentationml.notesSlide+xml"/>
  <Override PartName="/ppt/notesSlides/notesSlide144.xml" ContentType="application/vnd.openxmlformats-officedocument.presentationml.notesSlide+xml"/>
  <Override PartName="/ppt/notesSlides/notesSlide143.xml" ContentType="application/vnd.openxmlformats-officedocument.presentationml.notesSlide+xml"/>
  <Override PartName="/ppt/notesSlides/notesSlide147.xml" ContentType="application/vnd.openxmlformats-officedocument.presentationml.notesSlide+xml"/>
  <Override PartName="/ppt/notesSlides/notesSlide20.xml" ContentType="application/vnd.openxmlformats-officedocument.presentationml.notesSlide+xml"/>
  <Override PartName="/ppt/notesSlides/notesSlide148.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49.xml" ContentType="application/vnd.openxmlformats-officedocument.presentationml.notesSlide+xml"/>
  <Override PartName="/ppt/notesSlides/notesSlide155.xml" ContentType="application/vnd.openxmlformats-officedocument.presentationml.notesSlide+xml"/>
  <Override PartName="/ppt/notesSlides/notesSlide14.xml" ContentType="application/vnd.openxmlformats-officedocument.presentationml.notesSlide+xml"/>
  <Override PartName="/ppt/notesSlides/notesSlide48.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10.xml" ContentType="application/vnd.openxmlformats-officedocument.presentationml.notesSlide+xml"/>
  <Override PartName="/ppt/notesSlides/notesSlide161.xml" ContentType="application/vnd.openxmlformats-officedocument.presentationml.notesSlide+xml"/>
  <Override PartName="/ppt/notesSlides/notesSlide55.xml" ContentType="application/vnd.openxmlformats-officedocument.presentationml.notesSlide+xml"/>
  <Override PartName="/ppt/notesSlides/notesSlide162.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60.xml" ContentType="application/vnd.openxmlformats-officedocument.presentationml.notesSlide+xml"/>
  <Override PartName="/ppt/notesSlides/notesSlide11.xml" ContentType="application/vnd.openxmlformats-officedocument.presentationml.notesSlide+xml"/>
  <Override PartName="/ppt/notesSlides/notesSlide50.xml" ContentType="application/vnd.openxmlformats-officedocument.presentationml.notesSlide+xml"/>
  <Override PartName="/ppt/notesSlides/notesSlide157.xml" ContentType="application/vnd.openxmlformats-officedocument.presentationml.notesSlide+xml"/>
  <Override PartName="/ppt/notesSlides/notesSlide13.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notesSlides/notesSlide108.xml" ContentType="application/vnd.openxmlformats-officedocument.presentationml.notesSlide+xml"/>
  <Override PartName="/ppt/notesSlides/notesSlide35.xml" ContentType="application/vnd.openxmlformats-officedocument.presentationml.notesSlide+xml"/>
  <Override PartName="/ppt/notesSlides/notesSlide158.xml" ContentType="application/vnd.openxmlformats-officedocument.presentationml.notesSlide+xml"/>
  <Override PartName="/ppt/notesSlides/notesSlide107.xml" ContentType="application/vnd.openxmlformats-officedocument.presentationml.notesSlide+xml"/>
  <Override PartName="/ppt/notesSlides/notesSlide159.xml" ContentType="application/vnd.openxmlformats-officedocument.presentationml.notesSlide+xml"/>
  <Override PartName="/ppt/notesSlides/notesSlide49.xml" ContentType="application/vnd.openxmlformats-officedocument.presentationml.notesSlide+xml"/>
  <Override PartName="/ppt/notesSlides/notesSlide21.xml" ContentType="application/vnd.openxmlformats-officedocument.presentationml.notesSlide+xml"/>
  <Override PartName="/ppt/notesSlides/notesSlide142.xml" ContentType="application/vnd.openxmlformats-officedocument.presentationml.notesSlide+xml"/>
  <Override PartName="/ppt/notesSlides/notesSlide141.xml" ContentType="application/vnd.openxmlformats-officedocument.presentationml.notesSlide+xml"/>
  <Override PartName="/ppt/notesSlides/notesSlide29.xml" ContentType="application/vnd.openxmlformats-officedocument.presentationml.notesSlide+xml"/>
  <Override PartName="/ppt/notesSlides/notesSlide121.xml" ContentType="application/vnd.openxmlformats-officedocument.presentationml.notesSlide+xml"/>
  <Override PartName="/ppt/notesSlides/notesSlide131.xml" ContentType="application/vnd.openxmlformats-officedocument.presentationml.notesSlide+xml"/>
  <Override PartName="/ppt/notesSlides/notesSlide130.xml" ContentType="application/vnd.openxmlformats-officedocument.presentationml.notesSlide+xml"/>
  <Override PartName="/ppt/notesSlides/notesSlide28.xml" ContentType="application/vnd.openxmlformats-officedocument.presentationml.notesSlide+xml"/>
  <Override PartName="/ppt/notesSlides/notesSlide120.xml" ContentType="application/vnd.openxmlformats-officedocument.presentationml.notesSlide+xml"/>
  <Override PartName="/ppt/notesSlides/notesSlide119.xml" ContentType="application/vnd.openxmlformats-officedocument.presentationml.notesSlide+xml"/>
  <Override PartName="/ppt/notesSlides/notesSlide38.xml" ContentType="application/vnd.openxmlformats-officedocument.presentationml.notesSlide+xml"/>
  <Override PartName="/ppt/notesSlides/notesSlide117.xml" ContentType="application/vnd.openxmlformats-officedocument.presentationml.notesSlide+xml"/>
  <Override PartName="/ppt/notesSlides/notesSlide37.xml" ContentType="application/vnd.openxmlformats-officedocument.presentationml.notesSlide+xml"/>
  <Override PartName="/ppt/notesSlides/notesSlide11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29.xml" ContentType="application/vnd.openxmlformats-officedocument.presentationml.notesSlide+xml"/>
  <Override PartName="/ppt/notesSlides/notesSlide123.xml" ContentType="application/vnd.openxmlformats-officedocument.presentationml.notesSlide+xml"/>
  <Override PartName="/ppt/notesSlides/notesSlide126.xml" ContentType="application/vnd.openxmlformats-officedocument.presentationml.notesSlide+xml"/>
  <Override PartName="/ppt/notesSlides/notesSlide12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127.xml" ContentType="application/vnd.openxmlformats-officedocument.presentationml.notesSlide+xml"/>
  <Override PartName="/ppt/notesSlides/notesSlide122.xml" ContentType="application/vnd.openxmlformats-officedocument.presentationml.notesSlide+xml"/>
  <Override PartName="/ppt/notesSlides/notesSlide32.xml" ContentType="application/vnd.openxmlformats-officedocument.presentationml.notesSlide+xml"/>
  <Override PartName="/ppt/notesSlides/notesSlide128.xml" ContentType="application/vnd.openxmlformats-officedocument.presentationml.notesSlide+xml"/>
  <Override PartName="/ppt/notesSlides/notesSlide36.xml" ContentType="application/vnd.openxmlformats-officedocument.presentationml.notesSlide+xml"/>
  <Override PartName="/ppt/notesSlides/notesSlide39.xml" ContentType="application/vnd.openxmlformats-officedocument.presentationml.notesSlide+xml"/>
  <Override PartName="/ppt/notesSlides/notesSlide132.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138.xml" ContentType="application/vnd.openxmlformats-officedocument.presentationml.notesSlide+xml"/>
  <Override PartName="/ppt/notesSlides/notesSlide45.xml" ContentType="application/vnd.openxmlformats-officedocument.presentationml.notesSlide+xml"/>
  <Override PartName="/ppt/notesSlides/notesSlide13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114.xml" ContentType="application/vnd.openxmlformats-officedocument.presentationml.notesSlide+xml"/>
  <Override PartName="/ppt/notesSlides/notesSlide44.xml" ContentType="application/vnd.openxmlformats-officedocument.presentationml.notesSlide+xml"/>
  <Override PartName="/ppt/notesSlides/notesSlide135.xml" ContentType="application/vnd.openxmlformats-officedocument.presentationml.notesSlide+xml"/>
  <Override PartName="/ppt/notesSlides/notesSlide134.xml" ContentType="application/vnd.openxmlformats-officedocument.presentationml.notesSlide+xml"/>
  <Override PartName="/ppt/notesSlides/notesSlide116.xml" ContentType="application/vnd.openxmlformats-officedocument.presentationml.notesSlide+xml"/>
  <Override PartName="/ppt/notesSlides/notesSlide133.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115.xml" ContentType="application/vnd.openxmlformats-officedocument.presentationml.notesSlide+xml"/>
  <Override PartName="/ppt/notesSlides/notesSlide136.xml" ContentType="application/vnd.openxmlformats-officedocument.presentationml.notesSlide+xml"/>
  <Override PartName="/ppt/notesSlides/notesSlide76.xml" ContentType="application/vnd.openxmlformats-officedocument.presentationml.notesSlide+xml"/>
  <Override PartName="/ppt/notesSlides/notesSlide43.xml" ContentType="application/vnd.openxmlformats-officedocument.presentationml.notesSlide+xml"/>
  <Override PartName="/ppt/notesSlides/notesSlide56.xml" ContentType="application/vnd.openxmlformats-officedocument.presentationml.notesSlide+xml"/>
  <Override PartName="/ppt/notesSlides/notesSlide12.xml" ContentType="application/vnd.openxmlformats-officedocument.presentationml.notesSlide+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notesSlides/notesSlide94.xml" ContentType="application/vnd.openxmlformats-officedocument.presentationml.notesSlide+xml"/>
  <Override PartName="/ppt/notesSlides/notesSlide89.xml" ContentType="application/vnd.openxmlformats-officedocument.presentationml.notesSlide+xml"/>
  <Override PartName="/ppt/slideLayouts/slideLayout10.xml" ContentType="application/vnd.openxmlformats-officedocument.presentationml.slideLayout+xml"/>
  <Override PartName="/ppt/notesSlides/notesSlide64.xml" ContentType="application/vnd.openxmlformats-officedocument.presentationml.notesSlide+xml"/>
  <Override PartName="/ppt/notesSlides/notesSlide169.xml" ContentType="application/vnd.openxmlformats-officedocument.presentationml.notesSlide+xml"/>
  <Override PartName="/ppt/notesSlides/notesSlide86.xml" ContentType="application/vnd.openxmlformats-officedocument.presentationml.notesSlide+xml"/>
  <Override PartName="/ppt/notesSlides/notesSlide172.xml" ContentType="application/vnd.openxmlformats-officedocument.presentationml.notesSlide+xml"/>
  <Override PartName="/ppt/slideLayouts/slideLayout8.xml" ContentType="application/vnd.openxmlformats-officedocument.presentationml.slideLayout+xml"/>
  <Override PartName="/ppt/notesSlides/notesSlide168.xml" ContentType="application/vnd.openxmlformats-officedocument.presentationml.notesSlide+xml"/>
  <Override PartName="/ppt/notesSlides/notesSlide63.xml" ContentType="application/vnd.openxmlformats-officedocument.presentationml.notesSlide+xml"/>
  <Override PartName="/ppt/notesSlides/notesSlide5.xml" ContentType="application/vnd.openxmlformats-officedocument.presentationml.notesSlide+xml"/>
  <Override PartName="/ppt/notesSlides/notesSlide90.xml" ContentType="application/vnd.openxmlformats-officedocument.presentationml.notesSlide+xml"/>
  <Override PartName="/ppt/notesSlides/notesSlide95.xml" ContentType="application/vnd.openxmlformats-officedocument.presentationml.notesSlide+xml"/>
  <Override PartName="/ppt/notesSlides/notesSlide4.xml" ContentType="application/vnd.openxmlformats-officedocument.presentationml.notesSlide+xml"/>
  <Override PartName="/ppt/notesSlides/notesSlide173.xml" ContentType="application/vnd.openxmlformats-officedocument.presentationml.notes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70.xml" ContentType="application/vnd.openxmlformats-officedocument.presentationml.notesSlide+xml"/>
  <Override PartName="/ppt/notesSlides/notesSlide83.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92.xml" ContentType="application/vnd.openxmlformats-officedocument.presentationml.notesSlide+xml"/>
  <Override PartName="/ppt/notesSlides/notesSlide171.xml" ContentType="application/vnd.openxmlformats-officedocument.presentationml.notesSlide+xml"/>
  <Override PartName="/ppt/notesSlides/notesSlide1.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slideLayouts/slideLayout14.xml" ContentType="application/vnd.openxmlformats-officedocument.presentationml.slideLayout+xml"/>
  <Override PartName="/ppt/notesSlides/notesSlide85.xml" ContentType="application/vnd.openxmlformats-officedocument.presentationml.notesSlide+xml"/>
  <Override PartName="/ppt/notesSlides/notesSlide91.xml" ContentType="application/vnd.openxmlformats-officedocument.presentationml.notesSlide+xml"/>
  <Override PartName="/ppt/notesSlides/notesSlide67.xml" ContentType="application/vnd.openxmlformats-officedocument.presentationml.notesSlide+xml"/>
  <Override PartName="/ppt/slideLayouts/slideLayout13.xml" ContentType="application/vnd.openxmlformats-officedocument.presentationml.slideLayout+xml"/>
  <Override PartName="/ppt/notesSlides/notesSlide66.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65.xml" ContentType="application/vnd.openxmlformats-officedocument.presentationml.notesSlide+xml"/>
  <Override PartName="/ppt/slideLayouts/slideLayout12.xml" ContentType="application/vnd.openxmlformats-officedocument.presentationml.slideLayout+xml"/>
  <Override PartName="/ppt/notesSlides/notesSlide170.xml" ContentType="application/vnd.openxmlformats-officedocument.presentationml.notesSlide+xml"/>
  <Override PartName="/ppt/notesSlides/notesSlide93.xml" ContentType="application/vnd.openxmlformats-officedocument.presentationml.notesSlide+xml"/>
  <Override PartName="/ppt/notesSlides/notesSlide84.xml" ContentType="application/vnd.openxmlformats-officedocument.presentationml.notesSlide+xml"/>
  <Override PartName="/ppt/notesSlides/notesSlide72.xml" ContentType="application/vnd.openxmlformats-officedocument.presentationml.notesSlide+xml"/>
  <Override PartName="/ppt/notesSlides/notesSlide167.xml" ContentType="application/vnd.openxmlformats-officedocument.presentationml.notesSlide+xml"/>
  <Override PartName="/ppt/slideLayouts/slideLayout6.xml" ContentType="application/vnd.openxmlformats-officedocument.presentationml.slideLayout+xml"/>
  <Override PartName="/ppt/notesSlides/notesSlide79.xml" ContentType="application/vnd.openxmlformats-officedocument.presentationml.notesSlide+xml"/>
  <Override PartName="/ppt/slideLayouts/slideLayout1.xml" ContentType="application/vnd.openxmlformats-officedocument.presentationml.slideLayout+xml"/>
  <Override PartName="/ppt/notesSlides/notesSlide99.xml" ContentType="application/vnd.openxmlformats-officedocument.presentationml.notesSlide+xml"/>
  <Override PartName="/ppt/notesSlides/notesSlide58.xml" ContentType="application/vnd.openxmlformats-officedocument.presentationml.notesSlide+xml"/>
  <Override PartName="/ppt/notesSlides/notesSlide80.xml" ContentType="application/vnd.openxmlformats-officedocument.presentationml.notesSlide+xml"/>
  <Override PartName="/ppt/notesSlides/notesSlide98.xml" ContentType="application/vnd.openxmlformats-officedocument.presentationml.notesSlide+xml"/>
  <Override PartName="/ppt/slideLayouts/slideLayout2.xml" ContentType="application/vnd.openxmlformats-officedocument.presentationml.slideLayout+xml"/>
  <Override PartName="/ppt/notesSlides/notesSlide87.xml" ContentType="application/vnd.openxmlformats-officedocument.presentationml.notesSlide+xml"/>
  <Override PartName="/ppt/notesSlides/notesSlide100.xml" ContentType="application/vnd.openxmlformats-officedocument.presentationml.notesSlide+xml"/>
  <Override PartName="/ppt/notesSlides/notesSlide175.xml" ContentType="application/vnd.openxmlformats-officedocument.presentationml.notesSlide+xml"/>
  <Override PartName="/ppt/notesSlides/notesSlide163.xml" ContentType="application/vnd.openxmlformats-officedocument.presentationml.notesSlide+xml"/>
  <Override PartName="/ppt/notesSlides/notesSlide103.xml" ContentType="application/vnd.openxmlformats-officedocument.presentationml.notesSlide+xml"/>
  <Override PartName="/ppt/notesSlides/notesSlide88.xml" ContentType="application/vnd.openxmlformats-officedocument.presentationml.notesSlide+xml"/>
  <Override PartName="/ppt/notesSlides/notesSlide71.xml" ContentType="application/vnd.openxmlformats-officedocument.presentationml.notesSlide+xml"/>
  <Override PartName="/ppt/notesSlides/notesSlide77.xml" ContentType="application/vnd.openxmlformats-officedocument.presentationml.notesSlide+xml"/>
  <Override PartName="/ppt/notesSlides/notesSlide102.xml" ContentType="application/vnd.openxmlformats-officedocument.presentationml.notesSlide+xml"/>
  <Override PartName="/ppt/notesSlides/notesSlide57.xml" ContentType="application/vnd.openxmlformats-officedocument.presentationml.notesSlide+xml"/>
  <Override PartName="/ppt/notesSlides/notesSlide78.xml" ContentType="application/vnd.openxmlformats-officedocument.presentationml.notesSlide+xml"/>
  <Override PartName="/ppt/notesSlides/notesSlide101.xml" ContentType="application/vnd.openxmlformats-officedocument.presentationml.notesSlide+xml"/>
  <Override PartName="/ppt/notesSlides/notesSlide96.xml" ContentType="application/vnd.openxmlformats-officedocument.presentationml.notesSlide+xml"/>
  <Override PartName="/ppt/slideLayouts/slideLayout3.xml" ContentType="application/vnd.openxmlformats-officedocument.presentationml.slideLayout+xml"/>
  <Override PartName="/ppt/notesSlides/notesSlide75.xml" ContentType="application/vnd.openxmlformats-officedocument.presentationml.notesSlide+xml"/>
  <Override PartName="/ppt/notesSlides/notesSlide164.xml" ContentType="application/vnd.openxmlformats-officedocument.presentationml.notesSlide+xml"/>
  <Override PartName="/ppt/notesSlides/notesSlide7.xml" ContentType="application/vnd.openxmlformats-officedocument.presentationml.notesSlide+xml"/>
  <Override PartName="/ppt/notesSlides/notesSlide166.xml" ContentType="application/vnd.openxmlformats-officedocument.presentationml.notesSlide+xml"/>
  <Override PartName="/ppt/notesSlides/notesSlide82.xml" ContentType="application/vnd.openxmlformats-officedocument.presentationml.notesSlide+xml"/>
  <Override PartName="/ppt/notesSlides/notesSlide176.xml" ContentType="application/vnd.openxmlformats-officedocument.presentationml.notesSlide+xml"/>
  <Override PartName="/ppt/notesSlides/notesSlide97.xml" ContentType="application/vnd.openxmlformats-officedocument.presentationml.notesSlide+xml"/>
  <Override PartName="/ppt/notesSlides/notesSlide62.xml" ContentType="application/vnd.openxmlformats-officedocument.presentationml.notesSlide+xml"/>
  <Override PartName="/ppt/notesSlides/notesSlide6.xml" ContentType="application/vnd.openxmlformats-officedocument.presentationml.notesSlide+xml"/>
  <Override PartName="/ppt/notesSlides/notesSlide6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59.xml" ContentType="application/vnd.openxmlformats-officedocument.presentationml.notesSlide+xml"/>
  <Override PartName="/ppt/notesSlides/notesSlide9.xml" ContentType="application/vnd.openxmlformats-officedocument.presentationml.notesSlide+xml"/>
  <Override PartName="/ppt/notesSlides/notesSlide81.xml" ContentType="application/vnd.openxmlformats-officedocument.presentationml.notesSlide+xml"/>
  <Override PartName="/ppt/notesSlides/notesSlide174.xml" ContentType="application/vnd.openxmlformats-officedocument.presentationml.notesSlide+xml"/>
  <Override PartName="/ppt/notesSlides/notesSlide60.xml" ContentType="application/vnd.openxmlformats-officedocument.presentationml.notesSlide+xml"/>
  <Override PartName="/ppt/notesSlides/notesSlide165.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86"/>
  </p:notesMasterIdLst>
  <p:sldIdLst>
    <p:sldId id="256" r:id="rId2"/>
    <p:sldId id="257" r:id="rId3"/>
    <p:sldId id="338" r:id="rId4"/>
    <p:sldId id="258" r:id="rId5"/>
    <p:sldId id="336" r:id="rId6"/>
    <p:sldId id="574" r:id="rId7"/>
    <p:sldId id="337" r:id="rId8"/>
    <p:sldId id="335" r:id="rId9"/>
    <p:sldId id="259" r:id="rId10"/>
    <p:sldId id="260" r:id="rId11"/>
    <p:sldId id="261" r:id="rId12"/>
    <p:sldId id="631" r:id="rId13"/>
    <p:sldId id="632" r:id="rId14"/>
    <p:sldId id="264" r:id="rId15"/>
    <p:sldId id="265" r:id="rId16"/>
    <p:sldId id="266" r:id="rId17"/>
    <p:sldId id="267" r:id="rId18"/>
    <p:sldId id="661" r:id="rId19"/>
    <p:sldId id="662" r:id="rId20"/>
    <p:sldId id="663" r:id="rId21"/>
    <p:sldId id="664" r:id="rId22"/>
    <p:sldId id="270" r:id="rId23"/>
    <p:sldId id="339" r:id="rId24"/>
    <p:sldId id="271" r:id="rId25"/>
    <p:sldId id="272" r:id="rId26"/>
    <p:sldId id="273" r:id="rId27"/>
    <p:sldId id="594" r:id="rId28"/>
    <p:sldId id="274" r:id="rId29"/>
    <p:sldId id="275" r:id="rId30"/>
    <p:sldId id="276" r:id="rId31"/>
    <p:sldId id="277" r:id="rId32"/>
    <p:sldId id="278" r:id="rId33"/>
    <p:sldId id="279" r:id="rId34"/>
    <p:sldId id="280" r:id="rId35"/>
    <p:sldId id="281" r:id="rId36"/>
    <p:sldId id="579" r:id="rId37"/>
    <p:sldId id="282" r:id="rId38"/>
    <p:sldId id="283" r:id="rId39"/>
    <p:sldId id="284" r:id="rId40"/>
    <p:sldId id="285" r:id="rId41"/>
    <p:sldId id="286" r:id="rId42"/>
    <p:sldId id="640" r:id="rId43"/>
    <p:sldId id="644" r:id="rId44"/>
    <p:sldId id="639" r:id="rId45"/>
    <p:sldId id="641" r:id="rId46"/>
    <p:sldId id="642" r:id="rId47"/>
    <p:sldId id="643" r:id="rId48"/>
    <p:sldId id="294" r:id="rId49"/>
    <p:sldId id="299" r:id="rId50"/>
    <p:sldId id="295" r:id="rId51"/>
    <p:sldId id="296" r:id="rId52"/>
    <p:sldId id="742" r:id="rId53"/>
    <p:sldId id="743" r:id="rId54"/>
    <p:sldId id="744" r:id="rId55"/>
    <p:sldId id="745" r:id="rId56"/>
    <p:sldId id="287" r:id="rId57"/>
    <p:sldId id="340" r:id="rId58"/>
    <p:sldId id="293" r:id="rId59"/>
    <p:sldId id="300" r:id="rId60"/>
    <p:sldId id="301" r:id="rId61"/>
    <p:sldId id="581" r:id="rId62"/>
    <p:sldId id="596" r:id="rId63"/>
    <p:sldId id="598" r:id="rId64"/>
    <p:sldId id="599" r:id="rId65"/>
    <p:sldId id="600" r:id="rId66"/>
    <p:sldId id="601" r:id="rId67"/>
    <p:sldId id="602" r:id="rId68"/>
    <p:sldId id="636" r:id="rId69"/>
    <p:sldId id="584" r:id="rId70"/>
    <p:sldId id="303" r:id="rId71"/>
    <p:sldId id="654" r:id="rId72"/>
    <p:sldId id="682" r:id="rId73"/>
    <p:sldId id="655" r:id="rId74"/>
    <p:sldId id="656" r:id="rId75"/>
    <p:sldId id="657" r:id="rId76"/>
    <p:sldId id="305" r:id="rId77"/>
    <p:sldId id="324" r:id="rId78"/>
    <p:sldId id="306" r:id="rId79"/>
    <p:sldId id="307" r:id="rId80"/>
    <p:sldId id="308" r:id="rId81"/>
    <p:sldId id="309" r:id="rId82"/>
    <p:sldId id="310" r:id="rId83"/>
    <p:sldId id="311" r:id="rId84"/>
    <p:sldId id="635" r:id="rId85"/>
    <p:sldId id="313" r:id="rId86"/>
    <p:sldId id="314" r:id="rId87"/>
    <p:sldId id="315" r:id="rId88"/>
    <p:sldId id="633" r:id="rId89"/>
    <p:sldId id="634" r:id="rId90"/>
    <p:sldId id="316" r:id="rId91"/>
    <p:sldId id="317" r:id="rId92"/>
    <p:sldId id="318" r:id="rId93"/>
    <p:sldId id="319" r:id="rId94"/>
    <p:sldId id="320" r:id="rId95"/>
    <p:sldId id="321" r:id="rId96"/>
    <p:sldId id="322" r:id="rId97"/>
    <p:sldId id="323" r:id="rId98"/>
    <p:sldId id="325" r:id="rId99"/>
    <p:sldId id="326" r:id="rId100"/>
    <p:sldId id="684" r:id="rId101"/>
    <p:sldId id="683" r:id="rId102"/>
    <p:sldId id="681" r:id="rId103"/>
    <p:sldId id="677" r:id="rId104"/>
    <p:sldId id="680" r:id="rId105"/>
    <p:sldId id="679" r:id="rId106"/>
    <p:sldId id="678" r:id="rId107"/>
    <p:sldId id="333" r:id="rId108"/>
    <p:sldId id="341" r:id="rId109"/>
    <p:sldId id="334" r:id="rId110"/>
    <p:sldId id="342" r:id="rId111"/>
    <p:sldId id="733" r:id="rId112"/>
    <p:sldId id="732" r:id="rId113"/>
    <p:sldId id="734" r:id="rId114"/>
    <p:sldId id="343" r:id="rId115"/>
    <p:sldId id="344" r:id="rId116"/>
    <p:sldId id="345" r:id="rId117"/>
    <p:sldId id="346" r:id="rId118"/>
    <p:sldId id="349" r:id="rId119"/>
    <p:sldId id="603" r:id="rId120"/>
    <p:sldId id="666" r:id="rId121"/>
    <p:sldId id="667" r:id="rId122"/>
    <p:sldId id="668" r:id="rId123"/>
    <p:sldId id="736" r:id="rId124"/>
    <p:sldId id="737" r:id="rId125"/>
    <p:sldId id="738" r:id="rId126"/>
    <p:sldId id="669" r:id="rId127"/>
    <p:sldId id="739" r:id="rId128"/>
    <p:sldId id="740" r:id="rId129"/>
    <p:sldId id="741" r:id="rId130"/>
    <p:sldId id="351" r:id="rId131"/>
    <p:sldId id="352" r:id="rId132"/>
    <p:sldId id="353" r:id="rId133"/>
    <p:sldId id="354" r:id="rId134"/>
    <p:sldId id="355" r:id="rId135"/>
    <p:sldId id="356" r:id="rId136"/>
    <p:sldId id="357" r:id="rId137"/>
    <p:sldId id="358" r:id="rId138"/>
    <p:sldId id="359" r:id="rId139"/>
    <p:sldId id="360" r:id="rId140"/>
    <p:sldId id="361" r:id="rId141"/>
    <p:sldId id="362" r:id="rId142"/>
    <p:sldId id="363" r:id="rId143"/>
    <p:sldId id="365" r:id="rId144"/>
    <p:sldId id="366" r:id="rId145"/>
    <p:sldId id="367" r:id="rId146"/>
    <p:sldId id="368" r:id="rId147"/>
    <p:sldId id="369" r:id="rId148"/>
    <p:sldId id="370" r:id="rId149"/>
    <p:sldId id="383" r:id="rId150"/>
    <p:sldId id="604" r:id="rId151"/>
    <p:sldId id="605" r:id="rId152"/>
    <p:sldId id="606" r:id="rId153"/>
    <p:sldId id="607" r:id="rId154"/>
    <p:sldId id="608" r:id="rId155"/>
    <p:sldId id="609" r:id="rId156"/>
    <p:sldId id="672" r:id="rId157"/>
    <p:sldId id="673" r:id="rId158"/>
    <p:sldId id="675" r:id="rId159"/>
    <p:sldId id="674" r:id="rId160"/>
    <p:sldId id="676" r:id="rId161"/>
    <p:sldId id="384" r:id="rId162"/>
    <p:sldId id="385" r:id="rId163"/>
    <p:sldId id="386" r:id="rId164"/>
    <p:sldId id="387" r:id="rId165"/>
    <p:sldId id="451" r:id="rId166"/>
    <p:sldId id="452" r:id="rId167"/>
    <p:sldId id="453" r:id="rId168"/>
    <p:sldId id="685" r:id="rId169"/>
    <p:sldId id="456" r:id="rId170"/>
    <p:sldId id="457" r:id="rId171"/>
    <p:sldId id="458" r:id="rId172"/>
    <p:sldId id="686" r:id="rId173"/>
    <p:sldId id="687" r:id="rId174"/>
    <p:sldId id="460" r:id="rId175"/>
    <p:sldId id="463" r:id="rId176"/>
    <p:sldId id="464" r:id="rId177"/>
    <p:sldId id="465" r:id="rId178"/>
    <p:sldId id="466" r:id="rId179"/>
    <p:sldId id="467" r:id="rId180"/>
    <p:sldId id="468" r:id="rId181"/>
    <p:sldId id="469" r:id="rId182"/>
    <p:sldId id="470" r:id="rId183"/>
    <p:sldId id="471" r:id="rId184"/>
    <p:sldId id="472" r:id="rId185"/>
    <p:sldId id="473" r:id="rId186"/>
    <p:sldId id="474" r:id="rId187"/>
    <p:sldId id="475" r:id="rId188"/>
    <p:sldId id="688" r:id="rId189"/>
    <p:sldId id="586" r:id="rId190"/>
    <p:sldId id="690" r:id="rId191"/>
    <p:sldId id="691" r:id="rId192"/>
    <p:sldId id="692" r:id="rId193"/>
    <p:sldId id="693" r:id="rId194"/>
    <p:sldId id="694" r:id="rId195"/>
    <p:sldId id="695" r:id="rId196"/>
    <p:sldId id="696" r:id="rId197"/>
    <p:sldId id="697" r:id="rId198"/>
    <p:sldId id="698" r:id="rId199"/>
    <p:sldId id="699" r:id="rId200"/>
    <p:sldId id="700" r:id="rId201"/>
    <p:sldId id="701" r:id="rId202"/>
    <p:sldId id="477" r:id="rId203"/>
    <p:sldId id="689" r:id="rId204"/>
    <p:sldId id="587" r:id="rId205"/>
    <p:sldId id="588" r:id="rId206"/>
    <p:sldId id="481" r:id="rId207"/>
    <p:sldId id="610" r:id="rId208"/>
    <p:sldId id="611" r:id="rId209"/>
    <p:sldId id="612" r:id="rId210"/>
    <p:sldId id="613" r:id="rId211"/>
    <p:sldId id="614" r:id="rId212"/>
    <p:sldId id="615" r:id="rId213"/>
    <p:sldId id="616" r:id="rId214"/>
    <p:sldId id="617" r:id="rId215"/>
    <p:sldId id="618" r:id="rId216"/>
    <p:sldId id="560" r:id="rId217"/>
    <p:sldId id="561" r:id="rId218"/>
    <p:sldId id="563" r:id="rId219"/>
    <p:sldId id="564" r:id="rId220"/>
    <p:sldId id="565" r:id="rId221"/>
    <p:sldId id="566" r:id="rId222"/>
    <p:sldId id="585" r:id="rId223"/>
    <p:sldId id="568" r:id="rId224"/>
    <p:sldId id="569" r:id="rId225"/>
    <p:sldId id="570" r:id="rId226"/>
    <p:sldId id="571" r:id="rId227"/>
    <p:sldId id="572" r:id="rId228"/>
    <p:sldId id="702" r:id="rId229"/>
    <p:sldId id="491" r:id="rId230"/>
    <p:sldId id="492" r:id="rId231"/>
    <p:sldId id="493" r:id="rId232"/>
    <p:sldId id="746" r:id="rId233"/>
    <p:sldId id="747" r:id="rId234"/>
    <p:sldId id="748" r:id="rId235"/>
    <p:sldId id="658" r:id="rId236"/>
    <p:sldId id="623" r:id="rId237"/>
    <p:sldId id="624" r:id="rId238"/>
    <p:sldId id="625" r:id="rId239"/>
    <p:sldId id="627" r:id="rId240"/>
    <p:sldId id="626" r:id="rId241"/>
    <p:sldId id="628" r:id="rId242"/>
    <p:sldId id="629" r:id="rId243"/>
    <p:sldId id="630" r:id="rId244"/>
    <p:sldId id="508" r:id="rId245"/>
    <p:sldId id="509" r:id="rId246"/>
    <p:sldId id="510" r:id="rId247"/>
    <p:sldId id="511" r:id="rId248"/>
    <p:sldId id="512" r:id="rId249"/>
    <p:sldId id="513" r:id="rId250"/>
    <p:sldId id="514" r:id="rId251"/>
    <p:sldId id="515" r:id="rId252"/>
    <p:sldId id="589" r:id="rId253"/>
    <p:sldId id="517" r:id="rId254"/>
    <p:sldId id="518" r:id="rId255"/>
    <p:sldId id="590" r:id="rId256"/>
    <p:sldId id="591" r:id="rId257"/>
    <p:sldId id="592" r:id="rId258"/>
    <p:sldId id="390" r:id="rId259"/>
    <p:sldId id="540" r:id="rId260"/>
    <p:sldId id="645" r:id="rId261"/>
    <p:sldId id="542" r:id="rId262"/>
    <p:sldId id="619" r:id="rId263"/>
    <p:sldId id="646" r:id="rId264"/>
    <p:sldId id="653" r:id="rId265"/>
    <p:sldId id="647" r:id="rId266"/>
    <p:sldId id="648" r:id="rId267"/>
    <p:sldId id="649" r:id="rId268"/>
    <p:sldId id="650" r:id="rId269"/>
    <p:sldId id="651" r:id="rId270"/>
    <p:sldId id="652" r:id="rId271"/>
    <p:sldId id="546" r:id="rId272"/>
    <p:sldId id="547" r:id="rId273"/>
    <p:sldId id="548" r:id="rId274"/>
    <p:sldId id="549" r:id="rId275"/>
    <p:sldId id="550" r:id="rId276"/>
    <p:sldId id="551" r:id="rId277"/>
    <p:sldId id="552" r:id="rId278"/>
    <p:sldId id="541" r:id="rId279"/>
    <p:sldId id="388" r:id="rId280"/>
    <p:sldId id="553" r:id="rId281"/>
    <p:sldId id="554" r:id="rId282"/>
    <p:sldId id="637" r:id="rId283"/>
    <p:sldId id="555" r:id="rId284"/>
    <p:sldId id="556" r:id="rId285"/>
    <p:sldId id="557" r:id="rId286"/>
    <p:sldId id="638" r:id="rId287"/>
    <p:sldId id="659" r:id="rId288"/>
    <p:sldId id="660" r:id="rId289"/>
    <p:sldId id="558" r:id="rId290"/>
    <p:sldId id="559" r:id="rId291"/>
    <p:sldId id="576" r:id="rId292"/>
    <p:sldId id="575" r:id="rId293"/>
    <p:sldId id="577" r:id="rId294"/>
    <p:sldId id="578" r:id="rId295"/>
    <p:sldId id="389" r:id="rId296"/>
    <p:sldId id="393" r:id="rId297"/>
    <p:sldId id="394" r:id="rId298"/>
    <p:sldId id="395" r:id="rId299"/>
    <p:sldId id="414" r:id="rId300"/>
    <p:sldId id="396" r:id="rId301"/>
    <p:sldId id="397" r:id="rId302"/>
    <p:sldId id="398" r:id="rId303"/>
    <p:sldId id="399" r:id="rId304"/>
    <p:sldId id="400" r:id="rId305"/>
    <p:sldId id="401" r:id="rId306"/>
    <p:sldId id="402" r:id="rId307"/>
    <p:sldId id="403" r:id="rId308"/>
    <p:sldId id="404" r:id="rId309"/>
    <p:sldId id="405" r:id="rId310"/>
    <p:sldId id="406" r:id="rId311"/>
    <p:sldId id="407" r:id="rId312"/>
    <p:sldId id="408" r:id="rId313"/>
    <p:sldId id="409" r:id="rId314"/>
    <p:sldId id="410" r:id="rId315"/>
    <p:sldId id="411" r:id="rId316"/>
    <p:sldId id="412" r:id="rId317"/>
    <p:sldId id="413" r:id="rId318"/>
    <p:sldId id="415" r:id="rId319"/>
    <p:sldId id="416" r:id="rId320"/>
    <p:sldId id="417" r:id="rId321"/>
    <p:sldId id="418" r:id="rId322"/>
    <p:sldId id="419" r:id="rId323"/>
    <p:sldId id="420" r:id="rId324"/>
    <p:sldId id="421" r:id="rId325"/>
    <p:sldId id="422" r:id="rId326"/>
    <p:sldId id="423" r:id="rId327"/>
    <p:sldId id="424" r:id="rId328"/>
    <p:sldId id="425" r:id="rId329"/>
    <p:sldId id="703" r:id="rId330"/>
    <p:sldId id="704" r:id="rId331"/>
    <p:sldId id="705" r:id="rId332"/>
    <p:sldId id="706" r:id="rId333"/>
    <p:sldId id="708" r:id="rId334"/>
    <p:sldId id="707" r:id="rId335"/>
    <p:sldId id="709" r:id="rId336"/>
    <p:sldId id="710" r:id="rId337"/>
    <p:sldId id="711" r:id="rId338"/>
    <p:sldId id="712" r:id="rId339"/>
    <p:sldId id="713" r:id="rId340"/>
    <p:sldId id="715" r:id="rId341"/>
    <p:sldId id="714" r:id="rId342"/>
    <p:sldId id="716" r:id="rId343"/>
    <p:sldId id="717" r:id="rId344"/>
    <p:sldId id="719" r:id="rId345"/>
    <p:sldId id="718" r:id="rId346"/>
    <p:sldId id="722" r:id="rId347"/>
    <p:sldId id="720" r:id="rId348"/>
    <p:sldId id="721" r:id="rId349"/>
    <p:sldId id="723" r:id="rId350"/>
    <p:sldId id="724" r:id="rId351"/>
    <p:sldId id="725" r:id="rId352"/>
    <p:sldId id="726" r:id="rId353"/>
    <p:sldId id="727" r:id="rId354"/>
    <p:sldId id="728" r:id="rId355"/>
    <p:sldId id="729" r:id="rId356"/>
    <p:sldId id="730" r:id="rId357"/>
    <p:sldId id="731" r:id="rId358"/>
    <p:sldId id="426" r:id="rId359"/>
    <p:sldId id="427" r:id="rId360"/>
    <p:sldId id="428" r:id="rId361"/>
    <p:sldId id="429" r:id="rId362"/>
    <p:sldId id="430" r:id="rId363"/>
    <p:sldId id="431" r:id="rId364"/>
    <p:sldId id="432" r:id="rId365"/>
    <p:sldId id="433" r:id="rId366"/>
    <p:sldId id="434" r:id="rId367"/>
    <p:sldId id="435" r:id="rId368"/>
    <p:sldId id="436" r:id="rId369"/>
    <p:sldId id="437" r:id="rId370"/>
    <p:sldId id="438" r:id="rId371"/>
    <p:sldId id="439" r:id="rId372"/>
    <p:sldId id="440" r:id="rId373"/>
    <p:sldId id="441" r:id="rId374"/>
    <p:sldId id="442" r:id="rId375"/>
    <p:sldId id="443" r:id="rId376"/>
    <p:sldId id="444" r:id="rId377"/>
    <p:sldId id="445" r:id="rId378"/>
    <p:sldId id="446" r:id="rId379"/>
    <p:sldId id="447" r:id="rId380"/>
    <p:sldId id="448" r:id="rId381"/>
    <p:sldId id="449" r:id="rId382"/>
    <p:sldId id="450" r:id="rId383"/>
    <p:sldId id="392" r:id="rId384"/>
    <p:sldId id="573" r:id="rId3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tableStyles" Target="tableStyle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customXml" Target="../customXml/item2.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customXml" Target="../customXml/item3.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presProps" Target="presProp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theme" Target="theme/theme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customXml" Target="../customXml/item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image" Target="../media/image3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image" Target="../media/image36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6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7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228.png"/><Relationship Id="rId1" Type="http://schemas.openxmlformats.org/officeDocument/2006/relationships/image" Target="../media/image227.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8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23.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25.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image" Target="../media/image425.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image" Target="../media/image42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29.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30.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3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30.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9.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30.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3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3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35.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3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35.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37.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3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image" Target="../media/image28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image" Target="../media/image288.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91.png"/><Relationship Id="rId1" Type="http://schemas.openxmlformats.org/officeDocument/2006/relationships/image" Target="../media/image28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image" Target="../media/image29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6CAB1-5DAE-4DC9-96BA-2EE137AB85D7}" type="datetimeFigureOut">
              <a:rPr lang="en-US" smtClean="0"/>
              <a:pPr/>
              <a:t>8/15/2017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5344D-909B-4459-80CF-B1188567807A}" type="slidenum">
              <a:rPr lang="en-US" smtClean="0"/>
              <a:pPr/>
              <a:t>‹#›</a:t>
            </a:fld>
            <a:endParaRPr lang="en-US"/>
          </a:p>
        </p:txBody>
      </p:sp>
    </p:spTree>
    <p:extLst>
      <p:ext uri="{BB962C8B-B14F-4D97-AF65-F5344CB8AC3E}">
        <p14:creationId xmlns:p14="http://schemas.microsoft.com/office/powerpoint/2010/main" val="411465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12</a:t>
            </a:fld>
            <a:endParaRPr lang="en-US"/>
          </a:p>
        </p:txBody>
      </p:sp>
    </p:spTree>
    <p:extLst>
      <p:ext uri="{BB962C8B-B14F-4D97-AF65-F5344CB8AC3E}">
        <p14:creationId xmlns:p14="http://schemas.microsoft.com/office/powerpoint/2010/main" val="407398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42</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5"/>
          <p:cNvSpPr>
            <a:spLocks noGrp="1" noChangeArrowheads="1"/>
          </p:cNvSpPr>
          <p:nvPr>
            <p:ph type="sldNum" sz="quarter" idx="5"/>
          </p:nvPr>
        </p:nvSpPr>
        <p:spPr>
          <a:noFill/>
        </p:spPr>
        <p:txBody>
          <a:bodyPr/>
          <a:lstStyle/>
          <a:p>
            <a:pPr defTabSz="906432"/>
            <a:fld id="{01567ADE-82DA-40EA-9DBE-DB250099DE3B}" type="slidenum">
              <a:rPr lang="en-US" smtClean="0"/>
              <a:pPr defTabSz="906432"/>
              <a:t>209</a:t>
            </a:fld>
            <a:endParaRPr lang="en-US" dirty="0" smtClean="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597854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5"/>
          <p:cNvSpPr>
            <a:spLocks noGrp="1" noChangeArrowheads="1"/>
          </p:cNvSpPr>
          <p:nvPr>
            <p:ph type="sldNum" sz="quarter" idx="5"/>
          </p:nvPr>
        </p:nvSpPr>
        <p:spPr>
          <a:noFill/>
        </p:spPr>
        <p:txBody>
          <a:bodyPr/>
          <a:lstStyle/>
          <a:p>
            <a:pPr defTabSz="906432"/>
            <a:fld id="{B36E959B-3C8C-492B-B53F-FAD0F4E47D6E}" type="slidenum">
              <a:rPr lang="en-US" smtClean="0"/>
              <a:pPr defTabSz="906432"/>
              <a:t>210</a:t>
            </a:fld>
            <a:endParaRPr lang="en-US" dirty="0" smtClean="0"/>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r>
              <a:rPr lang="en-US" smtClean="0"/>
              <a:t>Selecting “group” allows editing multiple DMS at the same time.</a:t>
            </a:r>
          </a:p>
          <a:p>
            <a:pPr eaLnBrk="1" hangingPunct="1"/>
            <a:r>
              <a:rPr lang="en-US" smtClean="0"/>
              <a:t>Alternatively, you can select the first DMS in a group, hold shift, and select the last to select all DMS in between the two.</a:t>
            </a:r>
          </a:p>
        </p:txBody>
      </p:sp>
    </p:spTree>
    <p:extLst>
      <p:ext uri="{BB962C8B-B14F-4D97-AF65-F5344CB8AC3E}">
        <p14:creationId xmlns:p14="http://schemas.microsoft.com/office/powerpoint/2010/main" val="36156888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5"/>
          <p:cNvSpPr>
            <a:spLocks noGrp="1" noChangeArrowheads="1"/>
          </p:cNvSpPr>
          <p:nvPr>
            <p:ph type="sldNum" sz="quarter" idx="5"/>
          </p:nvPr>
        </p:nvSpPr>
        <p:spPr>
          <a:noFill/>
        </p:spPr>
        <p:txBody>
          <a:bodyPr/>
          <a:lstStyle/>
          <a:p>
            <a:pPr defTabSz="906432"/>
            <a:fld id="{A72B4C56-F14F-430A-84D6-8CC6437C85E2}" type="slidenum">
              <a:rPr lang="en-US" smtClean="0"/>
              <a:pPr defTabSz="906432"/>
              <a:t>211</a:t>
            </a:fld>
            <a:endParaRPr lang="en-US" dirty="0"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99996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5"/>
          <p:cNvSpPr>
            <a:spLocks noGrp="1" noChangeArrowheads="1"/>
          </p:cNvSpPr>
          <p:nvPr>
            <p:ph type="sldNum" sz="quarter" idx="5"/>
          </p:nvPr>
        </p:nvSpPr>
        <p:spPr>
          <a:noFill/>
        </p:spPr>
        <p:txBody>
          <a:bodyPr/>
          <a:lstStyle/>
          <a:p>
            <a:pPr defTabSz="906432"/>
            <a:fld id="{9B321F89-222B-4CE3-AEA8-7BC4EBA117DF}" type="slidenum">
              <a:rPr lang="en-US" smtClean="0"/>
              <a:pPr defTabSz="906432"/>
              <a:t>212</a:t>
            </a:fld>
            <a:endParaRPr lang="en-US" dirty="0" smtClean="0"/>
          </a:p>
        </p:txBody>
      </p:sp>
      <p:sp>
        <p:nvSpPr>
          <p:cNvPr id="541699" name="Rectangle 2"/>
          <p:cNvSpPr>
            <a:spLocks noGrp="1" noRot="1" noChangeAspect="1"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r>
              <a:rPr lang="en-US" smtClean="0"/>
              <a:t>May be required even if FL ATIS is up and running. All FL ATIS updates should be verified.</a:t>
            </a:r>
          </a:p>
        </p:txBody>
      </p:sp>
    </p:spTree>
    <p:extLst>
      <p:ext uri="{BB962C8B-B14F-4D97-AF65-F5344CB8AC3E}">
        <p14:creationId xmlns:p14="http://schemas.microsoft.com/office/powerpoint/2010/main" val="27936847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5"/>
          <p:cNvSpPr>
            <a:spLocks noGrp="1" noChangeArrowheads="1"/>
          </p:cNvSpPr>
          <p:nvPr>
            <p:ph type="sldNum" sz="quarter" idx="5"/>
          </p:nvPr>
        </p:nvSpPr>
        <p:spPr>
          <a:noFill/>
        </p:spPr>
        <p:txBody>
          <a:bodyPr/>
          <a:lstStyle/>
          <a:p>
            <a:pPr defTabSz="906432"/>
            <a:fld id="{773D7C00-115E-4813-B222-54791A49FB5E}" type="slidenum">
              <a:rPr lang="en-US" smtClean="0"/>
              <a:pPr defTabSz="906432"/>
              <a:t>213</a:t>
            </a:fld>
            <a:endParaRPr lang="en-US" dirty="0"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r>
              <a:rPr lang="en-US" smtClean="0"/>
              <a:t>May be required even if FL ATIS is up and running. All FL ATIS updates should be verified.</a:t>
            </a:r>
          </a:p>
          <a:p>
            <a:pPr eaLnBrk="1" hangingPunct="1"/>
            <a:endParaRPr lang="en-US" smtClean="0"/>
          </a:p>
        </p:txBody>
      </p:sp>
    </p:spTree>
    <p:extLst>
      <p:ext uri="{BB962C8B-B14F-4D97-AF65-F5344CB8AC3E}">
        <p14:creationId xmlns:p14="http://schemas.microsoft.com/office/powerpoint/2010/main" val="22644094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32"/>
            <a:fld id="{D556F9E2-97FF-4862-9ACD-07927247407C}" type="slidenum">
              <a:rPr lang="en-US" smtClean="0"/>
              <a:pPr defTabSz="906432"/>
              <a:t>214</a:t>
            </a:fld>
            <a:endParaRPr lang="en-US" dirty="0"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320613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32"/>
            <a:fld id="{0F9E35A4-1745-4CD3-8A9D-2075036DCF2C}" type="slidenum">
              <a:rPr lang="en-US" smtClean="0"/>
              <a:pPr defTabSz="906432"/>
              <a:t>215</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57370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74"/>
            <a:fld id="{A6958F79-E5B8-499A-860C-5E1AA1694098}" type="slidenum">
              <a:rPr lang="en-US" smtClean="0"/>
              <a:pPr defTabSz="906474"/>
              <a:t>230</a:t>
            </a:fld>
            <a:endParaRPr lang="en-US" dirty="0"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45636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231</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232</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49</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233</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5"/>
          <p:cNvSpPr>
            <a:spLocks noGrp="1" noChangeArrowheads="1"/>
          </p:cNvSpPr>
          <p:nvPr>
            <p:ph type="sldNum" sz="quarter" idx="5"/>
          </p:nvPr>
        </p:nvSpPr>
        <p:spPr>
          <a:noFill/>
        </p:spPr>
        <p:txBody>
          <a:bodyPr/>
          <a:lstStyle/>
          <a:p>
            <a:pPr defTabSz="906474"/>
            <a:fld id="{F78E74C9-A2F4-4BE4-8821-FA2E4391091A}" type="slidenum">
              <a:rPr lang="en-US" smtClean="0"/>
              <a:pPr defTabSz="906474"/>
              <a:t>234</a:t>
            </a:fld>
            <a:endParaRPr lang="en-US" dirty="0" smtClean="0"/>
          </a:p>
        </p:txBody>
      </p:sp>
      <p:sp>
        <p:nvSpPr>
          <p:cNvPr id="550915" name="Rectangle 2"/>
          <p:cNvSpPr>
            <a:spLocks noGrp="1" noRot="1" noChangeAspec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356271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235</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5"/>
          <p:cNvSpPr>
            <a:spLocks noGrp="1" noChangeArrowheads="1"/>
          </p:cNvSpPr>
          <p:nvPr>
            <p:ph type="sldNum" sz="quarter" idx="5"/>
          </p:nvPr>
        </p:nvSpPr>
        <p:spPr>
          <a:noFill/>
        </p:spPr>
        <p:txBody>
          <a:bodyPr/>
          <a:lstStyle/>
          <a:p>
            <a:pPr defTabSz="906474"/>
            <a:fld id="{5E01181E-A0D0-41A3-8ADE-B161D4E9B92A}" type="slidenum">
              <a:rPr lang="en-US" smtClean="0"/>
              <a:pPr defTabSz="906474"/>
              <a:t>237</a:t>
            </a:fld>
            <a:endParaRPr lang="en-US" dirty="0" smtClean="0"/>
          </a:p>
        </p:txBody>
      </p:sp>
      <p:sp>
        <p:nvSpPr>
          <p:cNvPr id="559107" name="Rectangle 2"/>
          <p:cNvSpPr>
            <a:spLocks noGrp="1" noRot="1" noChangeAspect="1"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642061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5"/>
          <p:cNvSpPr>
            <a:spLocks noGrp="1" noChangeArrowheads="1"/>
          </p:cNvSpPr>
          <p:nvPr>
            <p:ph type="sldNum" sz="quarter" idx="5"/>
          </p:nvPr>
        </p:nvSpPr>
        <p:spPr>
          <a:noFill/>
        </p:spPr>
        <p:txBody>
          <a:bodyPr/>
          <a:lstStyle/>
          <a:p>
            <a:pPr defTabSz="906474"/>
            <a:fld id="{4A855810-EB8D-41B9-B0E9-67071961C1D5}" type="slidenum">
              <a:rPr lang="en-US" smtClean="0"/>
              <a:pPr defTabSz="906474"/>
              <a:t>245</a:t>
            </a:fld>
            <a:endParaRPr lang="en-US" dirty="0" smtClean="0"/>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noFill/>
          <a:ln/>
        </p:spPr>
        <p:txBody>
          <a:bodyPr/>
          <a:lstStyle/>
          <a:p>
            <a:pPr eaLnBrk="1" hangingPunct="1"/>
            <a:r>
              <a:rPr lang="en-US" smtClean="0"/>
              <a:t>This lists all floodgates in the FL ATIS system, regardless of the district.</a:t>
            </a:r>
          </a:p>
        </p:txBody>
      </p:sp>
    </p:spTree>
    <p:extLst>
      <p:ext uri="{BB962C8B-B14F-4D97-AF65-F5344CB8AC3E}">
        <p14:creationId xmlns:p14="http://schemas.microsoft.com/office/powerpoint/2010/main" val="10157046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5"/>
          <p:cNvSpPr>
            <a:spLocks noGrp="1" noChangeArrowheads="1"/>
          </p:cNvSpPr>
          <p:nvPr>
            <p:ph type="sldNum" sz="quarter" idx="5"/>
          </p:nvPr>
        </p:nvSpPr>
        <p:spPr>
          <a:noFill/>
        </p:spPr>
        <p:txBody>
          <a:bodyPr/>
          <a:lstStyle/>
          <a:p>
            <a:pPr defTabSz="906474"/>
            <a:fld id="{902673B8-9D51-4714-A2DA-3A5973A97562}" type="slidenum">
              <a:rPr lang="en-US" smtClean="0"/>
              <a:pPr defTabSz="906474"/>
              <a:t>246</a:t>
            </a:fld>
            <a:endParaRPr lang="en-US" dirty="0" smtClean="0"/>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smtClean="0"/>
              <a:t>When creating a floodgate, go from the top of this window, downward.</a:t>
            </a:r>
          </a:p>
          <a:p>
            <a:pPr eaLnBrk="1" hangingPunct="1"/>
            <a:endParaRPr lang="en-US" smtClean="0"/>
          </a:p>
          <a:p>
            <a:pPr eaLnBrk="1" hangingPunct="1"/>
            <a:r>
              <a:rPr lang="en-US" smtClean="0"/>
              <a:t>First select the Floodgate level; i.e. where the floodgate will be played on the 511 system.</a:t>
            </a:r>
          </a:p>
          <a:p>
            <a:pPr eaLnBrk="1" hangingPunct="1"/>
            <a:r>
              <a:rPr lang="en-US" smtClean="0"/>
              <a:t>Then select the floodgate number. The number is the order in which the floodgates at the same Floodgate level will be reported.</a:t>
            </a:r>
          </a:p>
          <a:p>
            <a:pPr eaLnBrk="1" hangingPunct="1"/>
            <a:r>
              <a:rPr lang="en-US" smtClean="0"/>
              <a:t>Then select the language; English or Spanish.</a:t>
            </a:r>
          </a:p>
        </p:txBody>
      </p:sp>
    </p:spTree>
    <p:extLst>
      <p:ext uri="{BB962C8B-B14F-4D97-AF65-F5344CB8AC3E}">
        <p14:creationId xmlns:p14="http://schemas.microsoft.com/office/powerpoint/2010/main" val="15408361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5"/>
          <p:cNvSpPr>
            <a:spLocks noGrp="1" noChangeArrowheads="1"/>
          </p:cNvSpPr>
          <p:nvPr>
            <p:ph type="sldNum" sz="quarter" idx="5"/>
          </p:nvPr>
        </p:nvSpPr>
        <p:spPr>
          <a:noFill/>
        </p:spPr>
        <p:txBody>
          <a:bodyPr/>
          <a:lstStyle/>
          <a:p>
            <a:pPr defTabSz="906474"/>
            <a:fld id="{7E93F153-A673-4CA2-B24C-0122156409A7}" type="slidenum">
              <a:rPr lang="en-US" smtClean="0"/>
              <a:pPr defTabSz="906474"/>
              <a:t>253</a:t>
            </a:fld>
            <a:endParaRPr lang="en-US" dirty="0" smtClean="0"/>
          </a:p>
        </p:txBody>
      </p:sp>
      <p:sp>
        <p:nvSpPr>
          <p:cNvPr id="565251" name="Rectangle 2"/>
          <p:cNvSpPr>
            <a:spLocks noGrp="1" noRot="1" noChangeAspect="1" noChangeArrowheads="1" noTextEdit="1"/>
          </p:cNvSpPr>
          <p:nvPr>
            <p:ph type="sldImg"/>
          </p:nvPr>
        </p:nvSpPr>
        <p:spPr>
          <a:ln/>
        </p:spPr>
      </p:sp>
      <p:sp>
        <p:nvSpPr>
          <p:cNvPr id="565252" name="Rectangle 3"/>
          <p:cNvSpPr>
            <a:spLocks noGrp="1" noChangeArrowheads="1"/>
          </p:cNvSpPr>
          <p:nvPr>
            <p:ph type="body" idx="1"/>
          </p:nvPr>
        </p:nvSpPr>
        <p:spPr>
          <a:noFill/>
          <a:ln/>
        </p:spPr>
        <p:txBody>
          <a:bodyPr/>
          <a:lstStyle/>
          <a:p>
            <a:pPr eaLnBrk="1" hangingPunct="1"/>
            <a:r>
              <a:rPr lang="en-US" smtClean="0"/>
              <a:t>Call settings:</a:t>
            </a:r>
          </a:p>
          <a:p>
            <a:pPr eaLnBrk="1" hangingPunct="1"/>
            <a:r>
              <a:rPr lang="en-US" smtClean="0"/>
              <a:t>“Allow Barge-in” if not selected, the 511 system will ignore anything the caller says when the floodgate is being played. If selected, the 511 system will stop playing the floodgate and respond if the caller interrupts the floodgate.</a:t>
            </a:r>
          </a:p>
          <a:p>
            <a:pPr eaLnBrk="1" hangingPunct="1"/>
            <a:endParaRPr lang="en-US" smtClean="0"/>
          </a:p>
          <a:p>
            <a:pPr eaLnBrk="1" hangingPunct="1"/>
            <a:r>
              <a:rPr lang="en-US" smtClean="0"/>
              <a:t>“End call after message” will hang up the call after the floodgate is played. Operationally, should only be used for statewide floodgates.</a:t>
            </a:r>
          </a:p>
          <a:p>
            <a:pPr eaLnBrk="1" hangingPunct="1"/>
            <a:endParaRPr lang="en-US" smtClean="0"/>
          </a:p>
          <a:p>
            <a:pPr eaLnBrk="1" hangingPunct="1"/>
            <a:r>
              <a:rPr lang="en-US" smtClean="0"/>
              <a:t>Note: The website banner has a limit of 255 characters. This may be an issue, especially for the Spanish translation, since Spanish often takes more/longer words to say the same thing.</a:t>
            </a:r>
          </a:p>
        </p:txBody>
      </p:sp>
    </p:spTree>
    <p:extLst>
      <p:ext uri="{BB962C8B-B14F-4D97-AF65-F5344CB8AC3E}">
        <p14:creationId xmlns:p14="http://schemas.microsoft.com/office/powerpoint/2010/main" val="23111659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254</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23156239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255</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9440440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256</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261646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50</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42401719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257</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9465654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258</a:t>
            </a:fld>
            <a:endParaRPr lang="en-US"/>
          </a:p>
        </p:txBody>
      </p:sp>
    </p:spTree>
    <p:extLst>
      <p:ext uri="{BB962C8B-B14F-4D97-AF65-F5344CB8AC3E}">
        <p14:creationId xmlns:p14="http://schemas.microsoft.com/office/powerpoint/2010/main" val="35024743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260</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261</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263</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264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265</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266</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267</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268</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5"/>
          <p:cNvSpPr>
            <a:spLocks noGrp="1" noChangeArrowheads="1"/>
          </p:cNvSpPr>
          <p:nvPr>
            <p:ph type="sldNum" sz="quarter" idx="5"/>
          </p:nvPr>
        </p:nvSpPr>
        <p:spPr>
          <a:noFill/>
        </p:spPr>
        <p:txBody>
          <a:bodyPr/>
          <a:lstStyle/>
          <a:p>
            <a:pPr defTabSz="906474"/>
            <a:fld id="{A581066D-AEF4-4FDA-9513-D49F12FD6753}" type="slidenum">
              <a:rPr lang="en-US" smtClean="0"/>
              <a:pPr defTabSz="906474"/>
              <a:t>51</a:t>
            </a:fld>
            <a:endParaRPr lang="en-US" dirty="0"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Similar to DMS status window.</a:t>
            </a:r>
          </a:p>
          <a:p>
            <a:pPr eaLnBrk="1" hangingPunct="1"/>
            <a:r>
              <a:rPr lang="en-US" dirty="0" smtClean="0"/>
              <a:t>- Lists all HAR stations in list in upper left hand corner</a:t>
            </a:r>
          </a:p>
          <a:p>
            <a:pPr eaLnBrk="1" hangingPunct="1">
              <a:buFontTx/>
              <a:buChar char="-"/>
            </a:pPr>
            <a:r>
              <a:rPr lang="en-US" dirty="0" smtClean="0"/>
              <a:t> List of HAR can be filtered</a:t>
            </a:r>
          </a:p>
          <a:p>
            <a:pPr eaLnBrk="1" hangingPunct="1">
              <a:buFontTx/>
              <a:buChar char="-"/>
            </a:pPr>
            <a:r>
              <a:rPr lang="en-US" dirty="0" smtClean="0"/>
              <a:t> Can activate/deactivate beacons</a:t>
            </a:r>
          </a:p>
          <a:p>
            <a:pPr eaLnBrk="1" hangingPunct="1">
              <a:buFontTx/>
              <a:buChar char="-"/>
            </a:pPr>
            <a:r>
              <a:rPr lang="en-US" dirty="0" smtClean="0"/>
              <a:t> Stop message</a:t>
            </a:r>
          </a:p>
          <a:p>
            <a:pPr eaLnBrk="1" hangingPunct="1">
              <a:buFontTx/>
              <a:buChar char="-"/>
            </a:pPr>
            <a:r>
              <a:rPr lang="en-US" dirty="0" smtClean="0"/>
              <a:t> Click “Send Message” to send new message or override the current message</a:t>
            </a:r>
          </a:p>
        </p:txBody>
      </p:sp>
    </p:spTree>
    <p:extLst>
      <p:ext uri="{BB962C8B-B14F-4D97-AF65-F5344CB8AC3E}">
        <p14:creationId xmlns:p14="http://schemas.microsoft.com/office/powerpoint/2010/main" val="28259582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269</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270</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278</a:t>
            </a:fld>
            <a:endParaRPr lang="en-US"/>
          </a:p>
        </p:txBody>
      </p:sp>
    </p:spTree>
    <p:extLst>
      <p:ext uri="{BB962C8B-B14F-4D97-AF65-F5344CB8AC3E}">
        <p14:creationId xmlns:p14="http://schemas.microsoft.com/office/powerpoint/2010/main" val="8620852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5"/>
          <p:cNvSpPr>
            <a:spLocks noGrp="1" noChangeArrowheads="1"/>
          </p:cNvSpPr>
          <p:nvPr>
            <p:ph type="sldNum" sz="quarter" idx="5"/>
          </p:nvPr>
        </p:nvSpPr>
        <p:spPr>
          <a:noFill/>
        </p:spPr>
        <p:txBody>
          <a:bodyPr/>
          <a:lstStyle/>
          <a:p>
            <a:pPr defTabSz="906474"/>
            <a:fld id="{C2FD5500-F81F-40E7-9224-161CA17BF227}" type="slidenum">
              <a:rPr lang="en-US" smtClean="0"/>
              <a:pPr defTabSz="906474"/>
              <a:t>283</a:t>
            </a:fld>
            <a:endParaRPr lang="en-US" dirty="0" smtClean="0"/>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p:spPr>
        <p:txBody>
          <a:bodyPr/>
          <a:lstStyle/>
          <a:p>
            <a:pPr eaLnBrk="1" hangingPunct="1"/>
            <a:r>
              <a:rPr lang="en-US" dirty="0" smtClean="0"/>
              <a:t>If operator logs off SunGuide and owns events, the events should be released. </a:t>
            </a:r>
          </a:p>
        </p:txBody>
      </p:sp>
    </p:spTree>
    <p:extLst>
      <p:ext uri="{BB962C8B-B14F-4D97-AF65-F5344CB8AC3E}">
        <p14:creationId xmlns:p14="http://schemas.microsoft.com/office/powerpoint/2010/main" val="18357614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p:spPr>
        <p:txBody>
          <a:bodyPr/>
          <a:lstStyle/>
          <a:p>
            <a:pPr eaLnBrk="1" hangingPunct="1"/>
            <a:r>
              <a:rPr lang="en-US" dirty="0" smtClean="0"/>
              <a:t>For some Event Management reports, there are a series of filters that can be used to narrow the search</a:t>
            </a:r>
          </a:p>
          <a:p>
            <a:pPr eaLnBrk="1" hangingPunct="1"/>
            <a:r>
              <a:rPr lang="en-US" dirty="0" smtClean="0"/>
              <a:t>parameters. Reports may be filtered by event number or range, specific date or range, day of</a:t>
            </a:r>
          </a:p>
          <a:p>
            <a:pPr eaLnBrk="1" hangingPunct="1"/>
            <a:r>
              <a:rPr lang="en-US" dirty="0" smtClean="0"/>
              <a:t>week, specific time or range, location (county, road, direction, exit), event type, status, notifying</a:t>
            </a:r>
          </a:p>
          <a:p>
            <a:pPr eaLnBrk="1" hangingPunct="1"/>
            <a:r>
              <a:rPr lang="en-US" dirty="0" smtClean="0"/>
              <a:t>agency, worst lane blockage, vehicle type, injuries, duration, responding agency, DMS usage,</a:t>
            </a:r>
          </a:p>
          <a:p>
            <a:pPr eaLnBrk="1" hangingPunct="1"/>
            <a:r>
              <a:rPr lang="en-US" dirty="0" smtClean="0"/>
              <a:t>severity level, Road Ranger procedural error, or any combination thereof.</a:t>
            </a:r>
          </a:p>
          <a:p>
            <a:endParaRPr lang="en-US" dirty="0" smtClean="0"/>
          </a:p>
        </p:txBody>
      </p:sp>
      <p:sp>
        <p:nvSpPr>
          <p:cNvPr id="600068" name="Slide Number Placeholder 3"/>
          <p:cNvSpPr>
            <a:spLocks noGrp="1"/>
          </p:cNvSpPr>
          <p:nvPr>
            <p:ph type="sldNum" sz="quarter" idx="5"/>
          </p:nvPr>
        </p:nvSpPr>
        <p:spPr>
          <a:noFill/>
        </p:spPr>
        <p:txBody>
          <a:bodyPr/>
          <a:lstStyle/>
          <a:p>
            <a:pPr defTabSz="906474"/>
            <a:fld id="{F92D6D17-7BCA-4149-9919-35D55825CD9C}" type="slidenum">
              <a:rPr lang="en-US" smtClean="0"/>
              <a:pPr defTabSz="906474"/>
              <a:t>285</a:t>
            </a:fld>
            <a:endParaRPr lang="en-US" dirty="0" smtClean="0"/>
          </a:p>
        </p:txBody>
      </p:sp>
    </p:spTree>
    <p:extLst>
      <p:ext uri="{BB962C8B-B14F-4D97-AF65-F5344CB8AC3E}">
        <p14:creationId xmlns:p14="http://schemas.microsoft.com/office/powerpoint/2010/main" val="7607455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287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294</a:t>
            </a:fld>
            <a:endParaRPr lang="en-US"/>
          </a:p>
        </p:txBody>
      </p:sp>
    </p:spTree>
    <p:extLst>
      <p:ext uri="{BB962C8B-B14F-4D97-AF65-F5344CB8AC3E}">
        <p14:creationId xmlns:p14="http://schemas.microsoft.com/office/powerpoint/2010/main" val="42378323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300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5"/>
          <p:cNvSpPr>
            <a:spLocks noGrp="1" noChangeArrowheads="1"/>
          </p:cNvSpPr>
          <p:nvPr>
            <p:ph type="sldNum" sz="quarter" idx="5"/>
          </p:nvPr>
        </p:nvSpPr>
        <p:spPr>
          <a:noFill/>
        </p:spPr>
        <p:txBody>
          <a:bodyPr/>
          <a:lstStyle/>
          <a:p>
            <a:pPr defTabSz="906474"/>
            <a:fld id="{86563C71-9DD2-44F6-9239-A253F9F31169}" type="slidenum">
              <a:rPr lang="en-US" smtClean="0"/>
              <a:pPr defTabSz="906474"/>
              <a:t>301</a:t>
            </a:fld>
            <a:endParaRPr lang="en-US" dirty="0"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r>
              <a:rPr lang="en-US" smtClean="0"/>
              <a:t>Rates based on a pre-defined rate table.</a:t>
            </a:r>
          </a:p>
          <a:p>
            <a:r>
              <a:rPr lang="en-US" smtClean="0"/>
              <a:t>SunGuide operator can view and control DMS.</a:t>
            </a:r>
          </a:p>
          <a:p>
            <a:r>
              <a:rPr lang="en-US" smtClean="0"/>
              <a:t>SunGuide posts tolling amounts on the DMS.</a:t>
            </a:r>
          </a:p>
          <a:p>
            <a:r>
              <a:rPr lang="en-US" smtClean="0"/>
              <a:t>SunGuide tells the Turnpike’s middleware what should be charged.</a:t>
            </a:r>
          </a:p>
          <a:p>
            <a:r>
              <a:rPr lang="en-US" smtClean="0"/>
              <a:t>Turnpike’s Tolling software handles charging customers.</a:t>
            </a:r>
          </a:p>
          <a:p>
            <a:r>
              <a:rPr lang="en-US" smtClean="0"/>
              <a:t>Tolls operators screen customer disputes, verifies charges on SunGuide’s toll viewer, and modifies customer charges via Turnpike’s Tolling software.</a:t>
            </a:r>
          </a:p>
        </p:txBody>
      </p:sp>
    </p:spTree>
    <p:extLst>
      <p:ext uri="{BB962C8B-B14F-4D97-AF65-F5344CB8AC3E}">
        <p14:creationId xmlns:p14="http://schemas.microsoft.com/office/powerpoint/2010/main" val="21950357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5"/>
          <p:cNvSpPr>
            <a:spLocks noGrp="1" noChangeArrowheads="1"/>
          </p:cNvSpPr>
          <p:nvPr>
            <p:ph type="sldNum" sz="quarter" idx="5"/>
          </p:nvPr>
        </p:nvSpPr>
        <p:spPr>
          <a:noFill/>
        </p:spPr>
        <p:txBody>
          <a:bodyPr/>
          <a:lstStyle/>
          <a:p>
            <a:pPr defTabSz="906474"/>
            <a:fld id="{092963A3-F39F-401C-ABC0-58269D3711C3}" type="slidenum">
              <a:rPr lang="en-US" smtClean="0"/>
              <a:pPr defTabSz="906474"/>
              <a:t>302</a:t>
            </a:fld>
            <a:endParaRPr lang="en-US" dirty="0"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06269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53</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5"/>
          <p:cNvSpPr>
            <a:spLocks noGrp="1" noChangeArrowheads="1"/>
          </p:cNvSpPr>
          <p:nvPr>
            <p:ph type="sldNum" sz="quarter" idx="5"/>
          </p:nvPr>
        </p:nvSpPr>
        <p:spPr>
          <a:noFill/>
        </p:spPr>
        <p:txBody>
          <a:bodyPr/>
          <a:lstStyle/>
          <a:p>
            <a:pPr defTabSz="906474"/>
            <a:fld id="{22C81BC0-DD55-41D2-9571-BAFA66601EC8}" type="slidenum">
              <a:rPr lang="en-US" smtClean="0"/>
              <a:pPr defTabSz="906474"/>
              <a:t>303</a:t>
            </a:fld>
            <a:endParaRPr lang="en-US" dirty="0"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341807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5"/>
          <p:cNvSpPr>
            <a:spLocks noGrp="1" noChangeArrowheads="1"/>
          </p:cNvSpPr>
          <p:nvPr>
            <p:ph type="sldNum" sz="quarter" idx="5"/>
          </p:nvPr>
        </p:nvSpPr>
        <p:spPr>
          <a:noFill/>
        </p:spPr>
        <p:txBody>
          <a:bodyPr/>
          <a:lstStyle/>
          <a:p>
            <a:pPr defTabSz="906474"/>
            <a:fld id="{BD73B1A6-437E-44F0-B971-A2F567FD3E5D}" type="slidenum">
              <a:rPr lang="en-US" smtClean="0"/>
              <a:pPr defTabSz="906474"/>
              <a:t>304</a:t>
            </a:fld>
            <a:endParaRPr lang="en-US" dirty="0"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404686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5"/>
          <p:cNvSpPr>
            <a:spLocks noGrp="1" noChangeArrowheads="1"/>
          </p:cNvSpPr>
          <p:nvPr>
            <p:ph type="sldNum" sz="quarter" idx="5"/>
          </p:nvPr>
        </p:nvSpPr>
        <p:spPr>
          <a:noFill/>
        </p:spPr>
        <p:txBody>
          <a:bodyPr/>
          <a:lstStyle/>
          <a:p>
            <a:pPr defTabSz="906474"/>
            <a:fld id="{27724F7C-77A1-470C-82F3-162D45EAEEF1}" type="slidenum">
              <a:rPr lang="en-US" smtClean="0"/>
              <a:pPr defTabSz="906474"/>
              <a:t>305</a:t>
            </a:fld>
            <a:endParaRPr lang="en-US" dirty="0"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008684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5"/>
          <p:cNvSpPr>
            <a:spLocks noGrp="1" noChangeArrowheads="1"/>
          </p:cNvSpPr>
          <p:nvPr>
            <p:ph type="sldNum" sz="quarter" idx="5"/>
          </p:nvPr>
        </p:nvSpPr>
        <p:spPr>
          <a:noFill/>
        </p:spPr>
        <p:txBody>
          <a:bodyPr/>
          <a:lstStyle/>
          <a:p>
            <a:pPr defTabSz="906474"/>
            <a:fld id="{CD08C983-3083-42D9-9FD1-5773788CDB2A}" type="slidenum">
              <a:rPr lang="en-US" smtClean="0"/>
              <a:pPr defTabSz="906474"/>
              <a:t>306</a:t>
            </a:fld>
            <a:endParaRPr lang="en-US" dirty="0"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789107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5"/>
          <p:cNvSpPr>
            <a:spLocks noGrp="1" noChangeArrowheads="1"/>
          </p:cNvSpPr>
          <p:nvPr>
            <p:ph type="sldNum" sz="quarter" idx="5"/>
          </p:nvPr>
        </p:nvSpPr>
        <p:spPr>
          <a:noFill/>
        </p:spPr>
        <p:txBody>
          <a:bodyPr/>
          <a:lstStyle/>
          <a:p>
            <a:pPr defTabSz="906474"/>
            <a:fld id="{5C0C4644-82DD-455C-9611-8CB7881CDB59}" type="slidenum">
              <a:rPr lang="en-US" smtClean="0"/>
              <a:pPr defTabSz="906474"/>
              <a:t>307</a:t>
            </a:fld>
            <a:endParaRPr lang="en-US" dirty="0"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113882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5"/>
          <p:cNvSpPr>
            <a:spLocks noGrp="1" noChangeArrowheads="1"/>
          </p:cNvSpPr>
          <p:nvPr>
            <p:ph type="sldNum" sz="quarter" idx="5"/>
          </p:nvPr>
        </p:nvSpPr>
        <p:spPr>
          <a:noFill/>
        </p:spPr>
        <p:txBody>
          <a:bodyPr/>
          <a:lstStyle/>
          <a:p>
            <a:pPr defTabSz="906474"/>
            <a:fld id="{5810E8CA-801C-4642-99A3-52B5A1A23236}" type="slidenum">
              <a:rPr lang="en-US" smtClean="0"/>
              <a:pPr defTabSz="906474"/>
              <a:t>308</a:t>
            </a:fld>
            <a:endParaRPr lang="en-US" dirty="0"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66866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5"/>
          <p:cNvSpPr>
            <a:spLocks noGrp="1" noChangeArrowheads="1"/>
          </p:cNvSpPr>
          <p:nvPr>
            <p:ph type="sldNum" sz="quarter" idx="5"/>
          </p:nvPr>
        </p:nvSpPr>
        <p:spPr>
          <a:noFill/>
        </p:spPr>
        <p:txBody>
          <a:bodyPr/>
          <a:lstStyle/>
          <a:p>
            <a:pPr defTabSz="906474"/>
            <a:fld id="{D62165F1-1F38-4EA8-A9B6-1CFA12AD8F44}" type="slidenum">
              <a:rPr lang="en-US" smtClean="0"/>
              <a:pPr defTabSz="906474"/>
              <a:t>309</a:t>
            </a:fld>
            <a:endParaRPr lang="en-US" dirty="0"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160817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80F1BA34-7230-4FBD-A651-9A0EBD19BADC}" type="slidenum">
              <a:rPr lang="en-US" sz="1000" i="1">
                <a:latin typeface="Times New Roman" pitchFamily="18" charset="0"/>
              </a:rPr>
              <a:pPr algn="r" defTabSz="906474">
                <a:spcBef>
                  <a:spcPct val="0"/>
                </a:spcBef>
              </a:pPr>
              <a:t>310</a:t>
            </a:fld>
            <a:endParaRPr lang="en-US" sz="1000" i="1" dirty="0">
              <a:latin typeface="Times New Roman" pitchFamily="18" charset="0"/>
            </a:endParaRPr>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431925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5"/>
          <p:cNvSpPr>
            <a:spLocks noGrp="1" noChangeArrowheads="1"/>
          </p:cNvSpPr>
          <p:nvPr>
            <p:ph type="sldNum" sz="quarter" idx="5"/>
          </p:nvPr>
        </p:nvSpPr>
        <p:spPr>
          <a:noFill/>
        </p:spPr>
        <p:txBody>
          <a:bodyPr/>
          <a:lstStyle/>
          <a:p>
            <a:pPr defTabSz="906474"/>
            <a:fld id="{B9625D66-E8A4-4114-8D95-59A7409113DB}" type="slidenum">
              <a:rPr lang="en-US" smtClean="0"/>
              <a:pPr defTabSz="906474"/>
              <a:t>311</a:t>
            </a:fld>
            <a:endParaRPr lang="en-US" dirty="0" smtClean="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745685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5"/>
          <p:cNvSpPr>
            <a:spLocks noGrp="1" noChangeArrowheads="1"/>
          </p:cNvSpPr>
          <p:nvPr>
            <p:ph type="sldNum" sz="quarter" idx="5"/>
          </p:nvPr>
        </p:nvSpPr>
        <p:spPr>
          <a:noFill/>
        </p:spPr>
        <p:txBody>
          <a:bodyPr/>
          <a:lstStyle/>
          <a:p>
            <a:pPr defTabSz="906474"/>
            <a:fld id="{1C63C165-6F6C-45E3-A693-04BE77F35726}" type="slidenum">
              <a:rPr lang="en-US" smtClean="0"/>
              <a:pPr defTabSz="906474"/>
              <a:t>312</a:t>
            </a:fld>
            <a:endParaRPr lang="en-US" dirty="0"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52255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54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5"/>
          <p:cNvSpPr>
            <a:spLocks noGrp="1" noChangeArrowheads="1"/>
          </p:cNvSpPr>
          <p:nvPr>
            <p:ph type="sldNum" sz="quarter" idx="5"/>
          </p:nvPr>
        </p:nvSpPr>
        <p:spPr>
          <a:noFill/>
        </p:spPr>
        <p:txBody>
          <a:bodyPr/>
          <a:lstStyle/>
          <a:p>
            <a:pPr defTabSz="906474"/>
            <a:fld id="{38104B74-0FEB-4BC8-A1EB-2208CF6F53E6}" type="slidenum">
              <a:rPr lang="en-US" smtClean="0"/>
              <a:pPr defTabSz="906474"/>
              <a:t>313</a:t>
            </a:fld>
            <a:endParaRPr lang="en-US" dirty="0"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53511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5"/>
          <p:cNvSpPr>
            <a:spLocks noGrp="1" noChangeArrowheads="1"/>
          </p:cNvSpPr>
          <p:nvPr>
            <p:ph type="sldNum" sz="quarter" idx="5"/>
          </p:nvPr>
        </p:nvSpPr>
        <p:spPr>
          <a:noFill/>
        </p:spPr>
        <p:txBody>
          <a:bodyPr/>
          <a:lstStyle/>
          <a:p>
            <a:pPr defTabSz="906474"/>
            <a:fld id="{BC28BE9B-EA1D-459C-817C-5AABFB86AFB8}" type="slidenum">
              <a:rPr lang="en-US" smtClean="0"/>
              <a:pPr defTabSz="906474"/>
              <a:t>314</a:t>
            </a:fld>
            <a:endParaRPr lang="en-US" dirty="0"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208234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FD6431DC-6D95-435B-997B-DD29EFAFCEBD}" type="slidenum">
              <a:rPr lang="en-US" sz="1000" i="1">
                <a:latin typeface="Times New Roman" pitchFamily="18" charset="0"/>
              </a:rPr>
              <a:pPr algn="r" defTabSz="906474">
                <a:spcBef>
                  <a:spcPct val="0"/>
                </a:spcBef>
              </a:pPr>
              <a:t>317</a:t>
            </a:fld>
            <a:endParaRPr lang="en-US" sz="1000" i="1" dirty="0">
              <a:latin typeface="Times New Roman" pitchFamily="18" charset="0"/>
            </a:endParaRPr>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69353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5"/>
          <p:cNvSpPr>
            <a:spLocks noGrp="1" noChangeArrowheads="1"/>
          </p:cNvSpPr>
          <p:nvPr>
            <p:ph type="sldNum" sz="quarter" idx="5"/>
          </p:nvPr>
        </p:nvSpPr>
        <p:spPr>
          <a:noFill/>
        </p:spPr>
        <p:txBody>
          <a:bodyPr/>
          <a:lstStyle/>
          <a:p>
            <a:pPr defTabSz="906474"/>
            <a:fld id="{0C8F8D45-6267-4B65-A615-42263C0C8CD3}" type="slidenum">
              <a:rPr lang="en-US" smtClean="0"/>
              <a:pPr defTabSz="906474"/>
              <a:t>319</a:t>
            </a:fld>
            <a:endParaRPr lang="en-US" dirty="0"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172376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5"/>
          <p:cNvSpPr>
            <a:spLocks noGrp="1" noChangeArrowheads="1"/>
          </p:cNvSpPr>
          <p:nvPr>
            <p:ph type="sldNum" sz="quarter" idx="5"/>
          </p:nvPr>
        </p:nvSpPr>
        <p:spPr>
          <a:noFill/>
        </p:spPr>
        <p:txBody>
          <a:bodyPr/>
          <a:lstStyle/>
          <a:p>
            <a:pPr defTabSz="906474"/>
            <a:fld id="{0CDCB2ED-530C-4D27-AA3B-E81B0A5E10BA}" type="slidenum">
              <a:rPr lang="en-US" smtClean="0"/>
              <a:pPr defTabSz="906474"/>
              <a:t>320</a:t>
            </a:fld>
            <a:endParaRPr lang="en-US" dirty="0"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61281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5"/>
          <p:cNvSpPr>
            <a:spLocks noGrp="1" noChangeArrowheads="1"/>
          </p:cNvSpPr>
          <p:nvPr>
            <p:ph type="sldNum" sz="quarter" idx="5"/>
          </p:nvPr>
        </p:nvSpPr>
        <p:spPr>
          <a:noFill/>
        </p:spPr>
        <p:txBody>
          <a:bodyPr/>
          <a:lstStyle/>
          <a:p>
            <a:pPr defTabSz="906474"/>
            <a:fld id="{336B4CFB-F243-4923-A799-DD3A494F3C49}" type="slidenum">
              <a:rPr lang="en-US" smtClean="0"/>
              <a:pPr defTabSz="906474"/>
              <a:t>321</a:t>
            </a:fld>
            <a:endParaRPr lang="en-US" dirty="0"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556543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186E3CE1-B1B0-4D03-861C-1BBA462220C1}" type="slidenum">
              <a:rPr lang="en-US" sz="1000" i="1">
                <a:latin typeface="Times New Roman" pitchFamily="18" charset="0"/>
              </a:rPr>
              <a:pPr algn="r" defTabSz="906474">
                <a:spcBef>
                  <a:spcPct val="0"/>
                </a:spcBef>
              </a:pPr>
              <a:t>322</a:t>
            </a:fld>
            <a:endParaRPr lang="en-US" sz="1000" i="1" dirty="0">
              <a:latin typeface="Times New Roman" pitchFamily="18" charset="0"/>
            </a:endParaRPr>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728752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5"/>
          <p:cNvSpPr>
            <a:spLocks noGrp="1" noChangeArrowheads="1"/>
          </p:cNvSpPr>
          <p:nvPr>
            <p:ph type="sldNum" sz="quarter" idx="5"/>
          </p:nvPr>
        </p:nvSpPr>
        <p:spPr>
          <a:noFill/>
        </p:spPr>
        <p:txBody>
          <a:bodyPr/>
          <a:lstStyle/>
          <a:p>
            <a:pPr defTabSz="906474"/>
            <a:fld id="{0BCA94DF-B135-453C-BB8A-99C34D9CE51D}" type="slidenum">
              <a:rPr lang="en-US" smtClean="0"/>
              <a:pPr defTabSz="906474"/>
              <a:t>323</a:t>
            </a:fld>
            <a:endParaRPr lang="en-US" dirty="0"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786388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5"/>
          <p:cNvSpPr>
            <a:spLocks noGrp="1" noChangeArrowheads="1"/>
          </p:cNvSpPr>
          <p:nvPr>
            <p:ph type="sldNum" sz="quarter" idx="5"/>
          </p:nvPr>
        </p:nvSpPr>
        <p:spPr>
          <a:noFill/>
        </p:spPr>
        <p:txBody>
          <a:bodyPr/>
          <a:lstStyle/>
          <a:p>
            <a:pPr defTabSz="906474"/>
            <a:fld id="{6F887C06-FD05-4292-A1EE-1530C7C26390}" type="slidenum">
              <a:rPr lang="en-US" smtClean="0"/>
              <a:pPr defTabSz="906474"/>
              <a:t>324</a:t>
            </a:fld>
            <a:endParaRPr lang="en-US" dirty="0"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505847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5"/>
          <p:cNvSpPr>
            <a:spLocks noGrp="1" noChangeArrowheads="1"/>
          </p:cNvSpPr>
          <p:nvPr>
            <p:ph type="sldNum" sz="quarter" idx="5"/>
          </p:nvPr>
        </p:nvSpPr>
        <p:spPr>
          <a:noFill/>
        </p:spPr>
        <p:txBody>
          <a:bodyPr/>
          <a:lstStyle/>
          <a:p>
            <a:pPr defTabSz="906474"/>
            <a:fld id="{18EB2623-4B3D-403B-B49D-107EE2318863}" type="slidenum">
              <a:rPr lang="en-US" smtClean="0"/>
              <a:pPr defTabSz="906474"/>
              <a:t>325</a:t>
            </a:fld>
            <a:endParaRPr lang="en-US" dirty="0"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6966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55</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5"/>
          <p:cNvSpPr>
            <a:spLocks noGrp="1" noChangeArrowheads="1"/>
          </p:cNvSpPr>
          <p:nvPr>
            <p:ph type="sldNum" sz="quarter" idx="5"/>
          </p:nvPr>
        </p:nvSpPr>
        <p:spPr>
          <a:noFill/>
        </p:spPr>
        <p:txBody>
          <a:bodyPr/>
          <a:lstStyle/>
          <a:p>
            <a:pPr defTabSz="906474"/>
            <a:fld id="{AB107105-391C-42AB-9F6A-E954E811C489}" type="slidenum">
              <a:rPr lang="en-US" smtClean="0"/>
              <a:pPr defTabSz="906474"/>
              <a:t>326</a:t>
            </a:fld>
            <a:endParaRPr lang="en-US" dirty="0" smtClean="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455574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5"/>
          <p:cNvSpPr>
            <a:spLocks noGrp="1" noChangeArrowheads="1"/>
          </p:cNvSpPr>
          <p:nvPr>
            <p:ph type="sldNum" sz="quarter" idx="5"/>
          </p:nvPr>
        </p:nvSpPr>
        <p:spPr>
          <a:noFill/>
        </p:spPr>
        <p:txBody>
          <a:bodyPr/>
          <a:lstStyle/>
          <a:p>
            <a:pPr defTabSz="906474"/>
            <a:fld id="{3086D355-1C3E-4C6A-9C10-D3ED187DA6EF}" type="slidenum">
              <a:rPr lang="en-US" smtClean="0"/>
              <a:pPr defTabSz="906474"/>
              <a:t>327</a:t>
            </a:fld>
            <a:endParaRPr lang="en-US" dirty="0"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273721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5"/>
          <p:cNvSpPr>
            <a:spLocks noGrp="1" noChangeArrowheads="1"/>
          </p:cNvSpPr>
          <p:nvPr>
            <p:ph type="sldNum" sz="quarter" idx="5"/>
          </p:nvPr>
        </p:nvSpPr>
        <p:spPr>
          <a:noFill/>
        </p:spPr>
        <p:txBody>
          <a:bodyPr/>
          <a:lstStyle/>
          <a:p>
            <a:pPr defTabSz="906474"/>
            <a:fld id="{330298B3-98D8-43CE-9732-01339F4C388D}" type="slidenum">
              <a:rPr lang="en-US" smtClean="0"/>
              <a:pPr defTabSz="906474"/>
              <a:t>328</a:t>
            </a:fld>
            <a:endParaRPr lang="en-US" dirty="0" smtClean="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947714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331</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332</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333</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334</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335</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336</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56</a:t>
            </a:fld>
            <a:endParaRPr lang="en-US"/>
          </a:p>
        </p:txBody>
      </p:sp>
    </p:spTree>
    <p:extLst>
      <p:ext uri="{BB962C8B-B14F-4D97-AF65-F5344CB8AC3E}">
        <p14:creationId xmlns:p14="http://schemas.microsoft.com/office/powerpoint/2010/main" val="416964032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337</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338</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339</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341</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343</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344</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345</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346</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347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5"/>
          <p:cNvSpPr>
            <a:spLocks noGrp="1" noChangeArrowheads="1"/>
          </p:cNvSpPr>
          <p:nvPr>
            <p:ph type="sldNum" sz="quarter" idx="5"/>
          </p:nvPr>
        </p:nvSpPr>
        <p:spPr>
          <a:noFill/>
        </p:spPr>
        <p:txBody>
          <a:bodyPr/>
          <a:lstStyle/>
          <a:p>
            <a:pPr defTabSz="906474"/>
            <a:fld id="{D720641C-ED16-4D91-AC03-58A64F4D9D86}" type="slidenum">
              <a:rPr lang="en-US" smtClean="0"/>
              <a:pPr defTabSz="906474"/>
              <a:t>59</a:t>
            </a:fld>
            <a:endParaRPr lang="en-US" dirty="0"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xfrm>
            <a:off x="914815" y="4345277"/>
            <a:ext cx="5028370" cy="4109171"/>
          </a:xfrm>
          <a:noFill/>
          <a:ln/>
        </p:spPr>
        <p:txBody>
          <a:bodyPr>
            <a:normAutofit lnSpcReduction="10000"/>
          </a:bodyPr>
          <a:lstStyle/>
          <a:p>
            <a:pPr eaLnBrk="1" hangingPunct="1"/>
            <a:r>
              <a:rPr lang="en-US" smtClean="0"/>
              <a:t>Local refers to cameras that are integrated with the local TMC’s SunGuide system</a:t>
            </a:r>
          </a:p>
          <a:p>
            <a:pPr eaLnBrk="1" hangingPunct="1"/>
            <a:endParaRPr lang="en-US" smtClean="0"/>
          </a:p>
          <a:p>
            <a:pPr eaLnBrk="1" hangingPunct="1"/>
            <a:r>
              <a:rPr lang="en-US" smtClean="0"/>
              <a:t>Locking refers to the system only allowing one user, either a person or process, to control the camera at a time.  Typically, this is an automatic feature whereby a lock is acquired or overridden automatically whenever a PTZ command is issued by any operator or by the joystick; however, advanced configurations can be setup that restrict the override and thus the release lock feature is necessary for other users without the override permission to acquire the lock (without having to override it from another user)</a:t>
            </a:r>
          </a:p>
          <a:p>
            <a:pPr eaLnBrk="1" hangingPunct="1"/>
            <a:endParaRPr lang="en-US" smtClean="0"/>
          </a:p>
          <a:p>
            <a:pPr eaLnBrk="1" hangingPunct="1"/>
            <a:r>
              <a:rPr lang="en-US" smtClean="0"/>
              <a:t>If camera is locked by moving a camera (i.e. issuing a PTZ command), the camera will automatically unlock if the camera is not moved for a configurable amount of time. Manually locking by clicking “Lock” will lock the camera permanently until unlocked.</a:t>
            </a:r>
          </a:p>
          <a:p>
            <a:pPr eaLnBrk="1" hangingPunct="1"/>
            <a:endParaRPr lang="en-US" smtClean="0"/>
          </a:p>
          <a:p>
            <a:pPr eaLnBrk="1" hangingPunct="1"/>
            <a:r>
              <a:rPr lang="en-US" smtClean="0"/>
              <a:t>Cameras list (upper left hand corner of window) will allow operators to select different cameras.</a:t>
            </a:r>
          </a:p>
          <a:p>
            <a:pPr eaLnBrk="1" hangingPunct="1"/>
            <a:endParaRPr lang="en-US" smtClean="0"/>
          </a:p>
          <a:p>
            <a:pPr eaLnBrk="1" hangingPunct="1"/>
            <a:r>
              <a:rPr lang="en-US" smtClean="0"/>
              <a:t>Demo: CCTV Camera Control</a:t>
            </a:r>
          </a:p>
          <a:p>
            <a:pPr eaLnBrk="1" hangingPunct="1"/>
            <a:r>
              <a:rPr lang="en-US" smtClean="0"/>
              <a:t>Show the ptz, nudge, presets, and locking features</a:t>
            </a:r>
          </a:p>
          <a:p>
            <a:pPr eaLnBrk="1" hangingPunct="1"/>
            <a:r>
              <a:rPr lang="en-US" smtClean="0"/>
              <a:t>Save a preset and jump to the preset</a:t>
            </a:r>
          </a:p>
          <a:p>
            <a:pPr eaLnBrk="1" hangingPunct="1"/>
            <a:endParaRPr lang="en-US" smtClean="0"/>
          </a:p>
        </p:txBody>
      </p:sp>
    </p:spTree>
    <p:extLst>
      <p:ext uri="{BB962C8B-B14F-4D97-AF65-F5344CB8AC3E}">
        <p14:creationId xmlns:p14="http://schemas.microsoft.com/office/powerpoint/2010/main" val="689408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348</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351</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352</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353</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354</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355</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356</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357</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5"/>
          <p:cNvSpPr>
            <a:spLocks noGrp="1" noChangeArrowheads="1"/>
          </p:cNvSpPr>
          <p:nvPr>
            <p:ph type="sldNum" sz="quarter" idx="5"/>
          </p:nvPr>
        </p:nvSpPr>
        <p:spPr>
          <a:noFill/>
        </p:spPr>
        <p:txBody>
          <a:bodyPr/>
          <a:lstStyle/>
          <a:p>
            <a:pPr defTabSz="906474"/>
            <a:fld id="{EEBDA1AE-5EEE-41D1-8CE8-C25FF63ABA04}" type="slidenum">
              <a:rPr lang="en-US" smtClean="0"/>
              <a:pPr defTabSz="906474"/>
              <a:t>359</a:t>
            </a:fld>
            <a:endParaRPr lang="en-US" dirty="0"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689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5"/>
          <p:cNvSpPr>
            <a:spLocks noGrp="1" noChangeArrowheads="1"/>
          </p:cNvSpPr>
          <p:nvPr>
            <p:ph type="sldNum" sz="quarter" idx="5"/>
          </p:nvPr>
        </p:nvSpPr>
        <p:spPr>
          <a:noFill/>
        </p:spPr>
        <p:txBody>
          <a:bodyPr/>
          <a:lstStyle/>
          <a:p>
            <a:pPr defTabSz="906474"/>
            <a:fld id="{2467989B-778F-4E13-8550-65642FEFE976}" type="slidenum">
              <a:rPr lang="en-US" smtClean="0"/>
              <a:pPr defTabSz="906474"/>
              <a:t>60</a:t>
            </a:fld>
            <a:endParaRPr lang="en-US" dirty="0"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These features are not normally used as the standard camera control dialog is adequate</a:t>
            </a:r>
          </a:p>
        </p:txBody>
      </p:sp>
    </p:spTree>
    <p:extLst>
      <p:ext uri="{BB962C8B-B14F-4D97-AF65-F5344CB8AC3E}">
        <p14:creationId xmlns:p14="http://schemas.microsoft.com/office/powerpoint/2010/main" val="20790133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5"/>
          <p:cNvSpPr>
            <a:spLocks noGrp="1" noChangeArrowheads="1"/>
          </p:cNvSpPr>
          <p:nvPr>
            <p:ph type="sldNum" sz="quarter" idx="5"/>
          </p:nvPr>
        </p:nvSpPr>
        <p:spPr>
          <a:noFill/>
        </p:spPr>
        <p:txBody>
          <a:bodyPr/>
          <a:lstStyle/>
          <a:p>
            <a:pPr defTabSz="906474"/>
            <a:fld id="{DD4A30FA-D8AC-41B3-B2A4-5BCD644AC53E}" type="slidenum">
              <a:rPr lang="en-US" smtClean="0"/>
              <a:pPr defTabSz="906474"/>
              <a:t>360</a:t>
            </a:fld>
            <a:endParaRPr lang="en-US" dirty="0"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3008375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361</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5"/>
          <p:cNvSpPr>
            <a:spLocks noGrp="1" noChangeArrowheads="1"/>
          </p:cNvSpPr>
          <p:nvPr>
            <p:ph type="sldNum" sz="quarter" idx="5"/>
          </p:nvPr>
        </p:nvSpPr>
        <p:spPr>
          <a:noFill/>
        </p:spPr>
        <p:txBody>
          <a:bodyPr/>
          <a:lstStyle/>
          <a:p>
            <a:pPr defTabSz="906474"/>
            <a:fld id="{4D19AA80-FD73-4D2C-B25E-C997FFDDDEAF}" type="slidenum">
              <a:rPr lang="en-US" smtClean="0"/>
              <a:pPr defTabSz="906474"/>
              <a:t>362</a:t>
            </a:fld>
            <a:endParaRPr lang="en-US" dirty="0"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6765445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5"/>
          <p:cNvSpPr>
            <a:spLocks noGrp="1" noChangeArrowheads="1"/>
          </p:cNvSpPr>
          <p:nvPr>
            <p:ph type="sldNum" sz="quarter" idx="5"/>
          </p:nvPr>
        </p:nvSpPr>
        <p:spPr>
          <a:noFill/>
        </p:spPr>
        <p:txBody>
          <a:bodyPr/>
          <a:lstStyle/>
          <a:p>
            <a:pPr defTabSz="906474"/>
            <a:fld id="{9C0E3605-D21C-429D-8662-F5E61B557D0F}" type="slidenum">
              <a:rPr lang="en-US" smtClean="0"/>
              <a:pPr defTabSz="906474"/>
              <a:t>363</a:t>
            </a:fld>
            <a:endParaRPr lang="en-US" dirty="0"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38508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5"/>
          <p:cNvSpPr>
            <a:spLocks noGrp="1" noChangeArrowheads="1"/>
          </p:cNvSpPr>
          <p:nvPr>
            <p:ph type="sldNum" sz="quarter" idx="5"/>
          </p:nvPr>
        </p:nvSpPr>
        <p:spPr>
          <a:noFill/>
        </p:spPr>
        <p:txBody>
          <a:bodyPr/>
          <a:lstStyle/>
          <a:p>
            <a:pPr defTabSz="906474"/>
            <a:fld id="{3252AA31-1AAE-4E8D-9CAF-9028A2F79D3A}" type="slidenum">
              <a:rPr lang="en-US" smtClean="0"/>
              <a:pPr defTabSz="906474"/>
              <a:t>364</a:t>
            </a:fld>
            <a:endParaRPr lang="en-US" dirty="0"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166680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5"/>
          <p:cNvSpPr>
            <a:spLocks noGrp="1" noChangeArrowheads="1"/>
          </p:cNvSpPr>
          <p:nvPr>
            <p:ph type="sldNum" sz="quarter" idx="5"/>
          </p:nvPr>
        </p:nvSpPr>
        <p:spPr>
          <a:noFill/>
        </p:spPr>
        <p:txBody>
          <a:bodyPr/>
          <a:lstStyle/>
          <a:p>
            <a:pPr defTabSz="906474"/>
            <a:fld id="{9AE8777F-01A9-484C-B0F0-ED9113522854}" type="slidenum">
              <a:rPr lang="en-US" smtClean="0"/>
              <a:pPr defTabSz="906474"/>
              <a:t>365</a:t>
            </a:fld>
            <a:endParaRPr lang="en-US" dirty="0"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6930349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5"/>
          <p:cNvSpPr>
            <a:spLocks noGrp="1" noChangeArrowheads="1"/>
          </p:cNvSpPr>
          <p:nvPr>
            <p:ph type="sldNum" sz="quarter" idx="5"/>
          </p:nvPr>
        </p:nvSpPr>
        <p:spPr>
          <a:noFill/>
        </p:spPr>
        <p:txBody>
          <a:bodyPr/>
          <a:lstStyle/>
          <a:p>
            <a:pPr defTabSz="906474"/>
            <a:fld id="{0A57FF89-CF66-41B5-A304-7216B2CB0BCF}" type="slidenum">
              <a:rPr lang="en-US" smtClean="0"/>
              <a:pPr defTabSz="906474"/>
              <a:t>366</a:t>
            </a:fld>
            <a:endParaRPr lang="en-US" dirty="0"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39787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5"/>
          <p:cNvSpPr>
            <a:spLocks noGrp="1" noChangeArrowheads="1"/>
          </p:cNvSpPr>
          <p:nvPr>
            <p:ph type="sldNum" sz="quarter" idx="5"/>
          </p:nvPr>
        </p:nvSpPr>
        <p:spPr>
          <a:noFill/>
        </p:spPr>
        <p:txBody>
          <a:bodyPr/>
          <a:lstStyle/>
          <a:p>
            <a:pPr defTabSz="906474"/>
            <a:fld id="{335B88F0-906A-4C8D-A336-93C425A89607}" type="slidenum">
              <a:rPr lang="en-US" smtClean="0"/>
              <a:pPr defTabSz="906474"/>
              <a:t>367</a:t>
            </a:fld>
            <a:endParaRPr lang="en-US" dirty="0" smtClean="0"/>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4907786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5"/>
          <p:cNvSpPr>
            <a:spLocks noGrp="1" noChangeArrowheads="1"/>
          </p:cNvSpPr>
          <p:nvPr>
            <p:ph type="sldNum" sz="quarter" idx="5"/>
          </p:nvPr>
        </p:nvSpPr>
        <p:spPr>
          <a:noFill/>
        </p:spPr>
        <p:txBody>
          <a:bodyPr/>
          <a:lstStyle/>
          <a:p>
            <a:pPr defTabSz="906474"/>
            <a:fld id="{39CA2D93-A4DB-4E94-BBB9-A58870DB239D}" type="slidenum">
              <a:rPr lang="en-US" smtClean="0"/>
              <a:pPr defTabSz="906474"/>
              <a:t>368</a:t>
            </a:fld>
            <a:endParaRPr lang="en-US" dirty="0" smtClean="0"/>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474431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5"/>
          <p:cNvSpPr>
            <a:spLocks noGrp="1" noChangeArrowheads="1"/>
          </p:cNvSpPr>
          <p:nvPr>
            <p:ph type="sldNum" sz="quarter" idx="5"/>
          </p:nvPr>
        </p:nvSpPr>
        <p:spPr>
          <a:noFill/>
        </p:spPr>
        <p:txBody>
          <a:bodyPr/>
          <a:lstStyle/>
          <a:p>
            <a:pPr defTabSz="906474"/>
            <a:fld id="{FEBF9806-A67D-49C3-B3F9-FADA86BBF7ED}" type="slidenum">
              <a:rPr lang="en-US" smtClean="0"/>
              <a:pPr defTabSz="906474"/>
              <a:t>369</a:t>
            </a:fld>
            <a:endParaRPr lang="en-US" dirty="0" smtClean="0"/>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0588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32"/>
            <a:fld id="{749175B1-4919-4A85-A50B-5AB62199CA2F}" type="slidenum">
              <a:rPr lang="en-US" smtClean="0"/>
              <a:pPr defTabSz="906432"/>
              <a:t>67</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Video switching places a selected CCTV into a display</a:t>
            </a:r>
          </a:p>
          <a:p>
            <a:pPr eaLnBrk="1" hangingPunct="1"/>
            <a:endParaRPr lang="en-US" dirty="0" smtClean="0"/>
          </a:p>
          <a:p>
            <a:pPr eaLnBrk="1" hangingPunct="1"/>
            <a:r>
              <a:rPr lang="en-US" dirty="0" smtClean="0"/>
              <a:t>In tours, a single display cycles through multiple CCTV cameras. Allows operators cycle through multiple cameras on one display.</a:t>
            </a:r>
          </a:p>
          <a:p>
            <a:pPr eaLnBrk="1" hangingPunct="1"/>
            <a:endParaRPr lang="en-US" dirty="0" smtClean="0"/>
          </a:p>
          <a:p>
            <a:pPr eaLnBrk="1" hangingPunct="1"/>
            <a:r>
              <a:rPr lang="en-US" dirty="0" smtClean="0"/>
              <a:t>Demo: Switching Video</a:t>
            </a:r>
          </a:p>
          <a:p>
            <a:pPr eaLnBrk="1" hangingPunct="1"/>
            <a:r>
              <a:rPr lang="en-US" dirty="0" smtClean="0"/>
              <a:t>Switch an encoder to a decoder</a:t>
            </a:r>
          </a:p>
          <a:p>
            <a:pPr eaLnBrk="1" hangingPunct="1"/>
            <a:r>
              <a:rPr lang="en-US" dirty="0" smtClean="0"/>
              <a:t>Configure a tour and switch the tour to a decoder</a:t>
            </a:r>
          </a:p>
        </p:txBody>
      </p:sp>
    </p:spTree>
    <p:extLst>
      <p:ext uri="{BB962C8B-B14F-4D97-AF65-F5344CB8AC3E}">
        <p14:creationId xmlns:p14="http://schemas.microsoft.com/office/powerpoint/2010/main" val="115923248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5"/>
          <p:cNvSpPr>
            <a:spLocks noGrp="1" noChangeArrowheads="1"/>
          </p:cNvSpPr>
          <p:nvPr>
            <p:ph type="sldNum" sz="quarter" idx="5"/>
          </p:nvPr>
        </p:nvSpPr>
        <p:spPr>
          <a:noFill/>
        </p:spPr>
        <p:txBody>
          <a:bodyPr/>
          <a:lstStyle/>
          <a:p>
            <a:pPr defTabSz="906474"/>
            <a:fld id="{92BCF3CE-915D-4550-9C00-CA5B44FE1C11}" type="slidenum">
              <a:rPr lang="en-US" smtClean="0"/>
              <a:pPr defTabSz="906474"/>
              <a:t>370</a:t>
            </a:fld>
            <a:endParaRPr lang="en-US" dirty="0" smtClean="0"/>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7828364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5"/>
          <p:cNvSpPr>
            <a:spLocks noGrp="1" noChangeArrowheads="1"/>
          </p:cNvSpPr>
          <p:nvPr>
            <p:ph type="sldNum" sz="quarter" idx="5"/>
          </p:nvPr>
        </p:nvSpPr>
        <p:spPr>
          <a:noFill/>
        </p:spPr>
        <p:txBody>
          <a:bodyPr/>
          <a:lstStyle/>
          <a:p>
            <a:pPr defTabSz="906474"/>
            <a:fld id="{0DB44290-27C2-4942-90B4-B08A30D51A1B}" type="slidenum">
              <a:rPr lang="en-US" smtClean="0"/>
              <a:pPr defTabSz="906474"/>
              <a:t>371</a:t>
            </a:fld>
            <a:endParaRPr lang="en-US" dirty="0" smtClean="0"/>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9834073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5"/>
          <p:cNvSpPr>
            <a:spLocks noGrp="1" noChangeArrowheads="1"/>
          </p:cNvSpPr>
          <p:nvPr>
            <p:ph type="sldNum" sz="quarter" idx="5"/>
          </p:nvPr>
        </p:nvSpPr>
        <p:spPr>
          <a:noFill/>
        </p:spPr>
        <p:txBody>
          <a:bodyPr/>
          <a:lstStyle/>
          <a:p>
            <a:pPr defTabSz="906474"/>
            <a:fld id="{C3649426-C613-4C3D-9DB6-11FA4005CA13}" type="slidenum">
              <a:rPr lang="en-US" smtClean="0"/>
              <a:pPr defTabSz="906474"/>
              <a:t>372</a:t>
            </a:fld>
            <a:endParaRPr lang="en-US" dirty="0" smtClean="0"/>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3259274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5"/>
          <p:cNvSpPr>
            <a:spLocks noGrp="1" noChangeArrowheads="1"/>
          </p:cNvSpPr>
          <p:nvPr>
            <p:ph type="sldNum" sz="quarter" idx="5"/>
          </p:nvPr>
        </p:nvSpPr>
        <p:spPr>
          <a:noFill/>
        </p:spPr>
        <p:txBody>
          <a:bodyPr/>
          <a:lstStyle/>
          <a:p>
            <a:pPr defTabSz="906474"/>
            <a:fld id="{BDB51EE6-714B-4204-B323-F47F22CA4505}" type="slidenum">
              <a:rPr lang="en-US" smtClean="0"/>
              <a:pPr defTabSz="906474"/>
              <a:t>373</a:t>
            </a:fld>
            <a:endParaRPr lang="en-US" dirty="0"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1630413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5"/>
          <p:cNvSpPr>
            <a:spLocks noGrp="1" noChangeArrowheads="1"/>
          </p:cNvSpPr>
          <p:nvPr>
            <p:ph type="sldNum" sz="quarter" idx="5"/>
          </p:nvPr>
        </p:nvSpPr>
        <p:spPr>
          <a:noFill/>
        </p:spPr>
        <p:txBody>
          <a:bodyPr/>
          <a:lstStyle/>
          <a:p>
            <a:pPr defTabSz="906474"/>
            <a:fld id="{B24A829C-B1AE-4BC1-8084-4170E125EF93}" type="slidenum">
              <a:rPr lang="en-US" smtClean="0"/>
              <a:pPr defTabSz="906474"/>
              <a:t>374</a:t>
            </a:fld>
            <a:endParaRPr lang="en-US" dirty="0"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9441427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5"/>
          <p:cNvSpPr>
            <a:spLocks noGrp="1" noChangeArrowheads="1"/>
          </p:cNvSpPr>
          <p:nvPr>
            <p:ph type="sldNum" sz="quarter" idx="5"/>
          </p:nvPr>
        </p:nvSpPr>
        <p:spPr>
          <a:noFill/>
        </p:spPr>
        <p:txBody>
          <a:bodyPr/>
          <a:lstStyle/>
          <a:p>
            <a:pPr defTabSz="906474"/>
            <a:fld id="{DA75B59B-6739-4FD6-9DE0-A29B718A8B00}" type="slidenum">
              <a:rPr lang="en-US" smtClean="0"/>
              <a:pPr defTabSz="906474"/>
              <a:t>375</a:t>
            </a:fld>
            <a:endParaRPr lang="en-US" dirty="0"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264657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5"/>
          <p:cNvSpPr>
            <a:spLocks noGrp="1" noChangeArrowheads="1"/>
          </p:cNvSpPr>
          <p:nvPr>
            <p:ph type="sldNum" sz="quarter" idx="5"/>
          </p:nvPr>
        </p:nvSpPr>
        <p:spPr>
          <a:noFill/>
        </p:spPr>
        <p:txBody>
          <a:bodyPr/>
          <a:lstStyle/>
          <a:p>
            <a:pPr defTabSz="906474"/>
            <a:fld id="{08824ABE-4B09-4D95-A5D4-D44E68D9FAAB}" type="slidenum">
              <a:rPr lang="en-US" smtClean="0"/>
              <a:pPr defTabSz="906474"/>
              <a:t>376</a:t>
            </a:fld>
            <a:endParaRPr lang="en-US" dirty="0" smtClean="0"/>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113284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5"/>
          <p:cNvSpPr>
            <a:spLocks noGrp="1" noChangeArrowheads="1"/>
          </p:cNvSpPr>
          <p:nvPr>
            <p:ph type="sldNum" sz="quarter" idx="5"/>
          </p:nvPr>
        </p:nvSpPr>
        <p:spPr>
          <a:noFill/>
        </p:spPr>
        <p:txBody>
          <a:bodyPr/>
          <a:lstStyle/>
          <a:p>
            <a:pPr defTabSz="906474"/>
            <a:fld id="{98B59B42-D4AC-48A4-BC2A-CC9B9075C5A7}" type="slidenum">
              <a:rPr lang="en-US" smtClean="0"/>
              <a:pPr defTabSz="906474"/>
              <a:t>377</a:t>
            </a:fld>
            <a:endParaRPr lang="en-US" dirty="0" smtClean="0"/>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080682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5"/>
          <p:cNvSpPr>
            <a:spLocks noGrp="1" noChangeArrowheads="1"/>
          </p:cNvSpPr>
          <p:nvPr>
            <p:ph type="sldNum" sz="quarter" idx="5"/>
          </p:nvPr>
        </p:nvSpPr>
        <p:spPr>
          <a:noFill/>
        </p:spPr>
        <p:txBody>
          <a:bodyPr/>
          <a:lstStyle/>
          <a:p>
            <a:pPr defTabSz="906474"/>
            <a:fld id="{F029DCB3-03BE-41A8-9E7E-A63227607768}" type="slidenum">
              <a:rPr lang="en-US" smtClean="0"/>
              <a:pPr defTabSz="906474"/>
              <a:t>378</a:t>
            </a:fld>
            <a:endParaRPr lang="en-US" dirty="0" smtClean="0"/>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8881989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5"/>
          <p:cNvSpPr>
            <a:spLocks noGrp="1" noChangeArrowheads="1"/>
          </p:cNvSpPr>
          <p:nvPr>
            <p:ph type="sldNum" sz="quarter" idx="5"/>
          </p:nvPr>
        </p:nvSpPr>
        <p:spPr>
          <a:noFill/>
        </p:spPr>
        <p:txBody>
          <a:bodyPr/>
          <a:lstStyle/>
          <a:p>
            <a:pPr defTabSz="906474"/>
            <a:fld id="{37FC5668-089F-40AD-B98F-EA75873CDC76}" type="slidenum">
              <a:rPr lang="en-US" smtClean="0"/>
              <a:pPr defTabSz="906474"/>
              <a:t>379</a:t>
            </a:fld>
            <a:endParaRPr lang="en-US" dirty="0" smtClean="0"/>
          </a:p>
        </p:txBody>
      </p:sp>
      <p:sp>
        <p:nvSpPr>
          <p:cNvPr id="493571" name="Rectangle 2"/>
          <p:cNvSpPr>
            <a:spLocks noGrp="1" noRot="1" noChangeAspect="1" noChangeArrowheads="1" noTextEdit="1"/>
          </p:cNvSpPr>
          <p:nvPr>
            <p:ph type="sldImg"/>
          </p:nvPr>
        </p:nvSpPr>
        <p:spPr>
          <a:ln/>
        </p:spPr>
      </p:sp>
      <p:sp>
        <p:nvSpPr>
          <p:cNvPr id="4935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39980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70</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5"/>
          <p:cNvSpPr>
            <a:spLocks noGrp="1" noChangeArrowheads="1"/>
          </p:cNvSpPr>
          <p:nvPr>
            <p:ph type="sldNum" sz="quarter" idx="5"/>
          </p:nvPr>
        </p:nvSpPr>
        <p:spPr>
          <a:noFill/>
        </p:spPr>
        <p:txBody>
          <a:bodyPr/>
          <a:lstStyle/>
          <a:p>
            <a:pPr defTabSz="906474"/>
            <a:fld id="{A8ED3DD0-12E3-4ECD-A67C-9B3BDAFE625A}" type="slidenum">
              <a:rPr lang="en-US" smtClean="0"/>
              <a:pPr defTabSz="906474"/>
              <a:t>380</a:t>
            </a:fld>
            <a:endParaRPr lang="en-US" dirty="0"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8972087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5"/>
          <p:cNvSpPr>
            <a:spLocks noGrp="1" noChangeArrowheads="1"/>
          </p:cNvSpPr>
          <p:nvPr>
            <p:ph type="sldNum" sz="quarter" idx="5"/>
          </p:nvPr>
        </p:nvSpPr>
        <p:spPr>
          <a:noFill/>
        </p:spPr>
        <p:txBody>
          <a:bodyPr/>
          <a:lstStyle/>
          <a:p>
            <a:pPr defTabSz="906474"/>
            <a:fld id="{8C089128-BE97-41DA-B8EB-29D5D7BD755A}" type="slidenum">
              <a:rPr lang="en-US" smtClean="0"/>
              <a:pPr defTabSz="906474"/>
              <a:t>381</a:t>
            </a:fld>
            <a:endParaRPr lang="en-US" dirty="0"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0268545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5"/>
          <p:cNvSpPr>
            <a:spLocks noGrp="1" noChangeArrowheads="1"/>
          </p:cNvSpPr>
          <p:nvPr>
            <p:ph type="sldNum" sz="quarter" idx="5"/>
          </p:nvPr>
        </p:nvSpPr>
        <p:spPr>
          <a:noFill/>
        </p:spPr>
        <p:txBody>
          <a:bodyPr/>
          <a:lstStyle/>
          <a:p>
            <a:pPr defTabSz="906474"/>
            <a:fld id="{EBBA6031-A122-4501-9BA0-BF87EA02EC5B}" type="slidenum">
              <a:rPr lang="en-US" smtClean="0"/>
              <a:pPr defTabSz="906474"/>
              <a:t>382</a:t>
            </a:fld>
            <a:endParaRPr lang="en-US" dirty="0"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009618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383</a:t>
            </a:fld>
            <a:endParaRPr lang="en-US"/>
          </a:p>
        </p:txBody>
      </p:sp>
    </p:spTree>
    <p:extLst>
      <p:ext uri="{BB962C8B-B14F-4D97-AF65-F5344CB8AC3E}">
        <p14:creationId xmlns:p14="http://schemas.microsoft.com/office/powerpoint/2010/main" val="295468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71</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5"/>
          <p:cNvSpPr>
            <a:spLocks noGrp="1" noChangeArrowheads="1"/>
          </p:cNvSpPr>
          <p:nvPr>
            <p:ph type="sldNum" sz="quarter" idx="5"/>
          </p:nvPr>
        </p:nvSpPr>
        <p:spPr>
          <a:noFill/>
        </p:spPr>
        <p:txBody>
          <a:bodyPr/>
          <a:lstStyle/>
          <a:p>
            <a:pPr defTabSz="906474"/>
            <a:fld id="{C7A01938-380D-4BC3-B787-553461843DF5}" type="slidenum">
              <a:rPr lang="en-US" smtClean="0"/>
              <a:pPr defTabSz="906474"/>
              <a:t>72</a:t>
            </a:fld>
            <a:endParaRPr lang="en-US" dirty="0"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Prep: SunGuide system with video streams and decoders that are viewable and a configured AD keyboard</a:t>
            </a:r>
          </a:p>
          <a:p>
            <a:pPr eaLnBrk="1" hangingPunct="1"/>
            <a:endParaRPr lang="en-US" smtClean="0"/>
          </a:p>
          <a:p>
            <a:pPr eaLnBrk="1" hangingPunct="1"/>
            <a:r>
              <a:rPr lang="en-US" smtClean="0"/>
              <a:t>Demo: Demonstrate the various functions as presented on the slides</a:t>
            </a:r>
          </a:p>
        </p:txBody>
      </p:sp>
    </p:spTree>
    <p:extLst>
      <p:ext uri="{BB962C8B-B14F-4D97-AF65-F5344CB8AC3E}">
        <p14:creationId xmlns:p14="http://schemas.microsoft.com/office/powerpoint/2010/main" val="1722303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73</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74</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75</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p:cNvSpPr>
            <a:spLocks noGrp="1" noChangeArrowheads="1"/>
          </p:cNvSpPr>
          <p:nvPr>
            <p:ph type="sldNum" sz="quarter" idx="5"/>
          </p:nvPr>
        </p:nvSpPr>
        <p:spPr>
          <a:noFill/>
        </p:spPr>
        <p:txBody>
          <a:bodyPr/>
          <a:lstStyle/>
          <a:p>
            <a:pPr defTabSz="906474"/>
            <a:fld id="{C6A33AF8-EF53-49F4-9C20-B1036F43C17D}" type="slidenum">
              <a:rPr lang="en-US" smtClean="0"/>
              <a:pPr defTabSz="906474"/>
              <a:t>77</a:t>
            </a:fld>
            <a:endParaRPr lang="en-US" dirty="0"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38055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99</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100</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22</a:t>
            </a:fld>
            <a:endParaRPr lang="en-US"/>
          </a:p>
        </p:txBody>
      </p:sp>
    </p:spTree>
    <p:extLst>
      <p:ext uri="{BB962C8B-B14F-4D97-AF65-F5344CB8AC3E}">
        <p14:creationId xmlns:p14="http://schemas.microsoft.com/office/powerpoint/2010/main" val="364292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101</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102</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103</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104</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105</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106</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107</a:t>
            </a:fld>
            <a:endParaRPr lang="en-US"/>
          </a:p>
        </p:txBody>
      </p:sp>
    </p:spTree>
    <p:extLst>
      <p:ext uri="{BB962C8B-B14F-4D97-AF65-F5344CB8AC3E}">
        <p14:creationId xmlns:p14="http://schemas.microsoft.com/office/powerpoint/2010/main" val="1575936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110</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111</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112</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113</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r>
              <a:rPr lang="en-US" smtClean="0"/>
              <a:t>There are two main categories of detectors: probe and point</a:t>
            </a:r>
          </a:p>
          <a:p>
            <a:endParaRPr lang="en-US" smtClean="0"/>
          </a:p>
          <a:p>
            <a:r>
              <a:rPr lang="en-US" smtClean="0"/>
              <a:t>Point detectors provide a sample of data on what is happening at one point on the roadway and is assumed to be representative of the roadway conditions some short distance before and after the sample</a:t>
            </a:r>
          </a:p>
          <a:p>
            <a:endParaRPr lang="en-US" smtClean="0"/>
          </a:p>
          <a:p>
            <a:r>
              <a:rPr lang="en-US" smtClean="0"/>
              <a:t>Probe detectors virtually insert a probe into the system and measure the time it takes for the probe to travel through the system.  Travel times along links can then be calculated.  The virtual probe actually are vehicles already in the system and the Probe detectors simply identify the same vehicle at a beginning and ending point to use as the virtual probe, noting the exact time the probe was present at each detection point.  Typically, the license plate or the electronic toll tag is used/read as the identifier of the probe.</a:t>
            </a:r>
          </a:p>
          <a:p>
            <a:endParaRPr lang="en-US" smtClean="0"/>
          </a:p>
          <a:p>
            <a:r>
              <a:rPr lang="en-US" smtClean="0"/>
              <a:t>Occupancy is a measurement of the percentage of time in which a detector is occupied by a vehicle</a:t>
            </a:r>
          </a:p>
          <a:p>
            <a:endParaRPr lang="en-US" smtClean="0"/>
          </a:p>
          <a:p>
            <a:r>
              <a:rPr lang="en-US" smtClean="0"/>
              <a:t>Volume is the quantity of vehicles that pass a reference point per unit of time</a:t>
            </a:r>
          </a:p>
        </p:txBody>
      </p:sp>
      <p:sp>
        <p:nvSpPr>
          <p:cNvPr id="410628" name="Slide Number Placeholder 3"/>
          <p:cNvSpPr>
            <a:spLocks noGrp="1"/>
          </p:cNvSpPr>
          <p:nvPr>
            <p:ph type="sldNum" sz="quarter" idx="5"/>
          </p:nvPr>
        </p:nvSpPr>
        <p:spPr>
          <a:noFill/>
        </p:spPr>
        <p:txBody>
          <a:bodyPr/>
          <a:lstStyle/>
          <a:p>
            <a:pPr defTabSz="906474"/>
            <a:fld id="{3E9918F3-9E43-43B3-ADF1-851EF6B6FC6E}" type="slidenum">
              <a:rPr lang="en-US" smtClean="0"/>
              <a:pPr defTabSz="906474"/>
              <a:t>115</a:t>
            </a:fld>
            <a:endParaRPr lang="en-US" dirty="0" smtClean="0"/>
          </a:p>
        </p:txBody>
      </p:sp>
    </p:spTree>
    <p:extLst>
      <p:ext uri="{BB962C8B-B14F-4D97-AF65-F5344CB8AC3E}">
        <p14:creationId xmlns:p14="http://schemas.microsoft.com/office/powerpoint/2010/main" val="3340310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r>
              <a:rPr lang="en-US" smtClean="0"/>
              <a:t>Permissions show the related user permissions</a:t>
            </a:r>
          </a:p>
          <a:p>
            <a:endParaRPr lang="en-US" smtClean="0"/>
          </a:p>
          <a:p>
            <a:r>
              <a:rPr lang="en-US" smtClean="0"/>
              <a:t>Context menus shows the various ways to access the TSS component user interface dialogs</a:t>
            </a:r>
          </a:p>
          <a:p>
            <a:endParaRPr lang="en-US" smtClean="0"/>
          </a:p>
          <a:p>
            <a:r>
              <a:rPr lang="en-US" smtClean="0"/>
              <a:t>Demo: open a detector status and a link status dialog from the context menus and leave open for use in the next demo</a:t>
            </a:r>
          </a:p>
        </p:txBody>
      </p:sp>
      <p:sp>
        <p:nvSpPr>
          <p:cNvPr id="411652" name="Slide Number Placeholder 3"/>
          <p:cNvSpPr>
            <a:spLocks noGrp="1"/>
          </p:cNvSpPr>
          <p:nvPr>
            <p:ph type="sldNum" sz="quarter" idx="5"/>
          </p:nvPr>
        </p:nvSpPr>
        <p:spPr>
          <a:noFill/>
        </p:spPr>
        <p:txBody>
          <a:bodyPr/>
          <a:lstStyle/>
          <a:p>
            <a:pPr defTabSz="906474"/>
            <a:fld id="{E46E711B-16ED-4804-B395-F916A97E3BE5}" type="slidenum">
              <a:rPr lang="en-US" smtClean="0"/>
              <a:pPr defTabSz="906474"/>
              <a:t>116</a:t>
            </a:fld>
            <a:endParaRPr lang="en-US" dirty="0" smtClean="0"/>
          </a:p>
        </p:txBody>
      </p:sp>
    </p:spTree>
    <p:extLst>
      <p:ext uri="{BB962C8B-B14F-4D97-AF65-F5344CB8AC3E}">
        <p14:creationId xmlns:p14="http://schemas.microsoft.com/office/powerpoint/2010/main" val="2711099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5"/>
          <p:cNvSpPr>
            <a:spLocks noGrp="1" noChangeArrowheads="1"/>
          </p:cNvSpPr>
          <p:nvPr>
            <p:ph type="sldNum" sz="quarter" idx="5"/>
          </p:nvPr>
        </p:nvSpPr>
        <p:spPr>
          <a:noFill/>
        </p:spPr>
        <p:txBody>
          <a:bodyPr/>
          <a:lstStyle/>
          <a:p>
            <a:pPr defTabSz="906474"/>
            <a:fld id="{9105A262-418B-48E6-8515-0401C49768AF}" type="slidenum">
              <a:rPr lang="en-US" smtClean="0"/>
              <a:pPr defTabSz="906474"/>
              <a:t>117</a:t>
            </a:fld>
            <a:endParaRPr lang="en-US" dirty="0" smtClean="0"/>
          </a:p>
        </p:txBody>
      </p:sp>
      <p:sp>
        <p:nvSpPr>
          <p:cNvPr id="412675"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xfrm>
            <a:off x="914815" y="4345277"/>
            <a:ext cx="5028370" cy="4109171"/>
          </a:xfrm>
          <a:ln/>
        </p:spPr>
        <p:txBody>
          <a:bodyPr/>
          <a:lstStyle/>
          <a:p>
            <a:pPr eaLnBrk="1" hangingPunct="1">
              <a:defRPr/>
            </a:pPr>
            <a:r>
              <a:rPr lang="en-US" dirty="0" smtClean="0"/>
              <a:t>TSS has two different status windows.</a:t>
            </a:r>
          </a:p>
          <a:p>
            <a:pPr eaLnBrk="1" hangingPunct="1">
              <a:defRPr/>
            </a:pPr>
            <a:r>
              <a:rPr lang="en-US" dirty="0" smtClean="0"/>
              <a:t>TSS Link Data window:</a:t>
            </a:r>
          </a:p>
          <a:p>
            <a:pPr eaLnBrk="1" hangingPunct="1">
              <a:buFontTx/>
              <a:buChar char="-"/>
              <a:defRPr/>
            </a:pPr>
            <a:r>
              <a:rPr lang="en-US" dirty="0" smtClean="0"/>
              <a:t> Operator opens window by clicking on the speed-colored link (lanes), not the device icon</a:t>
            </a:r>
          </a:p>
          <a:p>
            <a:pPr eaLnBrk="1" hangingPunct="1">
              <a:buFontTx/>
              <a:buChar char="-"/>
              <a:defRPr/>
            </a:pPr>
            <a:r>
              <a:rPr lang="en-US" dirty="0" smtClean="0"/>
              <a:t> Reports speed, occupancy, and volume</a:t>
            </a:r>
          </a:p>
          <a:p>
            <a:pPr eaLnBrk="1" hangingPunct="1">
              <a:buFontTx/>
              <a:buChar char="-"/>
              <a:defRPr/>
            </a:pPr>
            <a:r>
              <a:rPr lang="en-US" dirty="0" smtClean="0"/>
              <a:t> Narrow pink bars are the last read received from the site</a:t>
            </a:r>
          </a:p>
          <a:p>
            <a:pPr eaLnBrk="1" hangingPunct="1">
              <a:buFontTx/>
              <a:buChar char="-"/>
              <a:defRPr/>
            </a:pPr>
            <a:r>
              <a:rPr lang="en-US" dirty="0" smtClean="0"/>
              <a:t> Blue bars are the “smoothed” data, an average speed/occupancy over x (usually about 5) minutes</a:t>
            </a:r>
          </a:p>
          <a:p>
            <a:pPr eaLnBrk="1" hangingPunct="1">
              <a:defRPr/>
            </a:pPr>
            <a:endParaRPr lang="en-US" dirty="0" smtClean="0"/>
          </a:p>
          <a:p>
            <a:pPr eaLnBrk="1" hangingPunct="1">
              <a:defRPr/>
            </a:pPr>
            <a:r>
              <a:rPr lang="en-US" dirty="0" smtClean="0"/>
              <a:t>TSS Detector Status</a:t>
            </a:r>
          </a:p>
          <a:p>
            <a:pPr eaLnBrk="1" hangingPunct="1">
              <a:buFontTx/>
              <a:buChar char="-"/>
              <a:defRPr/>
            </a:pPr>
            <a:r>
              <a:rPr lang="en-US" dirty="0" smtClean="0"/>
              <a:t> Operator opens window by clicking on the operational status-colored device icon</a:t>
            </a:r>
          </a:p>
          <a:p>
            <a:pPr eaLnBrk="1" hangingPunct="1">
              <a:buFontTx/>
              <a:buChar char="-"/>
              <a:defRPr/>
            </a:pPr>
            <a:r>
              <a:rPr lang="en-US" dirty="0" smtClean="0"/>
              <a:t> Reports device location and operational status</a:t>
            </a:r>
          </a:p>
          <a:p>
            <a:pPr eaLnBrk="1" hangingPunct="1">
              <a:defRPr/>
            </a:pPr>
            <a:endParaRPr lang="en-US" dirty="0" smtClean="0"/>
          </a:p>
          <a:p>
            <a:pPr eaLnBrk="1" hangingPunct="1">
              <a:defRPr/>
            </a:pPr>
            <a:r>
              <a:rPr lang="en-US" dirty="0" smtClean="0"/>
              <a:t>Demo: TSS Detailed Data</a:t>
            </a:r>
          </a:p>
          <a:p>
            <a:pPr marL="224668" indent="-224668">
              <a:buFontTx/>
              <a:buAutoNum type="arabicPeriod"/>
              <a:defRPr/>
            </a:pPr>
            <a:r>
              <a:rPr lang="en-US" dirty="0" smtClean="0"/>
              <a:t>Show the link and detector status dialog </a:t>
            </a:r>
          </a:p>
          <a:p>
            <a:pPr marL="224668" indent="-224668">
              <a:buFontTx/>
              <a:buAutoNum type="arabicPeriod"/>
              <a:defRPr/>
            </a:pPr>
            <a:r>
              <a:rPr lang="en-US" dirty="0" smtClean="0"/>
              <a:t>Change the operational status and watch the simulator report the disconnection and reconnection</a:t>
            </a:r>
          </a:p>
        </p:txBody>
      </p:sp>
    </p:spTree>
    <p:extLst>
      <p:ext uri="{BB962C8B-B14F-4D97-AF65-F5344CB8AC3E}">
        <p14:creationId xmlns:p14="http://schemas.microsoft.com/office/powerpoint/2010/main" val="613139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5"/>
          <p:cNvSpPr>
            <a:spLocks noGrp="1" noChangeArrowheads="1"/>
          </p:cNvSpPr>
          <p:nvPr>
            <p:ph type="sldNum" sz="quarter" idx="5"/>
          </p:nvPr>
        </p:nvSpPr>
        <p:spPr>
          <a:noFill/>
        </p:spPr>
        <p:txBody>
          <a:bodyPr/>
          <a:lstStyle/>
          <a:p>
            <a:pPr defTabSz="906474"/>
            <a:fld id="{77822FE3-A8EC-407D-8AD8-B7A3DA1AD2D6}" type="slidenum">
              <a:rPr lang="en-US" smtClean="0"/>
              <a:pPr defTabSz="906474"/>
              <a:t>118</a:t>
            </a:fld>
            <a:endParaRPr lang="en-US" dirty="0"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All Districts have the option to connect to the Nokia web service and acquire HERE speed data</a:t>
            </a:r>
          </a:p>
          <a:p>
            <a:pPr eaLnBrk="1" hangingPunct="1"/>
            <a:r>
              <a:rPr lang="en-US" dirty="0" smtClean="0"/>
              <a:t>HERE data can be combined into travel time links and provided to FL-ATIS</a:t>
            </a:r>
          </a:p>
        </p:txBody>
      </p:sp>
    </p:spTree>
    <p:extLst>
      <p:ext uri="{BB962C8B-B14F-4D97-AF65-F5344CB8AC3E}">
        <p14:creationId xmlns:p14="http://schemas.microsoft.com/office/powerpoint/2010/main" val="3790010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120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5"/>
          <p:cNvSpPr>
            <a:spLocks noGrp="1" noChangeArrowheads="1"/>
          </p:cNvSpPr>
          <p:nvPr>
            <p:ph type="sldNum" sz="quarter" idx="5"/>
          </p:nvPr>
        </p:nvSpPr>
        <p:spPr>
          <a:noFill/>
        </p:spPr>
        <p:txBody>
          <a:bodyPr/>
          <a:lstStyle/>
          <a:p>
            <a:pPr defTabSz="906432"/>
            <a:fld id="{9609EF60-642E-4EBD-84C9-78980AC7077B}" type="slidenum">
              <a:rPr lang="en-US" smtClean="0"/>
              <a:pPr defTabSz="906432"/>
              <a:t>150</a:t>
            </a:fld>
            <a:endParaRPr lang="en-US" dirty="0"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914815" y="4345277"/>
            <a:ext cx="5028370" cy="4109171"/>
          </a:xfrm>
          <a:noFill/>
          <a:ln/>
        </p:spPr>
        <p:txBody>
          <a:bodyPr/>
          <a:lstStyle/>
          <a:p>
            <a:pPr eaLnBrk="1" hangingPunct="1"/>
            <a:r>
              <a:rPr lang="en-US" smtClean="0"/>
              <a:t>TvT links are TSS links “added up”. These longer links are used to report common travel times between two points, such as from a DMS to a downstream exit or other destination.</a:t>
            </a:r>
          </a:p>
          <a:p>
            <a:pPr eaLnBrk="1" hangingPunct="1"/>
            <a:endParaRPr lang="en-US" smtClean="0"/>
          </a:p>
          <a:p>
            <a:pPr eaLnBrk="1" hangingPunct="1"/>
            <a:r>
              <a:rPr lang="en-US" smtClean="0"/>
              <a:t>Demo: Show Tabbed GUI’s TVT status Window</a:t>
            </a:r>
          </a:p>
        </p:txBody>
      </p:sp>
    </p:spTree>
    <p:extLst>
      <p:ext uri="{BB962C8B-B14F-4D97-AF65-F5344CB8AC3E}">
        <p14:creationId xmlns:p14="http://schemas.microsoft.com/office/powerpoint/2010/main" val="3614891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151</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5"/>
          <p:cNvSpPr>
            <a:spLocks noGrp="1" noChangeArrowheads="1"/>
          </p:cNvSpPr>
          <p:nvPr>
            <p:ph type="sldNum" sz="quarter" idx="5"/>
          </p:nvPr>
        </p:nvSpPr>
        <p:spPr>
          <a:noFill/>
        </p:spPr>
        <p:txBody>
          <a:bodyPr/>
          <a:lstStyle/>
          <a:p>
            <a:pPr defTabSz="906432"/>
            <a:fld id="{B2A34E20-E74E-42BF-887A-668B582F4AB8}" type="slidenum">
              <a:rPr lang="en-US" smtClean="0"/>
              <a:pPr defTabSz="906432"/>
              <a:t>152</a:t>
            </a:fld>
            <a:endParaRPr lang="en-US" dirty="0"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Typically there is zero or one DMS associated with each TvT link.</a:t>
            </a:r>
          </a:p>
          <a:p>
            <a:pPr eaLnBrk="1" hangingPunct="1"/>
            <a:endParaRPr lang="en-US" smtClean="0"/>
          </a:p>
          <a:p>
            <a:pPr eaLnBrk="1" hangingPunct="1"/>
            <a:r>
              <a:rPr lang="en-US" smtClean="0"/>
              <a:t>DMS are highlighted green when the travel time message is actually posted on the DMS.</a:t>
            </a:r>
          </a:p>
          <a:p>
            <a:pPr eaLnBrk="1" hangingPunct="1"/>
            <a:r>
              <a:rPr lang="en-US" smtClean="0"/>
              <a:t>DMS are highlighted purple if the travel time message is not on the DMS, due to DMS/comms issues or because there’s a higher priority incident message on the DMS.</a:t>
            </a:r>
          </a:p>
          <a:p>
            <a:pPr eaLnBrk="1" hangingPunct="1"/>
            <a:endParaRPr lang="en-US" smtClean="0"/>
          </a:p>
          <a:p>
            <a:pPr eaLnBrk="1" hangingPunct="1"/>
            <a:r>
              <a:rPr lang="en-US" smtClean="0"/>
              <a:t>Demo: Show Travel Time Status DMS Message from Tabbed GUI</a:t>
            </a:r>
          </a:p>
        </p:txBody>
      </p:sp>
    </p:spTree>
    <p:extLst>
      <p:ext uri="{BB962C8B-B14F-4D97-AF65-F5344CB8AC3E}">
        <p14:creationId xmlns:p14="http://schemas.microsoft.com/office/powerpoint/2010/main" val="2913764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5"/>
          <p:cNvSpPr>
            <a:spLocks noGrp="1" noChangeArrowheads="1"/>
          </p:cNvSpPr>
          <p:nvPr>
            <p:ph type="sldNum" sz="quarter" idx="5"/>
          </p:nvPr>
        </p:nvSpPr>
        <p:spPr>
          <a:noFill/>
        </p:spPr>
        <p:txBody>
          <a:bodyPr/>
          <a:lstStyle/>
          <a:p>
            <a:pPr defTabSz="906432"/>
            <a:fld id="{C2097A62-62FE-44EE-AEB0-869B91533953}" type="slidenum">
              <a:rPr lang="en-US" smtClean="0"/>
              <a:pPr defTabSz="906432"/>
              <a:t>153</a:t>
            </a:fld>
            <a:endParaRPr lang="en-US" dirty="0"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Enable Links, Disable Links, and Highlight on Map features of Tabbed GUI TVT Status</a:t>
            </a:r>
          </a:p>
        </p:txBody>
      </p:sp>
    </p:spTree>
    <p:extLst>
      <p:ext uri="{BB962C8B-B14F-4D97-AF65-F5344CB8AC3E}">
        <p14:creationId xmlns:p14="http://schemas.microsoft.com/office/powerpoint/2010/main" val="359623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5"/>
          <p:cNvSpPr>
            <a:spLocks noGrp="1" noChangeArrowheads="1"/>
          </p:cNvSpPr>
          <p:nvPr>
            <p:ph type="sldNum" sz="quarter" idx="5"/>
          </p:nvPr>
        </p:nvSpPr>
        <p:spPr>
          <a:noFill/>
        </p:spPr>
        <p:txBody>
          <a:bodyPr/>
          <a:lstStyle/>
          <a:p>
            <a:pPr defTabSz="906474"/>
            <a:fld id="{B9C8E369-F502-4786-A5CA-0134DC483619}" type="slidenum">
              <a:rPr lang="en-US" smtClean="0"/>
              <a:pPr defTabSz="906474"/>
              <a:t>25</a:t>
            </a:fld>
            <a:endParaRPr lang="en-US" dirty="0"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xfrm>
            <a:off x="914815" y="4345277"/>
            <a:ext cx="5028370" cy="4109171"/>
          </a:xfrm>
          <a:noFill/>
          <a:ln/>
        </p:spPr>
        <p:txBody>
          <a:bodyPr/>
          <a:lstStyle/>
          <a:p>
            <a:pPr eaLnBrk="1" hangingPunct="1"/>
            <a:r>
              <a:rPr lang="en-US" smtClean="0"/>
              <a:t>Note that “Remote” DMS refers to other districts’ DMS. May not be applicable if C2C not configured for this.</a:t>
            </a:r>
          </a:p>
          <a:p>
            <a:pPr eaLnBrk="1" hangingPunct="1"/>
            <a:endParaRPr lang="en-US" smtClean="0"/>
          </a:p>
          <a:p>
            <a:pPr eaLnBrk="1" hangingPunct="1"/>
            <a:r>
              <a:rPr lang="en-US" smtClean="0"/>
              <a:t>Demo: DMS Menu:</a:t>
            </a:r>
          </a:p>
          <a:p>
            <a:pPr eaLnBrk="1" hangingPunct="1"/>
            <a:r>
              <a:rPr lang="en-US" smtClean="0"/>
              <a:t>Show the menu options for DMS</a:t>
            </a:r>
          </a:p>
        </p:txBody>
      </p:sp>
    </p:spTree>
    <p:extLst>
      <p:ext uri="{BB962C8B-B14F-4D97-AF65-F5344CB8AC3E}">
        <p14:creationId xmlns:p14="http://schemas.microsoft.com/office/powerpoint/2010/main" val="906483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5"/>
          <p:cNvSpPr>
            <a:spLocks noGrp="1" noChangeArrowheads="1"/>
          </p:cNvSpPr>
          <p:nvPr>
            <p:ph type="sldNum" sz="quarter" idx="5"/>
          </p:nvPr>
        </p:nvSpPr>
        <p:spPr>
          <a:noFill/>
        </p:spPr>
        <p:txBody>
          <a:bodyPr/>
          <a:lstStyle/>
          <a:p>
            <a:pPr defTabSz="906432"/>
            <a:fld id="{A7DC31E9-2424-4F07-BF13-AB71822CA1FE}" type="slidenum">
              <a:rPr lang="en-US" smtClean="0"/>
              <a:pPr defTabSz="906432"/>
              <a:t>154</a:t>
            </a:fld>
            <a:endParaRPr lang="en-US" dirty="0" smtClean="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alternative routes of a TVT from Tabbed GUI TVT page</a:t>
            </a:r>
          </a:p>
        </p:txBody>
      </p:sp>
    </p:spTree>
    <p:extLst>
      <p:ext uri="{BB962C8B-B14F-4D97-AF65-F5344CB8AC3E}">
        <p14:creationId xmlns:p14="http://schemas.microsoft.com/office/powerpoint/2010/main" val="1932201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5"/>
          <p:cNvSpPr>
            <a:spLocks noGrp="1" noChangeArrowheads="1"/>
          </p:cNvSpPr>
          <p:nvPr>
            <p:ph type="sldNum" sz="quarter" idx="5"/>
          </p:nvPr>
        </p:nvSpPr>
        <p:spPr>
          <a:noFill/>
        </p:spPr>
        <p:txBody>
          <a:bodyPr/>
          <a:lstStyle/>
          <a:p>
            <a:pPr defTabSz="906432"/>
            <a:fld id="{675F50C3-5A36-4481-AB69-B309E79FA965}" type="slidenum">
              <a:rPr lang="en-US" smtClean="0"/>
              <a:pPr defTabSz="906432"/>
              <a:t>155</a:t>
            </a:fld>
            <a:endParaRPr lang="en-US" dirty="0"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matching routes of a TVT from Tabbed GUI TVT page</a:t>
            </a:r>
          </a:p>
          <a:p>
            <a:pPr eaLnBrk="1" hangingPunct="1"/>
            <a:endParaRPr lang="en-US" smtClean="0"/>
          </a:p>
        </p:txBody>
      </p:sp>
    </p:spTree>
    <p:extLst>
      <p:ext uri="{BB962C8B-B14F-4D97-AF65-F5344CB8AC3E}">
        <p14:creationId xmlns:p14="http://schemas.microsoft.com/office/powerpoint/2010/main" val="633250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156</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157</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158</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159</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160</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162</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163</a:t>
            </a:fld>
            <a:endParaRPr lang="en-US"/>
          </a:p>
        </p:txBody>
      </p:sp>
    </p:spTree>
    <p:extLst>
      <p:ext uri="{BB962C8B-B14F-4D97-AF65-F5344CB8AC3E}">
        <p14:creationId xmlns:p14="http://schemas.microsoft.com/office/powerpoint/2010/main" val="1856916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5"/>
          <p:cNvSpPr>
            <a:spLocks noGrp="1" noChangeArrowheads="1"/>
          </p:cNvSpPr>
          <p:nvPr>
            <p:ph type="sldNum" sz="quarter" idx="5"/>
          </p:nvPr>
        </p:nvSpPr>
        <p:spPr>
          <a:noFill/>
        </p:spPr>
        <p:txBody>
          <a:bodyPr/>
          <a:lstStyle/>
          <a:p>
            <a:pPr defTabSz="906474"/>
            <a:fld id="{F39CFBC4-395F-4CAE-8CAB-F6B26C7EF91B}" type="slidenum">
              <a:rPr lang="en-US" smtClean="0"/>
              <a:pPr defTabSz="906474"/>
              <a:t>166</a:t>
            </a:fld>
            <a:endParaRPr lang="en-US" dirty="0"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r>
              <a:rPr lang="en-US" smtClean="0"/>
              <a:t>Some examples of the various objectives that went into the design of SunGuide’s EM subsystem and GUI</a:t>
            </a:r>
          </a:p>
        </p:txBody>
      </p:sp>
    </p:spTree>
    <p:extLst>
      <p:ext uri="{BB962C8B-B14F-4D97-AF65-F5344CB8AC3E}">
        <p14:creationId xmlns:p14="http://schemas.microsoft.com/office/powerpoint/2010/main" val="94012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26</a:t>
            </a:fld>
            <a:endParaRPr lang="en-US" dirty="0" smtClean="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smtClean="0"/>
          </a:p>
        </p:txBody>
      </p:sp>
    </p:spTree>
    <p:extLst>
      <p:ext uri="{BB962C8B-B14F-4D97-AF65-F5344CB8AC3E}">
        <p14:creationId xmlns:p14="http://schemas.microsoft.com/office/powerpoint/2010/main" val="319219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167</a:t>
            </a:fld>
            <a:endParaRPr lang="en-US" dirty="0"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smtClean="0"/>
              <a:t>Can filter or search for events from list.</a:t>
            </a:r>
          </a:p>
          <a:p>
            <a:pPr eaLnBrk="1" hangingPunct="1"/>
            <a:endParaRPr lang="en-US" smtClean="0"/>
          </a:p>
          <a:p>
            <a:pPr eaLnBrk="1" hangingPunct="1"/>
            <a:r>
              <a:rPr lang="en-US" smtClean="0"/>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168</a:t>
            </a:fld>
            <a:endParaRPr lang="en-US" dirty="0"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smtClean="0"/>
              <a:t>Can filter or search for events from list.</a:t>
            </a:r>
          </a:p>
          <a:p>
            <a:pPr eaLnBrk="1" hangingPunct="1"/>
            <a:endParaRPr lang="en-US" smtClean="0"/>
          </a:p>
          <a:p>
            <a:pPr eaLnBrk="1" hangingPunct="1"/>
            <a:r>
              <a:rPr lang="en-US" smtClean="0"/>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5"/>
          <p:cNvSpPr>
            <a:spLocks noGrp="1" noChangeArrowheads="1"/>
          </p:cNvSpPr>
          <p:nvPr>
            <p:ph type="sldNum" sz="quarter" idx="5"/>
          </p:nvPr>
        </p:nvSpPr>
        <p:spPr>
          <a:noFill/>
        </p:spPr>
        <p:txBody>
          <a:bodyPr/>
          <a:lstStyle/>
          <a:p>
            <a:pPr defTabSz="906474"/>
            <a:fld id="{56AE0372-9677-4946-8260-61AB9CF47BAB}" type="slidenum">
              <a:rPr lang="en-US" smtClean="0"/>
              <a:pPr defTabSz="906474"/>
              <a:t>169</a:t>
            </a:fld>
            <a:endParaRPr lang="en-US" dirty="0"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r>
              <a:rPr lang="en-US" smtClean="0"/>
              <a:t>May be a good idea to define severity levels of incidents:</a:t>
            </a:r>
          </a:p>
          <a:p>
            <a:pPr eaLnBrk="1" hangingPunct="1"/>
            <a:r>
              <a:rPr lang="en-US" smtClean="0"/>
              <a:t>Unknown – Set if unknown event type</a:t>
            </a:r>
          </a:p>
          <a:p>
            <a:pPr eaLnBrk="1" hangingPunct="1"/>
            <a:r>
              <a:rPr lang="en-US" smtClean="0"/>
              <a:t>Minor – Default level or lane, ramp, or shoulder blockage or less than 30 minutes</a:t>
            </a:r>
          </a:p>
          <a:p>
            <a:pPr eaLnBrk="1" hangingPunct="1"/>
            <a:r>
              <a:rPr lang="en-US" smtClean="0"/>
              <a:t>Moderate - Lane, ramp, or shoulder blockage between 30 minutes and 2 hours</a:t>
            </a:r>
          </a:p>
          <a:p>
            <a:pPr eaLnBrk="1" hangingPunct="1"/>
            <a:r>
              <a:rPr lang="en-US" smtClean="0"/>
              <a:t>Major – All lanes blocked or all ramp lanes blocked or any lane blockage for more than 2 hours</a:t>
            </a:r>
          </a:p>
          <a:p>
            <a:pPr eaLnBrk="1" hangingPunct="1"/>
            <a:endParaRPr lang="en-US" smtClean="0"/>
          </a:p>
        </p:txBody>
      </p:sp>
    </p:spTree>
    <p:extLst>
      <p:ext uri="{BB962C8B-B14F-4D97-AF65-F5344CB8AC3E}">
        <p14:creationId xmlns:p14="http://schemas.microsoft.com/office/powerpoint/2010/main" val="3906298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5"/>
          <p:cNvSpPr>
            <a:spLocks noGrp="1" noChangeArrowheads="1"/>
          </p:cNvSpPr>
          <p:nvPr>
            <p:ph type="sldNum" sz="quarter" idx="5"/>
          </p:nvPr>
        </p:nvSpPr>
        <p:spPr>
          <a:noFill/>
        </p:spPr>
        <p:txBody>
          <a:bodyPr/>
          <a:lstStyle/>
          <a:p>
            <a:pPr defTabSz="906474"/>
            <a:fld id="{996C54DD-2A82-4D12-AFDC-99C16348F42D}" type="slidenum">
              <a:rPr lang="en-US" smtClean="0"/>
              <a:pPr defTabSz="906474"/>
              <a:t>170</a:t>
            </a:fld>
            <a:endParaRPr lang="en-US" dirty="0"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r>
              <a:rPr lang="en-US" smtClean="0"/>
              <a:t>To save a time, click in the box. The timestamp will appear blue until the “Save” button is pressed.</a:t>
            </a:r>
          </a:p>
          <a:p>
            <a:pPr eaLnBrk="1" hangingPunct="1"/>
            <a:endParaRPr lang="en-US" smtClean="0"/>
          </a:p>
          <a:p>
            <a:pPr eaLnBrk="1" hangingPunct="1"/>
            <a:r>
              <a:rPr lang="en-US" smtClean="0"/>
              <a:t>If multiple responders of the same responder type arrives (for example, if multiple FHP troopers arrive on scene), save the timestamp for the first responder, then save the timestamp of the next responder in the same box (overwriting the first timestamp). The GUI will only display the last timestamp saved, but SunGuide will archive all timestamps saved.</a:t>
            </a:r>
          </a:p>
        </p:txBody>
      </p:sp>
    </p:spTree>
    <p:extLst>
      <p:ext uri="{BB962C8B-B14F-4D97-AF65-F5344CB8AC3E}">
        <p14:creationId xmlns:p14="http://schemas.microsoft.com/office/powerpoint/2010/main" val="4124419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171</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172</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173</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5"/>
          <p:cNvSpPr>
            <a:spLocks noGrp="1" noChangeArrowheads="1"/>
          </p:cNvSpPr>
          <p:nvPr>
            <p:ph type="sldNum" sz="quarter" idx="5"/>
          </p:nvPr>
        </p:nvSpPr>
        <p:spPr>
          <a:noFill/>
        </p:spPr>
        <p:txBody>
          <a:bodyPr/>
          <a:lstStyle/>
          <a:p>
            <a:pPr defTabSz="906474"/>
            <a:fld id="{9745EF92-8736-484B-8AEF-87067D85BD64}" type="slidenum">
              <a:rPr lang="en-US" smtClean="0"/>
              <a:pPr defTabSz="906474"/>
              <a:t>174</a:t>
            </a:fld>
            <a:endParaRPr lang="en-US" dirty="0"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r>
              <a:rPr lang="en-US" smtClean="0"/>
              <a:t>To edit Event Location or Lane Blockage, click on hyperlinks.</a:t>
            </a:r>
          </a:p>
        </p:txBody>
      </p:sp>
    </p:spTree>
    <p:extLst>
      <p:ext uri="{BB962C8B-B14F-4D97-AF65-F5344CB8AC3E}">
        <p14:creationId xmlns:p14="http://schemas.microsoft.com/office/powerpoint/2010/main" val="3114257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5"/>
          <p:cNvSpPr>
            <a:spLocks noGrp="1" noChangeArrowheads="1"/>
          </p:cNvSpPr>
          <p:nvPr>
            <p:ph type="sldNum" sz="quarter" idx="5"/>
          </p:nvPr>
        </p:nvSpPr>
        <p:spPr>
          <a:noFill/>
        </p:spPr>
        <p:txBody>
          <a:bodyPr/>
          <a:lstStyle/>
          <a:p>
            <a:pPr defTabSz="906474"/>
            <a:fld id="{136DD60D-42EB-42CE-9FE8-8DACFAA56D31}" type="slidenum">
              <a:rPr lang="en-US" smtClean="0"/>
              <a:pPr defTabSz="906474"/>
              <a:t>175</a:t>
            </a:fld>
            <a:endParaRPr lang="en-US" dirty="0"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r>
              <a:rPr lang="en-US" smtClean="0"/>
              <a:t>Select the event location FIRST, then check the “Congestion” button. The Congestion is the event location, the Congestion end is the upstream location; i.e. drivers will reach the Congestion end before reaching the Congestion start.</a:t>
            </a:r>
          </a:p>
        </p:txBody>
      </p:sp>
    </p:spTree>
    <p:extLst>
      <p:ext uri="{BB962C8B-B14F-4D97-AF65-F5344CB8AC3E}">
        <p14:creationId xmlns:p14="http://schemas.microsoft.com/office/powerpoint/2010/main" val="12199635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5"/>
          <p:cNvSpPr>
            <a:spLocks noGrp="1" noChangeArrowheads="1"/>
          </p:cNvSpPr>
          <p:nvPr>
            <p:ph type="sldNum" sz="quarter" idx="5"/>
          </p:nvPr>
        </p:nvSpPr>
        <p:spPr>
          <a:noFill/>
        </p:spPr>
        <p:txBody>
          <a:bodyPr/>
          <a:lstStyle/>
          <a:p>
            <a:pPr defTabSz="906474"/>
            <a:fld id="{9BE3CD68-15AB-4ECD-8BA4-1C99A9571C35}" type="slidenum">
              <a:rPr lang="en-US" smtClean="0"/>
              <a:pPr defTabSz="906474"/>
              <a:t>176</a:t>
            </a:fld>
            <a:endParaRPr lang="en-US" dirty="0"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r>
              <a:rPr lang="en-US" smtClean="0"/>
              <a:t>Changing the lane configuration here only saves it for this event, it doesn’t change the lane configuration permanently. </a:t>
            </a:r>
          </a:p>
        </p:txBody>
      </p:sp>
    </p:spTree>
    <p:extLst>
      <p:ext uri="{BB962C8B-B14F-4D97-AF65-F5344CB8AC3E}">
        <p14:creationId xmlns:p14="http://schemas.microsoft.com/office/powerpoint/2010/main" val="251821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27</a:t>
            </a:fld>
            <a:endParaRPr lang="en-US" dirty="0" smtClean="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smtClean="0"/>
          </a:p>
        </p:txBody>
      </p:sp>
    </p:spTree>
    <p:extLst>
      <p:ext uri="{BB962C8B-B14F-4D97-AF65-F5344CB8AC3E}">
        <p14:creationId xmlns:p14="http://schemas.microsoft.com/office/powerpoint/2010/main" val="1838158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5"/>
          <p:cNvSpPr>
            <a:spLocks noGrp="1" noChangeArrowheads="1"/>
          </p:cNvSpPr>
          <p:nvPr>
            <p:ph type="sldNum" sz="quarter" idx="5"/>
          </p:nvPr>
        </p:nvSpPr>
        <p:spPr>
          <a:noFill/>
        </p:spPr>
        <p:txBody>
          <a:bodyPr/>
          <a:lstStyle/>
          <a:p>
            <a:pPr defTabSz="906474"/>
            <a:fld id="{C9ED952D-B863-46AD-B505-DADE6D248D39}" type="slidenum">
              <a:rPr lang="en-US" smtClean="0"/>
              <a:pPr defTabSz="906474"/>
              <a:t>177</a:t>
            </a:fld>
            <a:endParaRPr lang="en-US" dirty="0"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22620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5"/>
          <p:cNvSpPr>
            <a:spLocks noGrp="1" noChangeArrowheads="1"/>
          </p:cNvSpPr>
          <p:nvPr>
            <p:ph type="sldNum" sz="quarter" idx="5"/>
          </p:nvPr>
        </p:nvSpPr>
        <p:spPr>
          <a:noFill/>
        </p:spPr>
        <p:txBody>
          <a:bodyPr/>
          <a:lstStyle/>
          <a:p>
            <a:pPr defTabSz="906474"/>
            <a:fld id="{A507CD3E-70C1-4A79-B8CF-D7B35ACCB99C}" type="slidenum">
              <a:rPr lang="en-US" smtClean="0"/>
              <a:pPr defTabSz="906474"/>
              <a:t>178</a:t>
            </a:fld>
            <a:endParaRPr lang="en-US" dirty="0"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r>
              <a:rPr lang="en-US" smtClean="0"/>
              <a:t>Demonstrate the following…</a:t>
            </a:r>
          </a:p>
          <a:p>
            <a:pPr eaLnBrk="1" hangingPunct="1"/>
            <a:endParaRPr lang="en-US" smtClean="0"/>
          </a:p>
          <a:p>
            <a:pPr eaLnBrk="1" hangingPunct="1"/>
            <a:r>
              <a:rPr lang="en-US" smtClean="0"/>
              <a:t>Dispatching road rangers requires operators to select the vehicle and then click the “Dispatch” button.</a:t>
            </a:r>
          </a:p>
          <a:p>
            <a:pPr eaLnBrk="1" hangingPunct="1">
              <a:buFontTx/>
              <a:buChar char="-"/>
            </a:pPr>
            <a:r>
              <a:rPr lang="en-US" smtClean="0"/>
              <a:t>If road ranger was incorrectly dispatched, click “Cancel” and then add a comment to request supervisor to audit event</a:t>
            </a:r>
          </a:p>
          <a:p>
            <a:pPr eaLnBrk="1" hangingPunct="1">
              <a:buFontTx/>
              <a:buChar char="-"/>
            </a:pPr>
            <a:r>
              <a:rPr lang="en-US" smtClean="0"/>
              <a:t>Once “Dispatch” is pressed, “Arrive” button is visible.</a:t>
            </a:r>
          </a:p>
          <a:p>
            <a:pPr eaLnBrk="1" hangingPunct="1"/>
            <a:endParaRPr lang="en-US" smtClean="0"/>
          </a:p>
          <a:p>
            <a:pPr eaLnBrk="1" hangingPunct="1"/>
            <a:r>
              <a:rPr lang="en-US" smtClean="0"/>
              <a:t>If the road ranger tablet is used, the road ranger takes over from here. Otherwise…</a:t>
            </a:r>
          </a:p>
          <a:p>
            <a:pPr eaLnBrk="1" hangingPunct="1">
              <a:buFontTx/>
              <a:buChar char="-"/>
            </a:pPr>
            <a:r>
              <a:rPr lang="en-US" smtClean="0"/>
              <a:t>Click “Arrive” when road range has arrived</a:t>
            </a:r>
          </a:p>
          <a:p>
            <a:pPr eaLnBrk="1" hangingPunct="1">
              <a:buFontTx/>
              <a:buChar char="-"/>
            </a:pPr>
            <a:r>
              <a:rPr lang="en-US" smtClean="0"/>
              <a:t>Then assign activities by selecting an activity from the activities list and clicking “Add”</a:t>
            </a:r>
          </a:p>
          <a:p>
            <a:pPr eaLnBrk="1" hangingPunct="1">
              <a:buFontTx/>
              <a:buChar char="-"/>
            </a:pPr>
            <a:r>
              <a:rPr lang="en-US" smtClean="0"/>
              <a:t>Additional activities can be added by selecting another activity and clicking “Add”</a:t>
            </a:r>
          </a:p>
          <a:p>
            <a:pPr eaLnBrk="1" hangingPunct="1">
              <a:buFontTx/>
              <a:buChar char="-"/>
            </a:pPr>
            <a:r>
              <a:rPr lang="en-US" smtClean="0"/>
              <a:t>Once at least one activity has been added and the road ranger has departed, click the “Depart” button</a:t>
            </a:r>
          </a:p>
          <a:p>
            <a:pPr eaLnBrk="1" hangingPunct="1"/>
            <a:endParaRPr lang="en-US" smtClean="0"/>
          </a:p>
        </p:txBody>
      </p:sp>
    </p:spTree>
    <p:extLst>
      <p:ext uri="{BB962C8B-B14F-4D97-AF65-F5344CB8AC3E}">
        <p14:creationId xmlns:p14="http://schemas.microsoft.com/office/powerpoint/2010/main" val="307491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179</a:t>
            </a:fld>
            <a:endParaRPr lang="en-US" dirty="0" smtClean="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smtClean="0"/>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smtClean="0"/>
          </a:p>
          <a:p>
            <a:pPr eaLnBrk="1" hangingPunct="1"/>
            <a:r>
              <a:rPr lang="en-US" smtClean="0"/>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1876095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sldNum" sz="quarter" idx="5"/>
          </p:nvPr>
        </p:nvSpPr>
        <p:spPr>
          <a:noFill/>
        </p:spPr>
        <p:txBody>
          <a:bodyPr/>
          <a:lstStyle/>
          <a:p>
            <a:pPr defTabSz="906474"/>
            <a:fld id="{53D2E459-F2F1-4BF0-A2CC-11E6F1477335}" type="slidenum">
              <a:rPr lang="en-US" smtClean="0"/>
              <a:pPr defTabSz="906474"/>
              <a:t>180</a:t>
            </a:fld>
            <a:endParaRPr lang="en-US" dirty="0"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r>
              <a:rPr lang="en-US" smtClean="0"/>
              <a:t>Vehicles can be added as long as the operator knows the vehicle color, other fields could remain unselected if unknown.</a:t>
            </a:r>
          </a:p>
          <a:p>
            <a:pPr eaLnBrk="1" hangingPunct="1"/>
            <a:endParaRPr lang="en-US" smtClean="0"/>
          </a:p>
          <a:p>
            <a:pPr eaLnBrk="1" hangingPunct="1"/>
            <a:r>
              <a:rPr lang="en-US" smtClean="0"/>
              <a:t>If road ranger tablet is used, road ranger will have the ability to add/modify this information.</a:t>
            </a:r>
          </a:p>
          <a:p>
            <a:pPr eaLnBrk="1" hangingPunct="1"/>
            <a:endParaRPr lang="en-US" smtClean="0"/>
          </a:p>
          <a:p>
            <a:pPr eaLnBrk="1" hangingPunct="1"/>
            <a:r>
              <a:rPr lang="en-US" smtClean="0"/>
              <a:t>Vehicle Matches: SunGuide will search its database for any other events with the same “Tag” and provide a list of other events to the operator. Allows operator to find drivers who are abusing road ranger service.</a:t>
            </a:r>
          </a:p>
        </p:txBody>
      </p:sp>
    </p:spTree>
    <p:extLst>
      <p:ext uri="{BB962C8B-B14F-4D97-AF65-F5344CB8AC3E}">
        <p14:creationId xmlns:p14="http://schemas.microsoft.com/office/powerpoint/2010/main" val="5919890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5"/>
          <p:cNvSpPr>
            <a:spLocks noGrp="1" noChangeArrowheads="1"/>
          </p:cNvSpPr>
          <p:nvPr>
            <p:ph type="sldNum" sz="quarter" idx="5"/>
          </p:nvPr>
        </p:nvSpPr>
        <p:spPr>
          <a:noFill/>
        </p:spPr>
        <p:txBody>
          <a:bodyPr/>
          <a:lstStyle/>
          <a:p>
            <a:pPr defTabSz="906474"/>
            <a:fld id="{531C482E-F8F4-4FFC-9D47-8A8174BE85FD}" type="slidenum">
              <a:rPr lang="en-US" smtClean="0"/>
              <a:pPr defTabSz="906474"/>
              <a:t>181</a:t>
            </a:fld>
            <a:endParaRPr lang="en-US" dirty="0" smtClean="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r>
              <a:rPr lang="en-US" smtClean="0"/>
              <a:t>Link to primary set if current event is a secondary event.</a:t>
            </a:r>
          </a:p>
          <a:p>
            <a:pPr eaLnBrk="1" hangingPunct="1"/>
            <a:endParaRPr lang="en-US" smtClean="0"/>
          </a:p>
          <a:p>
            <a:pPr eaLnBrk="1" hangingPunct="1"/>
            <a:r>
              <a:rPr lang="en-US" smtClean="0"/>
              <a:t>Link to secondary set if current event is the primary event.</a:t>
            </a:r>
          </a:p>
        </p:txBody>
      </p:sp>
    </p:spTree>
    <p:extLst>
      <p:ext uri="{BB962C8B-B14F-4D97-AF65-F5344CB8AC3E}">
        <p14:creationId xmlns:p14="http://schemas.microsoft.com/office/powerpoint/2010/main" val="2666110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5"/>
          <p:cNvSpPr>
            <a:spLocks noGrp="1" noChangeArrowheads="1"/>
          </p:cNvSpPr>
          <p:nvPr>
            <p:ph type="sldNum" sz="quarter" idx="5"/>
          </p:nvPr>
        </p:nvSpPr>
        <p:spPr>
          <a:noFill/>
        </p:spPr>
        <p:txBody>
          <a:bodyPr/>
          <a:lstStyle/>
          <a:p>
            <a:pPr defTabSz="906474"/>
            <a:fld id="{A6AE6B7E-F22C-4A1C-ADD0-A530194C5942}" type="slidenum">
              <a:rPr lang="en-US" smtClean="0"/>
              <a:pPr defTabSz="906474"/>
              <a:t>182</a:t>
            </a:fld>
            <a:endParaRPr lang="en-US" dirty="0"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82990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5"/>
          <p:cNvSpPr>
            <a:spLocks noGrp="1" noChangeArrowheads="1"/>
          </p:cNvSpPr>
          <p:nvPr>
            <p:ph type="sldNum" sz="quarter" idx="5"/>
          </p:nvPr>
        </p:nvSpPr>
        <p:spPr>
          <a:noFill/>
        </p:spPr>
        <p:txBody>
          <a:bodyPr/>
          <a:lstStyle/>
          <a:p>
            <a:pPr defTabSz="906474"/>
            <a:fld id="{B392E73F-D36B-4866-8BD9-66A1A1848B9D}" type="slidenum">
              <a:rPr lang="en-US" smtClean="0"/>
              <a:pPr defTabSz="906474"/>
              <a:t>183</a:t>
            </a:fld>
            <a:endParaRPr lang="en-US" dirty="0"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r>
              <a:rPr lang="en-US" smtClean="0"/>
              <a:t>SAE codes used to communicate event information to FL ATIS. This description should roughly match what is reported on FL ATIS.</a:t>
            </a:r>
          </a:p>
        </p:txBody>
      </p:sp>
    </p:spTree>
    <p:extLst>
      <p:ext uri="{BB962C8B-B14F-4D97-AF65-F5344CB8AC3E}">
        <p14:creationId xmlns:p14="http://schemas.microsoft.com/office/powerpoint/2010/main" val="37964937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5"/>
          <p:cNvSpPr>
            <a:spLocks noGrp="1" noChangeArrowheads="1"/>
          </p:cNvSpPr>
          <p:nvPr>
            <p:ph type="sldNum" sz="quarter" idx="5"/>
          </p:nvPr>
        </p:nvSpPr>
        <p:spPr>
          <a:noFill/>
        </p:spPr>
        <p:txBody>
          <a:bodyPr/>
          <a:lstStyle/>
          <a:p>
            <a:pPr defTabSz="906474"/>
            <a:fld id="{C7FF8259-4E64-43A2-9246-96F081DECC9D}" type="slidenum">
              <a:rPr lang="en-US" smtClean="0"/>
              <a:pPr defTabSz="906474"/>
              <a:t>184</a:t>
            </a:fld>
            <a:endParaRPr lang="en-US" dirty="0"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r>
              <a:rPr lang="en-US" smtClean="0"/>
              <a:t>Following slides are for the operator’s reference.</a:t>
            </a:r>
          </a:p>
        </p:txBody>
      </p:sp>
    </p:spTree>
    <p:extLst>
      <p:ext uri="{BB962C8B-B14F-4D97-AF65-F5344CB8AC3E}">
        <p14:creationId xmlns:p14="http://schemas.microsoft.com/office/powerpoint/2010/main" val="3289072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5"/>
          <p:cNvSpPr>
            <a:spLocks noGrp="1" noChangeArrowheads="1"/>
          </p:cNvSpPr>
          <p:nvPr>
            <p:ph type="sldNum" sz="quarter" idx="5"/>
          </p:nvPr>
        </p:nvSpPr>
        <p:spPr>
          <a:noFill/>
        </p:spPr>
        <p:txBody>
          <a:bodyPr/>
          <a:lstStyle/>
          <a:p>
            <a:pPr defTabSz="906474"/>
            <a:fld id="{6B052DA4-598A-46A0-8895-919530577160}" type="slidenum">
              <a:rPr lang="en-US" smtClean="0"/>
              <a:pPr defTabSz="906474"/>
              <a:t>185</a:t>
            </a:fld>
            <a:endParaRPr lang="en-US" dirty="0" smtClean="0"/>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166591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5"/>
          <p:cNvSpPr>
            <a:spLocks noGrp="1" noChangeArrowheads="1"/>
          </p:cNvSpPr>
          <p:nvPr>
            <p:ph type="sldNum" sz="quarter" idx="5"/>
          </p:nvPr>
        </p:nvSpPr>
        <p:spPr>
          <a:noFill/>
        </p:spPr>
        <p:txBody>
          <a:bodyPr/>
          <a:lstStyle/>
          <a:p>
            <a:pPr defTabSz="906474"/>
            <a:fld id="{9CF0384B-7FBC-4DDD-BAD6-2F61387B12B1}" type="slidenum">
              <a:rPr lang="en-US" smtClean="0"/>
              <a:pPr defTabSz="906474"/>
              <a:t>186</a:t>
            </a:fld>
            <a:endParaRPr lang="en-US" dirty="0"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362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subject and verb (missing verb) hard to tell what is being presented from bullets</a:t>
            </a:r>
            <a:endParaRPr lang="en-US" dirty="0"/>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28</a:t>
            </a:fld>
            <a:endParaRPr lang="en-US"/>
          </a:p>
        </p:txBody>
      </p:sp>
    </p:spTree>
    <p:extLst>
      <p:ext uri="{BB962C8B-B14F-4D97-AF65-F5344CB8AC3E}">
        <p14:creationId xmlns:p14="http://schemas.microsoft.com/office/powerpoint/2010/main" val="37899028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5"/>
          <p:cNvSpPr>
            <a:spLocks noGrp="1" noChangeArrowheads="1"/>
          </p:cNvSpPr>
          <p:nvPr>
            <p:ph type="sldNum" sz="quarter" idx="5"/>
          </p:nvPr>
        </p:nvSpPr>
        <p:spPr>
          <a:noFill/>
        </p:spPr>
        <p:txBody>
          <a:bodyPr/>
          <a:lstStyle/>
          <a:p>
            <a:pPr defTabSz="906474"/>
            <a:fld id="{074B8AC7-6A67-455E-AA7E-3754889227EE}" type="slidenum">
              <a:rPr lang="en-US" smtClean="0"/>
              <a:pPr defTabSz="906474"/>
              <a:t>187</a:t>
            </a:fld>
            <a:endParaRPr lang="en-US" dirty="0"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r>
              <a:rPr lang="en-US" smtClean="0"/>
              <a:t>The more the notes the better. If unsure of how to handle a situation, make a note or multiple notes.</a:t>
            </a:r>
          </a:p>
          <a:p>
            <a:pPr eaLnBrk="1" hangingPunct="1"/>
            <a:endParaRPr lang="en-US" smtClean="0"/>
          </a:p>
          <a:p>
            <a:pPr eaLnBrk="1" hangingPunct="1"/>
            <a:r>
              <a:rPr lang="en-US" smtClean="0"/>
              <a:t>Notes should added if event needs to be audited; if operator makes an error that would effect the performance measures, event should be audited.</a:t>
            </a:r>
          </a:p>
        </p:txBody>
      </p:sp>
    </p:spTree>
    <p:extLst>
      <p:ext uri="{BB962C8B-B14F-4D97-AF65-F5344CB8AC3E}">
        <p14:creationId xmlns:p14="http://schemas.microsoft.com/office/powerpoint/2010/main" val="2101131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188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189</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190</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191</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192</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193</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194</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195</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196</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point to controls for the list of items</a:t>
            </a:r>
            <a:endParaRPr lang="en-US" dirty="0"/>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30</a:t>
            </a:fld>
            <a:endParaRPr lang="en-US"/>
          </a:p>
        </p:txBody>
      </p:sp>
    </p:spTree>
    <p:extLst>
      <p:ext uri="{BB962C8B-B14F-4D97-AF65-F5344CB8AC3E}">
        <p14:creationId xmlns:p14="http://schemas.microsoft.com/office/powerpoint/2010/main" val="41617541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197</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198</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199</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200</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201</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203</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204</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28844486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205</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6877028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5"/>
          <p:cNvSpPr>
            <a:spLocks noGrp="1" noChangeArrowheads="1"/>
          </p:cNvSpPr>
          <p:nvPr>
            <p:ph type="sldNum" sz="quarter" idx="5"/>
          </p:nvPr>
        </p:nvSpPr>
        <p:spPr>
          <a:noFill/>
        </p:spPr>
        <p:txBody>
          <a:bodyPr/>
          <a:lstStyle/>
          <a:p>
            <a:pPr defTabSz="906432"/>
            <a:fld id="{F7E83DF3-0F07-4BC7-940C-B576B91E0CBA}" type="slidenum">
              <a:rPr lang="en-US" smtClean="0"/>
              <a:pPr defTabSz="906432"/>
              <a:t>207</a:t>
            </a:fld>
            <a:endParaRPr lang="en-US" dirty="0" smtClean="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r>
              <a:rPr lang="en-US" smtClean="0"/>
              <a:t>Review the Email, DMS, HAR, etc to ensure all desired dissemination outlets are listed.</a:t>
            </a:r>
          </a:p>
          <a:p>
            <a:pPr eaLnBrk="1" hangingPunct="1"/>
            <a:endParaRPr lang="en-US" smtClean="0"/>
          </a:p>
          <a:p>
            <a:pPr eaLnBrk="1" hangingPunct="1"/>
            <a:r>
              <a:rPr lang="en-US" smtClean="0"/>
              <a:t>SunGuide will pick DMS/HAR upstream of event of x number of miles. The x depends on the event severity, however, an operator can increase/decrease this range by changing the modify search distance and clicking “Get New Suggestion”</a:t>
            </a:r>
          </a:p>
        </p:txBody>
      </p:sp>
    </p:spTree>
    <p:extLst>
      <p:ext uri="{BB962C8B-B14F-4D97-AF65-F5344CB8AC3E}">
        <p14:creationId xmlns:p14="http://schemas.microsoft.com/office/powerpoint/2010/main" val="2178684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5"/>
          <p:cNvSpPr>
            <a:spLocks noGrp="1" noChangeArrowheads="1"/>
          </p:cNvSpPr>
          <p:nvPr>
            <p:ph type="sldNum" sz="quarter" idx="5"/>
          </p:nvPr>
        </p:nvSpPr>
        <p:spPr>
          <a:noFill/>
        </p:spPr>
        <p:txBody>
          <a:bodyPr/>
          <a:lstStyle/>
          <a:p>
            <a:pPr defTabSz="906432"/>
            <a:fld id="{DE1C00A4-BAC6-4211-9856-CE47A46655F3}" type="slidenum">
              <a:rPr lang="en-US" smtClean="0"/>
              <a:pPr defTabSz="906432"/>
              <a:t>208</a:t>
            </a:fld>
            <a:endParaRPr lang="en-US" dirty="0"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a:lstStyle/>
          <a:p>
            <a:pPr eaLnBrk="1" hangingPunct="1"/>
            <a:r>
              <a:rPr lang="en-US" smtClean="0"/>
              <a:t>DMS/HAR/FL ATIS/Email can be individually removed or added or modified here.</a:t>
            </a:r>
          </a:p>
          <a:p>
            <a:pPr eaLnBrk="1" hangingPunct="1"/>
            <a:endParaRPr lang="en-US" smtClean="0"/>
          </a:p>
          <a:p>
            <a:pPr eaLnBrk="1" hangingPunct="1"/>
            <a:r>
              <a:rPr lang="en-US" smtClean="0"/>
              <a:t>Messages are not sent until “Activate Plan” is selected.</a:t>
            </a:r>
          </a:p>
          <a:p>
            <a:pPr eaLnBrk="1" hangingPunct="1"/>
            <a:endParaRPr lang="en-US" smtClean="0"/>
          </a:p>
          <a:p>
            <a:pPr eaLnBrk="1" hangingPunct="1"/>
            <a:r>
              <a:rPr lang="en-US" smtClean="0"/>
              <a:t>“Terminate Plan” will remove the DMS messages from their respective MAS queues, send out a “cleared” email, remove the HAR message, and remove the event from FL ATIS.</a:t>
            </a:r>
          </a:p>
        </p:txBody>
      </p:sp>
    </p:spTree>
    <p:extLst>
      <p:ext uri="{BB962C8B-B14F-4D97-AF65-F5344CB8AC3E}">
        <p14:creationId xmlns:p14="http://schemas.microsoft.com/office/powerpoint/2010/main" val="3988854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AD0A4AA-5422-48BD-8366-4D01D00D75C1}" type="datetime1">
              <a:rPr lang="en-US" smtClean="0"/>
              <a:t>8/15/2017</a:t>
            </a:fld>
            <a:endParaRPr lang="en-US"/>
          </a:p>
        </p:txBody>
      </p:sp>
      <p:sp>
        <p:nvSpPr>
          <p:cNvPr id="5" name="Footer Placeholder 4"/>
          <p:cNvSpPr>
            <a:spLocks noGrp="1"/>
          </p:cNvSpPr>
          <p:nvPr>
            <p:ph type="ftr" sz="quarter" idx="11"/>
          </p:nvPr>
        </p:nvSpPr>
        <p:spPr/>
        <p:txBody>
          <a:bodyPr/>
          <a:lstStyle/>
          <a:p>
            <a:r>
              <a:rPr lang="en-US" smtClean="0"/>
              <a:t>SunGuide Operator Training, R7.0</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5F47C3C-14B1-4646-A581-1EE8FF72B467}" type="datetime1">
              <a:rPr lang="en-US" smtClean="0"/>
              <a:t>8/15/2017</a:t>
            </a:fld>
            <a:endParaRPr lang="en-US"/>
          </a:p>
        </p:txBody>
      </p:sp>
      <p:sp>
        <p:nvSpPr>
          <p:cNvPr id="5" name="Footer Placeholder 4"/>
          <p:cNvSpPr>
            <a:spLocks noGrp="1"/>
          </p:cNvSpPr>
          <p:nvPr>
            <p:ph type="ftr" sz="quarter" idx="11"/>
          </p:nvPr>
        </p:nvSpPr>
        <p:spPr/>
        <p:txBody>
          <a:bodyPr/>
          <a:lstStyle/>
          <a:p>
            <a:r>
              <a:rPr lang="en-US" smtClean="0"/>
              <a:t>SunGuide Operator Training, R7.0</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C78D8B-3740-40F7-9777-F8DC79308C7D}" type="datetime1">
              <a:rPr lang="en-US" smtClean="0"/>
              <a:t>8/15/2017</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SunGuide Operator Training, R7.0</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5" y="285750"/>
            <a:ext cx="6034088"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1B9B9C44-1E9D-4C9A-8961-C19392A31FAB}" type="datetime1">
              <a:rPr lang="en-US" smtClean="0"/>
              <a:t>8/15/2017</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smtClean="0"/>
              <a:t>SunGuide Operator Training, R7.0</a:t>
            </a: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13731A8-A62F-4CFC-A9CE-8790350D2D7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77796286-61E8-4829-BBE3-A7BC639BE759}" type="datetime1">
              <a:rPr lang="en-US" smtClean="0"/>
              <a:t>8/15/2017</a:t>
            </a:fld>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smtClean="0"/>
              <a:t>SunGuide Operator Training, R7.0</a:t>
            </a: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21F2E766-3992-4350-9477-52D7E78F9CA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BF734BA7-2C62-46F2-BD07-A75E86A07A5E}" type="datetime1">
              <a:rPr lang="en-US" smtClean="0"/>
              <a:t>8/15/2017</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SunGuide Operator Training, R7.0</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6588F92-C9DF-47A7-B4BD-9F7995F43D9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18E32284-17F5-44DE-94BB-20116C0B2126}" type="datetime1">
              <a:rPr lang="en-US" smtClean="0"/>
              <a:t>8/15/2017</a:t>
            </a:fld>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smtClean="0"/>
              <a:t>SunGuide Operator Training, R7.0</a:t>
            </a: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9A1594E9-0162-4BF8-B916-62185A81001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BE64A8-F679-4CD5-8D89-C64B1F2C06A4}" type="datetime1">
              <a:rPr lang="en-US" smtClean="0"/>
              <a:t>8/15/2017</a:t>
            </a:fld>
            <a:endParaRPr lang="en-US"/>
          </a:p>
        </p:txBody>
      </p:sp>
      <p:sp>
        <p:nvSpPr>
          <p:cNvPr id="5" name="Footer Placeholder 4"/>
          <p:cNvSpPr>
            <a:spLocks noGrp="1"/>
          </p:cNvSpPr>
          <p:nvPr>
            <p:ph type="ftr" sz="quarter" idx="11"/>
          </p:nvPr>
        </p:nvSpPr>
        <p:spPr/>
        <p:txBody>
          <a:bodyPr/>
          <a:lstStyle/>
          <a:p>
            <a:r>
              <a:rPr lang="en-US" smtClean="0"/>
              <a:t>SunGuide Operator Training, R7.0</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D2C0955-59D2-47C5-A49B-3EFB03987FC1}" type="datetime1">
              <a:rPr lang="en-US" smtClean="0"/>
              <a:t>8/15/2017</a:t>
            </a:fld>
            <a:endParaRPr lang="en-US"/>
          </a:p>
        </p:txBody>
      </p:sp>
      <p:sp>
        <p:nvSpPr>
          <p:cNvPr id="5" name="Footer Placeholder 4"/>
          <p:cNvSpPr>
            <a:spLocks noGrp="1"/>
          </p:cNvSpPr>
          <p:nvPr>
            <p:ph type="ftr" sz="quarter" idx="11"/>
          </p:nvPr>
        </p:nvSpPr>
        <p:spPr/>
        <p:txBody>
          <a:bodyPr/>
          <a:lstStyle/>
          <a:p>
            <a:r>
              <a:rPr lang="en-US" smtClean="0"/>
              <a:t>SunGuide Operator Training, R7.0</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32BC370-1BDD-4BBE-A3B2-4063FDBD989A}" type="datetime1">
              <a:rPr lang="en-US" smtClean="0"/>
              <a:t>8/15/2017</a:t>
            </a:fld>
            <a:endParaRPr lang="en-US"/>
          </a:p>
        </p:txBody>
      </p:sp>
      <p:sp>
        <p:nvSpPr>
          <p:cNvPr id="6" name="Footer Placeholder 5"/>
          <p:cNvSpPr>
            <a:spLocks noGrp="1"/>
          </p:cNvSpPr>
          <p:nvPr>
            <p:ph type="ftr" sz="quarter" idx="11"/>
          </p:nvPr>
        </p:nvSpPr>
        <p:spPr/>
        <p:txBody>
          <a:bodyPr/>
          <a:lstStyle/>
          <a:p>
            <a:r>
              <a:rPr lang="en-US" smtClean="0"/>
              <a:t>SunGuide Operator Training, R7.0</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4989DEA-5098-4106-8944-DC7762C14315}" type="datetime1">
              <a:rPr lang="en-US" smtClean="0"/>
              <a:t>8/15/2017</a:t>
            </a:fld>
            <a:endParaRPr lang="en-US"/>
          </a:p>
        </p:txBody>
      </p:sp>
      <p:sp>
        <p:nvSpPr>
          <p:cNvPr id="8" name="Footer Placeholder 7"/>
          <p:cNvSpPr>
            <a:spLocks noGrp="1"/>
          </p:cNvSpPr>
          <p:nvPr>
            <p:ph type="ftr" sz="quarter" idx="11"/>
          </p:nvPr>
        </p:nvSpPr>
        <p:spPr/>
        <p:txBody>
          <a:bodyPr/>
          <a:lstStyle/>
          <a:p>
            <a:r>
              <a:rPr lang="en-US" smtClean="0"/>
              <a:t>SunGuide Operator Training, R7.0</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FDA8AC-942D-4D98-B0A3-AD4A2383B350}" type="datetime1">
              <a:rPr lang="en-US" smtClean="0"/>
              <a:t>8/15/2017</a:t>
            </a:fld>
            <a:endParaRPr lang="en-US"/>
          </a:p>
        </p:txBody>
      </p:sp>
      <p:sp>
        <p:nvSpPr>
          <p:cNvPr id="4" name="Footer Placeholder 3"/>
          <p:cNvSpPr>
            <a:spLocks noGrp="1"/>
          </p:cNvSpPr>
          <p:nvPr>
            <p:ph type="ftr" sz="quarter" idx="11"/>
          </p:nvPr>
        </p:nvSpPr>
        <p:spPr/>
        <p:txBody>
          <a:bodyPr/>
          <a:lstStyle/>
          <a:p>
            <a:r>
              <a:rPr lang="en-US" smtClean="0"/>
              <a:t>SunGuide Operator Training, R7.0</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CC5E1-BE3D-4B34-84E2-4236B13818BD}" type="datetime1">
              <a:rPr lang="en-US" smtClean="0"/>
              <a:t>8/15/2017</a:t>
            </a:fld>
            <a:endParaRPr lang="en-US"/>
          </a:p>
        </p:txBody>
      </p:sp>
      <p:sp>
        <p:nvSpPr>
          <p:cNvPr id="3" name="Footer Placeholder 2"/>
          <p:cNvSpPr>
            <a:spLocks noGrp="1"/>
          </p:cNvSpPr>
          <p:nvPr>
            <p:ph type="ftr" sz="quarter" idx="11"/>
          </p:nvPr>
        </p:nvSpPr>
        <p:spPr/>
        <p:txBody>
          <a:bodyPr/>
          <a:lstStyle/>
          <a:p>
            <a:r>
              <a:rPr lang="en-US" smtClean="0"/>
              <a:t>SunGuide Operator Training, R7.0</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2201CE5-0E14-4FBA-8E5B-AD73E2FF951B}" type="datetime1">
              <a:rPr lang="en-US" smtClean="0"/>
              <a:t>8/15/2017</a:t>
            </a:fld>
            <a:endParaRPr lang="en-US"/>
          </a:p>
        </p:txBody>
      </p:sp>
      <p:sp>
        <p:nvSpPr>
          <p:cNvPr id="6" name="Footer Placeholder 5"/>
          <p:cNvSpPr>
            <a:spLocks noGrp="1"/>
          </p:cNvSpPr>
          <p:nvPr>
            <p:ph type="ftr" sz="quarter" idx="11"/>
          </p:nvPr>
        </p:nvSpPr>
        <p:spPr/>
        <p:txBody>
          <a:bodyPr/>
          <a:lstStyle/>
          <a:p>
            <a:r>
              <a:rPr lang="en-US" smtClean="0"/>
              <a:t>SunGuide Operator Training, R7.0</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AFCAD502-CEDC-4F02-91FD-1953F2FDD9AE}" type="datetime1">
              <a:rPr lang="en-US" smtClean="0"/>
              <a:t>8/15/2017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SunGuide Operator Training, R7.0</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4E32DE5-DE45-4DF2-8D79-2BCE321687EB}" type="datetime1">
              <a:rPr lang="en-US" smtClean="0"/>
              <a:t>8/15/2017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SunGuide Operator Training, R7.0</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65.png"/></Relationships>
</file>

<file path=ppt/slides/_rels/slide1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17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3.xml"/><Relationship Id="rId4" Type="http://schemas.openxmlformats.org/officeDocument/2006/relationships/image" Target="../media/image17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xml"/><Relationship Id="rId4" Type="http://schemas.openxmlformats.org/officeDocument/2006/relationships/image" Target="../media/image182.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image" Target="../media/image200.png"/></Relationships>
</file>

<file path=ppt/slides/_rels/slide1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206.png"/></Relationships>
</file>

<file path=ppt/slides/_rels/slide19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media/image209.png"/></Relationships>
</file>

<file path=ppt/slides/_rels/slide1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211.png"/></Relationships>
</file>

<file path=ppt/slides/_rels/slide1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214.png"/></Relationships>
</file>

<file path=ppt/slides/_rels/slide1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2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3.xml"/><Relationship Id="rId1" Type="http://schemas.openxmlformats.org/officeDocument/2006/relationships/slideLayout" Target="../slideLayouts/slideLayout15.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20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openxmlformats.org/officeDocument/2006/relationships/image" Target="../media/image222.png"/></Relationships>
</file>

<file path=ppt/slides/_rels/slide20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8" Type="http://schemas.openxmlformats.org/officeDocument/2006/relationships/oleObject" Target="../embeddings/Microsoft_Visio_2003-2010_Drawing11111.vsd"/><Relationship Id="rId3" Type="http://schemas.openxmlformats.org/officeDocument/2006/relationships/oleObject" Target="../embeddings/oleObject7.bin"/><Relationship Id="rId7" Type="http://schemas.openxmlformats.org/officeDocument/2006/relationships/image" Target="../media/image230.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28.png"/><Relationship Id="rId5" Type="http://schemas.openxmlformats.org/officeDocument/2006/relationships/oleObject" Target="../embeddings/oleObject8.bin"/><Relationship Id="rId4" Type="http://schemas.openxmlformats.org/officeDocument/2006/relationships/image" Target="../media/image227.png"/><Relationship Id="rId9" Type="http://schemas.openxmlformats.org/officeDocument/2006/relationships/image" Target="../media/image229.emf"/></Relationships>
</file>

<file path=ppt/slides/_rels/slide20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235.jpeg"/></Relationships>
</file>

<file path=ppt/slides/_rels/slide21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03.xml"/><Relationship Id="rId1" Type="http://schemas.openxmlformats.org/officeDocument/2006/relationships/slideLayout" Target="../slideLayouts/slideLayout15.xml"/><Relationship Id="rId5" Type="http://schemas.openxmlformats.org/officeDocument/2006/relationships/image" Target="../media/image238.png"/><Relationship Id="rId4" Type="http://schemas.openxmlformats.org/officeDocument/2006/relationships/image" Target="../media/image237.jpeg"/></Relationships>
</file>

<file path=ppt/slides/_rels/slide21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04.xml"/><Relationship Id="rId1" Type="http://schemas.openxmlformats.org/officeDocument/2006/relationships/slideLayout" Target="../slideLayouts/slideLayout15.xml"/><Relationship Id="rId5" Type="http://schemas.openxmlformats.org/officeDocument/2006/relationships/image" Target="../media/image239.png"/><Relationship Id="rId4" Type="http://schemas.openxmlformats.org/officeDocument/2006/relationships/image" Target="../media/image237.jpe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09.xml"/><Relationship Id="rId1" Type="http://schemas.openxmlformats.org/officeDocument/2006/relationships/slideLayout" Target="../slideLayouts/slideLayout14.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23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notesSlide" Target="../notesSlides/notesSlide111.xml"/><Relationship Id="rId7" Type="http://schemas.openxmlformats.org/officeDocument/2006/relationships/image" Target="../media/image259.pn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261.png"/><Relationship Id="rId4" Type="http://schemas.openxmlformats.org/officeDocument/2006/relationships/image" Target="../media/image260.png"/><Relationship Id="rId9" Type="http://schemas.openxmlformats.org/officeDocument/2006/relationships/image" Target="../media/image263.png"/></Relationships>
</file>

<file path=ppt/slides/_rels/slide23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270.jpeg"/><Relationship Id="rId2" Type="http://schemas.openxmlformats.org/officeDocument/2006/relationships/notesSlide" Target="../notesSlides/notesSlide113.xml"/><Relationship Id="rId1" Type="http://schemas.openxmlformats.org/officeDocument/2006/relationships/slideLayout" Target="../slideLayouts/slideLayout14.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jpeg"/></Relationships>
</file>

<file path=ppt/slides/_rels/slide23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2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280.jpeg"/></Relationships>
</file>

<file path=ppt/slides/_rels/slide24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2.png"/></Relationships>
</file>

<file path=ppt/slides/_rels/slide24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notesSlide" Target="../notesSlides/notesSlide114.xml"/><Relationship Id="rId7" Type="http://schemas.openxmlformats.org/officeDocument/2006/relationships/oleObject" Target="../embeddings/oleObject11.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285.png"/><Relationship Id="rId5" Type="http://schemas.openxmlformats.org/officeDocument/2006/relationships/oleObject" Target="../embeddings/oleObject10.bin"/><Relationship Id="rId4" Type="http://schemas.openxmlformats.org/officeDocument/2006/relationships/image" Target="../media/image287.pn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openxmlformats.org/officeDocument/2006/relationships/image" Target="../media/image289.pn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88.png"/><Relationship Id="rId4" Type="http://schemas.openxmlformats.org/officeDocument/2006/relationships/oleObject" Target="../embeddings/oleObject12.bin"/></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16.xml"/><Relationship Id="rId7" Type="http://schemas.openxmlformats.org/officeDocument/2006/relationships/image" Target="../media/image291.png"/><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288.png"/><Relationship Id="rId4" Type="http://schemas.openxmlformats.org/officeDocument/2006/relationships/oleObject" Target="../embeddings/oleObject14.bin"/><Relationship Id="rId9" Type="http://schemas.openxmlformats.org/officeDocument/2006/relationships/image" Target="../media/image289.pn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291.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292.png"/><Relationship Id="rId4" Type="http://schemas.openxmlformats.org/officeDocument/2006/relationships/oleObject" Target="../embeddings/oleObject17.bin"/></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291.png"/><Relationship Id="rId4" Type="http://schemas.openxmlformats.org/officeDocument/2006/relationships/oleObject" Target="../embeddings/oleObject19.bin"/></Relationships>
</file>

<file path=ppt/slides/_rels/slide25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2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26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303.png"/></Relationships>
</file>

<file path=ppt/slides/_rels/slide26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306.png"/></Relationships>
</file>

<file path=ppt/slides/_rels/slide26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14.xml"/><Relationship Id="rId6" Type="http://schemas.openxmlformats.org/officeDocument/2006/relationships/image" Target="../media/image314.png"/><Relationship Id="rId5" Type="http://schemas.openxmlformats.org/officeDocument/2006/relationships/image" Target="../media/image313.jpeg"/><Relationship Id="rId4" Type="http://schemas.openxmlformats.org/officeDocument/2006/relationships/image" Target="../media/image312.jpeg"/></Relationships>
</file>

<file path=ppt/slides/_rels/slide273.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09.jpeg"/><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hyperlink" Target="http://www.google.com/url?sa=i&amp;source=images&amp;cd=&amp;cad=rja&amp;docid=tURgnrA52c69LM&amp;tbnid=_3oi799yf-J8BM:&amp;ved=0CAgQjRwwAA&amp;url=https://www.ritis.org/&amp;ei=qyH4UfW7JY_o8wTgqoGgDA&amp;psig=AFQjCNGLC3vwlaG-FfbwdlCEUo88W3WkdQ&amp;ust=1375302443656978"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hyperlink" Target="https://www.ritis.org/" TargetMode="Externa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29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40.png"/><Relationship Id="rId4" Type="http://schemas.openxmlformats.org/officeDocument/2006/relationships/oleObject" Target="../embeddings/oleObject20.bin"/></Relationships>
</file>

<file path=ppt/slides/_rels/slide301.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347.wmf"/><Relationship Id="rId3" Type="http://schemas.openxmlformats.org/officeDocument/2006/relationships/notesSlide" Target="../notesSlides/notesSlide138.xml"/><Relationship Id="rId7" Type="http://schemas.openxmlformats.org/officeDocument/2006/relationships/image" Target="../media/image344.png"/><Relationship Id="rId12" Type="http://schemas.openxmlformats.org/officeDocument/2006/relationships/image" Target="../media/image342.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341.png"/><Relationship Id="rId11" Type="http://schemas.openxmlformats.org/officeDocument/2006/relationships/oleObject" Target="../embeddings/oleObject22.bin"/><Relationship Id="rId5" Type="http://schemas.openxmlformats.org/officeDocument/2006/relationships/oleObject" Target="../embeddings/oleObject21.bin"/><Relationship Id="rId15" Type="http://schemas.openxmlformats.org/officeDocument/2006/relationships/image" Target="../media/image348.jpeg"/><Relationship Id="rId10" Type="http://schemas.openxmlformats.org/officeDocument/2006/relationships/image" Target="../media/image55.wmf"/><Relationship Id="rId4" Type="http://schemas.openxmlformats.org/officeDocument/2006/relationships/image" Target="../media/image343.png"/><Relationship Id="rId9" Type="http://schemas.openxmlformats.org/officeDocument/2006/relationships/image" Target="../media/image346.png"/><Relationship Id="rId14" Type="http://schemas.openxmlformats.org/officeDocument/2006/relationships/hyperlink" Target="http://images.google.com/imgres?imgurl=http://bp1.blogger.com/_tTgMKCQ8IUw/RgtowCYoahI/AAAAAAAAAJQ/S-gksWonGYA/s320/Angry+face.jpg&amp;imgrefurl=http://blackandgoldtruth.blogspot.com/&amp;h=225&amp;w=300&amp;sz=23&amp;hl=en&amp;start=157&amp;um=1&amp;tbnid=fNiM8nhtvbk0_M:&amp;tbnh=87&amp;tbnw=116&amp;prev=/images?q=angry+caller&amp;start=140&amp;ndsp=20&amp;um=1&amp;hl=en&amp;sa=N" TargetMode="External"/></Relationships>
</file>

<file path=ppt/slides/_rels/slide302.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41.xml"/><Relationship Id="rId1" Type="http://schemas.openxmlformats.org/officeDocument/2006/relationships/slideLayout" Target="../slideLayouts/slideLayout4.xml"/><Relationship Id="rId5" Type="http://schemas.openxmlformats.org/officeDocument/2006/relationships/image" Target="../media/image352.png"/><Relationship Id="rId4" Type="http://schemas.openxmlformats.org/officeDocument/2006/relationships/hyperlink" Target="http://en.wikipedia.org/wiki/Image:I-95.svg"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4.jpeg"/></Relationships>
</file>

<file path=ppt/slides/_rels/slide30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46.xml"/><Relationship Id="rId1" Type="http://schemas.openxmlformats.org/officeDocument/2006/relationships/slideLayout" Target="../slideLayouts/slideLayout4.xml"/><Relationship Id="rId4" Type="http://schemas.openxmlformats.org/officeDocument/2006/relationships/image" Target="../media/image36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363.png"/><Relationship Id="rId5" Type="http://schemas.openxmlformats.org/officeDocument/2006/relationships/image" Target="../media/image362.png"/><Relationship Id="rId4" Type="http://schemas.openxmlformats.org/officeDocument/2006/relationships/oleObject" Target="../embeddings/oleObject23.bin"/></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365.png"/><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25.bin"/><Relationship Id="rId5" Type="http://schemas.openxmlformats.org/officeDocument/2006/relationships/image" Target="../media/image364.png"/><Relationship Id="rId4" Type="http://schemas.openxmlformats.org/officeDocument/2006/relationships/oleObject" Target="../embeddings/oleObject24.bin"/></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oleObject" Target="../embeddings/oleObject26.bin"/></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367.png"/><Relationship Id="rId5" Type="http://schemas.openxmlformats.org/officeDocument/2006/relationships/oleObject" Target="../embeddings/oleObject27.bin"/><Relationship Id="rId4" Type="http://schemas.openxmlformats.org/officeDocument/2006/relationships/image" Target="../media/image359.png"/></Relationships>
</file>

<file path=ppt/slides/_rels/slide31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slideLayout" Target="../slideLayouts/slideLayout15.xml"/><Relationship Id="rId1" Type="http://schemas.openxmlformats.org/officeDocument/2006/relationships/vmlDrawing" Target="../drawings/vmlDrawing15.vml"/><Relationship Id="rId5" Type="http://schemas.openxmlformats.org/officeDocument/2006/relationships/image" Target="../media/image369.png"/><Relationship Id="rId4" Type="http://schemas.openxmlformats.org/officeDocument/2006/relationships/oleObject" Target="../embeddings/oleObject28.bin"/></Relationships>
</file>

<file path=ppt/slides/_rels/slide31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76.png"/><Relationship Id="rId4" Type="http://schemas.openxmlformats.org/officeDocument/2006/relationships/oleObject" Target="../embeddings/oleObject29.bin"/></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oleObject" Target="../embeddings/oleObject30.bin"/></Relationships>
</file>

<file path=ppt/slides/_rels/slide324.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381.png"/></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382.png"/><Relationship Id="rId4" Type="http://schemas.openxmlformats.org/officeDocument/2006/relationships/oleObject" Target="../embeddings/oleObject31.bin"/></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383.png"/><Relationship Id="rId4" Type="http://schemas.openxmlformats.org/officeDocument/2006/relationships/oleObject" Target="../embeddings/oleObject32.bin"/></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383.png"/><Relationship Id="rId4" Type="http://schemas.openxmlformats.org/officeDocument/2006/relationships/oleObject" Target="../embeddings/oleObject33.bin"/></Relationships>
</file>

<file path=ppt/slides/_rels/slide329.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hyperlink" Target="http://www.google.com/url?sa=i&amp;rct=j&amp;q=&amp;esrc=s&amp;source=images&amp;cd=&amp;cad=rja&amp;uact=8&amp;ved=0ahUKEwiSmYzr9tnVAhUrsVQKHXoLCqoQjRwIBw&amp;url=http%3A%2F%2Fwww.asbi-assoc.org%2Fprojects%2Fproject.cfm%3FarticleID%3D65AEA2ED-F1F6-B13E-8FAFC58563E6A86A%26categoryIDs%3D44A57F74-F1F6-B13E-81940961706FF0A9%26searchString%3D%26mainPageNumber%3D11%26resultsPerPage%3D20&amp;psig=AFQjCNEFD2egAWTlsEgvbqS2b6LmjWcMjg&amp;ust=1502910168844416"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389.png"/></Relationships>
</file>

<file path=ppt/slides/_rels/slide334.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3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393.png"/></Relationships>
</file>

<file path=ppt/slides/_rels/slide338.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395.png"/></Relationships>
</file>

<file path=ppt/slides/_rels/slide339.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398.png"/></Relationships>
</file>

<file path=ppt/slides/_rels/slide341.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342.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hyperlink" Target="https://www.google.com/url?sa=i&amp;rct=j&amp;q=&amp;esrc=s&amp;source=images&amp;cd=&amp;cad=rja&amp;uact=8&amp;ved=0ahUKEwiciN2b_dnVAhXLgFQKHf-sBccQjRwIBw&amp;url=https%3A%2F%2Fcommons.wikimedia.org%2Fwiki%2FFile%3ALondon_traffic-lights.JPG&amp;psig=AFQjCNHmqFB94kZ9CUrnQyjq9uQGb8Kkkg&amp;ust=1502911870958657" TargetMode="External"/><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jq3oiD_tnVAhVnxlQKHezLA_wQjRwIBw&amp;url=http%3A%2F%2Fjacksonville.com%2Fbreaking-news%2F2014-11-04%2Fstory%2Fsignal-work-improve-traffic-flow-st-augustine&amp;psig=AFQjCNGkRB0cfReKsHNoT-HXBIcp_JaPyQ&amp;ust=1502911849649143"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402.jpeg"/></Relationships>
</file>

<file path=ppt/slides/_rels/slide344.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406.png"/></Relationships>
</file>

<file path=ppt/slides/_rels/slide3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348.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z8eVh9rVAhVSwmMKHRPEBZEQjRwIBw&amp;url=http%3A%2F%2Fstarsrestinn.com%2Ftruck-parking%2F&amp;psig=AFQjCNHIyHpVGn6DvlIDNQcFMEOKjgKYZQ&amp;ust=1502912722733977" TargetMode="External"/><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409.jpeg"/></Relationships>
</file>

<file path=ppt/slides/_rels/slide35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411.png"/></Relationships>
</file>

<file path=ppt/slides/_rels/slide352.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415.png"/></Relationships>
</file>

<file path=ppt/slides/_rels/slide356.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418.png"/></Relationships>
</file>

<file path=ppt/slides/_rels/slide358.xml.rels><?xml version="1.0" encoding="UTF-8" standalone="yes"?>
<Relationships xmlns="http://schemas.openxmlformats.org/package/2006/relationships"><Relationship Id="rId2" Type="http://schemas.openxmlformats.org/officeDocument/2006/relationships/image" Target="../media/image419.jpeg"/><Relationship Id="rId1" Type="http://schemas.openxmlformats.org/officeDocument/2006/relationships/slideLayout" Target="../slideLayouts/slideLayout3.xml"/></Relationships>
</file>

<file path=ppt/slides/_rels/slide359.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18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190.xml"/><Relationship Id="rId1" Type="http://schemas.openxmlformats.org/officeDocument/2006/relationships/slideLayout" Target="../slideLayouts/slideLayout4.xml"/><Relationship Id="rId4" Type="http://schemas.openxmlformats.org/officeDocument/2006/relationships/image" Target="../media/image422.png"/></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424.png"/><Relationship Id="rId5" Type="http://schemas.openxmlformats.org/officeDocument/2006/relationships/image" Target="../media/image423.png"/><Relationship Id="rId4" Type="http://schemas.openxmlformats.org/officeDocument/2006/relationships/oleObject" Target="../embeddings/oleObject34.bin"/></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425.png"/><Relationship Id="rId4" Type="http://schemas.openxmlformats.org/officeDocument/2006/relationships/oleObject" Target="../embeddings/oleObject35.bin"/></Relationships>
</file>

<file path=ppt/slides/_rels/slide363.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oleObject" Target="../embeddings/oleObject42.bin"/><Relationship Id="rId3" Type="http://schemas.openxmlformats.org/officeDocument/2006/relationships/notesSlide" Target="../notesSlides/notesSlide193.xml"/><Relationship Id="rId7" Type="http://schemas.openxmlformats.org/officeDocument/2006/relationships/image" Target="../media/image426.png"/><Relationship Id="rId12" Type="http://schemas.openxmlformats.org/officeDocument/2006/relationships/oleObject" Target="../embeddings/oleObject41.bin"/><Relationship Id="rId2" Type="http://schemas.openxmlformats.org/officeDocument/2006/relationships/slideLayout" Target="../slideLayouts/slideLayout12.xml"/><Relationship Id="rId16" Type="http://schemas.openxmlformats.org/officeDocument/2006/relationships/oleObject" Target="../embeddings/oleObject43.bin"/><Relationship Id="rId1" Type="http://schemas.openxmlformats.org/officeDocument/2006/relationships/vmlDrawing" Target="../drawings/vmlDrawing23.vml"/><Relationship Id="rId6" Type="http://schemas.openxmlformats.org/officeDocument/2006/relationships/oleObject" Target="../embeddings/oleObject37.bin"/><Relationship Id="rId11" Type="http://schemas.openxmlformats.org/officeDocument/2006/relationships/oleObject" Target="../embeddings/oleObject40.bin"/><Relationship Id="rId5" Type="http://schemas.openxmlformats.org/officeDocument/2006/relationships/image" Target="../media/image425.png"/><Relationship Id="rId15" Type="http://schemas.openxmlformats.org/officeDocument/2006/relationships/image" Target="../media/image352.png"/><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427.png"/><Relationship Id="rId14" Type="http://schemas.openxmlformats.org/officeDocument/2006/relationships/hyperlink" Target="http://en.wikipedia.org/wiki/Image:I-95.svg" TargetMode="Externa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194.xml"/><Relationship Id="rId7" Type="http://schemas.openxmlformats.org/officeDocument/2006/relationships/image" Target="../media/image428.png"/><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45.bin"/><Relationship Id="rId5" Type="http://schemas.openxmlformats.org/officeDocument/2006/relationships/image" Target="../media/image423.png"/><Relationship Id="rId4" Type="http://schemas.openxmlformats.org/officeDocument/2006/relationships/oleObject" Target="../embeddings/oleObject44.bin"/></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4.xml"/><Relationship Id="rId1" Type="http://schemas.openxmlformats.org/officeDocument/2006/relationships/vmlDrawing" Target="../drawings/vmlDrawing25.vml"/><Relationship Id="rId5" Type="http://schemas.openxmlformats.org/officeDocument/2006/relationships/image" Target="../media/image429.png"/><Relationship Id="rId4" Type="http://schemas.openxmlformats.org/officeDocument/2006/relationships/oleObject" Target="../embeddings/oleObject46.bin"/></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4.xml"/><Relationship Id="rId1" Type="http://schemas.openxmlformats.org/officeDocument/2006/relationships/vmlDrawing" Target="../drawings/vmlDrawing26.vml"/><Relationship Id="rId5" Type="http://schemas.openxmlformats.org/officeDocument/2006/relationships/image" Target="../media/image430.png"/><Relationship Id="rId4" Type="http://schemas.openxmlformats.org/officeDocument/2006/relationships/oleObject" Target="../embeddings/oleObject47.bin"/></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4.xml"/><Relationship Id="rId1" Type="http://schemas.openxmlformats.org/officeDocument/2006/relationships/vmlDrawing" Target="../drawings/vmlDrawing27.vml"/><Relationship Id="rId5" Type="http://schemas.openxmlformats.org/officeDocument/2006/relationships/image" Target="../media/image430.png"/><Relationship Id="rId4" Type="http://schemas.openxmlformats.org/officeDocument/2006/relationships/oleObject" Target="../embeddings/oleObject48.bin"/></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image" Target="../media/image430.png"/><Relationship Id="rId4" Type="http://schemas.openxmlformats.org/officeDocument/2006/relationships/oleObject" Target="../embeddings/oleObject49.bin"/></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4.xml"/><Relationship Id="rId1" Type="http://schemas.openxmlformats.org/officeDocument/2006/relationships/vmlDrawing" Target="../drawings/vmlDrawing29.vml"/><Relationship Id="rId5" Type="http://schemas.openxmlformats.org/officeDocument/2006/relationships/image" Target="../media/image430.png"/><Relationship Id="rId4" Type="http://schemas.openxmlformats.org/officeDocument/2006/relationships/oleObject" Target="../embeddings/oleObject50.bin"/></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4.xml"/><Relationship Id="rId1" Type="http://schemas.openxmlformats.org/officeDocument/2006/relationships/vmlDrawing" Target="../drawings/vmlDrawing30.vml"/><Relationship Id="rId5" Type="http://schemas.openxmlformats.org/officeDocument/2006/relationships/image" Target="../media/image430.png"/><Relationship Id="rId4" Type="http://schemas.openxmlformats.org/officeDocument/2006/relationships/oleObject" Target="../embeddings/oleObject51.bin"/></Relationships>
</file>

<file path=ppt/slides/_rels/slide371.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201.xml"/><Relationship Id="rId1" Type="http://schemas.openxmlformats.org/officeDocument/2006/relationships/slideLayout" Target="../slideLayouts/slideLayout4.xml"/><Relationship Id="rId4" Type="http://schemas.openxmlformats.org/officeDocument/2006/relationships/image" Target="../media/image432.png"/></Relationships>
</file>

<file path=ppt/slides/_rels/slide372.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4.xml"/><Relationship Id="rId1" Type="http://schemas.openxmlformats.org/officeDocument/2006/relationships/vmlDrawing" Target="../drawings/vmlDrawing31.vml"/><Relationship Id="rId6" Type="http://schemas.openxmlformats.org/officeDocument/2006/relationships/image" Target="../media/image433.png"/><Relationship Id="rId5" Type="http://schemas.openxmlformats.org/officeDocument/2006/relationships/oleObject" Target="../embeddings/oleObject52.bin"/><Relationship Id="rId4" Type="http://schemas.openxmlformats.org/officeDocument/2006/relationships/image" Target="../media/image432.png"/></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image" Target="../media/image434.png"/><Relationship Id="rId5" Type="http://schemas.openxmlformats.org/officeDocument/2006/relationships/oleObject" Target="../embeddings/oleObject53.bin"/><Relationship Id="rId4" Type="http://schemas.openxmlformats.org/officeDocument/2006/relationships/image" Target="../media/image432.png"/></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4.xml"/><Relationship Id="rId1" Type="http://schemas.openxmlformats.org/officeDocument/2006/relationships/vmlDrawing" Target="../drawings/vmlDrawing33.vml"/><Relationship Id="rId6" Type="http://schemas.openxmlformats.org/officeDocument/2006/relationships/image" Target="../media/image435.png"/><Relationship Id="rId5" Type="http://schemas.openxmlformats.org/officeDocument/2006/relationships/oleObject" Target="../embeddings/oleObject54.bin"/><Relationship Id="rId4" Type="http://schemas.openxmlformats.org/officeDocument/2006/relationships/image" Target="../media/image436.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4.xml"/><Relationship Id="rId1" Type="http://schemas.openxmlformats.org/officeDocument/2006/relationships/vmlDrawing" Target="../drawings/vmlDrawing34.vml"/><Relationship Id="rId5" Type="http://schemas.openxmlformats.org/officeDocument/2006/relationships/image" Target="../media/image435.png"/><Relationship Id="rId4" Type="http://schemas.openxmlformats.org/officeDocument/2006/relationships/oleObject" Target="../embeddings/oleObject55.bin"/></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4.xml"/><Relationship Id="rId1" Type="http://schemas.openxmlformats.org/officeDocument/2006/relationships/vmlDrawing" Target="../drawings/vmlDrawing35.vml"/><Relationship Id="rId5" Type="http://schemas.openxmlformats.org/officeDocument/2006/relationships/image" Target="../media/image435.png"/><Relationship Id="rId4" Type="http://schemas.openxmlformats.org/officeDocument/2006/relationships/oleObject" Target="../embeddings/oleObject56.bin"/></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4.xml"/><Relationship Id="rId1" Type="http://schemas.openxmlformats.org/officeDocument/2006/relationships/vmlDrawing" Target="../drawings/vmlDrawing36.vml"/><Relationship Id="rId6" Type="http://schemas.openxmlformats.org/officeDocument/2006/relationships/image" Target="../media/image437.png"/><Relationship Id="rId5" Type="http://schemas.openxmlformats.org/officeDocument/2006/relationships/oleObject" Target="../embeddings/oleObject57.bin"/><Relationship Id="rId4" Type="http://schemas.openxmlformats.org/officeDocument/2006/relationships/image" Target="../media/image4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4.xml"/><Relationship Id="rId1" Type="http://schemas.openxmlformats.org/officeDocument/2006/relationships/vmlDrawing" Target="../drawings/vmlDrawing37.vml"/><Relationship Id="rId5" Type="http://schemas.openxmlformats.org/officeDocument/2006/relationships/image" Target="../media/image437.png"/><Relationship Id="rId4" Type="http://schemas.openxmlformats.org/officeDocument/2006/relationships/oleObject" Target="../embeddings/oleObject58.bin"/></Relationships>
</file>

<file path=ppt/slides/_rels/slide38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211.xml"/><Relationship Id="rId1" Type="http://schemas.openxmlformats.org/officeDocument/2006/relationships/slideLayout" Target="../slideLayouts/slideLayout4.xml"/><Relationship Id="rId4" Type="http://schemas.openxmlformats.org/officeDocument/2006/relationships/image" Target="../media/image439.png"/></Relationships>
</file>

<file path=ppt/slides/_rels/slide382.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212.xml"/><Relationship Id="rId1" Type="http://schemas.openxmlformats.org/officeDocument/2006/relationships/slideLayout" Target="../slideLayouts/slideLayout4.xml"/><Relationship Id="rId4" Type="http://schemas.openxmlformats.org/officeDocument/2006/relationships/image" Target="../media/image440.png"/></Relationships>
</file>

<file path=ppt/slides/_rels/slide38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3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John.Hope@aecom.com" TargetMode="External"/><Relationship Id="rId1" Type="http://schemas.openxmlformats.org/officeDocument/2006/relationships/slideLayout" Target="../slideLayouts/slideLayout1.xml"/><Relationship Id="rId5" Type="http://schemas.openxmlformats.org/officeDocument/2006/relationships/image" Target="../media/image441.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jpe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91.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071177143_3fefc62705_h.jpg"/>
          <p:cNvPicPr>
            <a:picLocks noChangeAspect="1"/>
          </p:cNvPicPr>
          <p:nvPr/>
        </p:nvPicPr>
        <p:blipFill>
          <a:blip r:embed="rId2" cstate="print"/>
          <a:stretch>
            <a:fillRect/>
          </a:stretch>
        </p:blipFill>
        <p:spPr>
          <a:xfrm>
            <a:off x="0" y="573405"/>
            <a:ext cx="9144000" cy="4531995"/>
          </a:xfrm>
          <a:prstGeom prst="rect">
            <a:avLst/>
          </a:prstGeom>
        </p:spPr>
      </p:pic>
      <p:sp>
        <p:nvSpPr>
          <p:cNvPr id="2" name="Title 1"/>
          <p:cNvSpPr>
            <a:spLocks noGrp="1"/>
          </p:cNvSpPr>
          <p:nvPr>
            <p:ph type="ctrTitle"/>
          </p:nvPr>
        </p:nvSpPr>
        <p:spPr>
          <a:xfrm>
            <a:off x="685800" y="3127248"/>
            <a:ext cx="8077200" cy="835152"/>
          </a:xfrm>
        </p:spPr>
        <p:txBody>
          <a:bodyPr/>
          <a:lstStyle/>
          <a:p>
            <a:r>
              <a:rPr lang="en-US" dirty="0" err="1" smtClean="0">
                <a:effectLst>
                  <a:outerShdw blurRad="38100" dist="38100" dir="2700000" algn="tl">
                    <a:srgbClr val="000000">
                      <a:alpha val="43137"/>
                    </a:srgbClr>
                  </a:outerShdw>
                </a:effectLst>
              </a:rPr>
              <a:t>SunGuide</a:t>
            </a:r>
            <a:r>
              <a:rPr lang="en-US" dirty="0" smtClean="0">
                <a:effectLst>
                  <a:outerShdw blurRad="38100" dist="38100" dir="2700000" algn="tl">
                    <a:srgbClr val="000000">
                      <a:alpha val="43137"/>
                    </a:srgbClr>
                  </a:outerShdw>
                </a:effectLst>
              </a:rPr>
              <a:t> Operator Training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85800" y="2743200"/>
            <a:ext cx="8077200" cy="509016"/>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Release 7.0</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4" name="Subtitle 2"/>
          <p:cNvSpPr txBox="1">
            <a:spLocks/>
          </p:cNvSpPr>
          <p:nvPr/>
        </p:nvSpPr>
        <p:spPr>
          <a:xfrm>
            <a:off x="685800" y="3581400"/>
            <a:ext cx="8077200" cy="457200"/>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cs typeface="Arial" pitchFamily="34" charset="0"/>
              </a:rPr>
              <a:t>Dates of Training, 2017</a:t>
            </a:r>
            <a:endParaRPr kumimoji="0" lang="en-US" sz="1600" b="0"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6" name="Picture 13" descr="fdot logo"/>
          <p:cNvPicPr>
            <a:picLocks noChangeAspect="1" noChangeArrowheads="1"/>
          </p:cNvPicPr>
          <p:nvPr/>
        </p:nvPicPr>
        <p:blipFill>
          <a:blip r:embed="rId3" cstate="print"/>
          <a:srcRect/>
          <a:stretch>
            <a:fillRect/>
          </a:stretch>
        </p:blipFill>
        <p:spPr bwMode="auto">
          <a:xfrm>
            <a:off x="990600" y="5334000"/>
            <a:ext cx="1295400" cy="1295400"/>
          </a:xfrm>
          <a:prstGeom prst="rect">
            <a:avLst/>
          </a:prstGeom>
          <a:noFill/>
          <a:ln w="9525">
            <a:noFill/>
            <a:miter lim="800000"/>
            <a:headEnd/>
            <a:tailEnd/>
          </a:ln>
        </p:spPr>
      </p:pic>
      <p:pic>
        <p:nvPicPr>
          <p:cNvPr id="7" name="Picture 17" descr="SunGuideLogoTM-2007-2inchtall"/>
          <p:cNvPicPr>
            <a:picLocks noChangeAspect="1" noChangeArrowheads="1"/>
          </p:cNvPicPr>
          <p:nvPr/>
        </p:nvPicPr>
        <p:blipFill>
          <a:blip r:embed="rId4" cstate="print"/>
          <a:srcRect/>
          <a:stretch>
            <a:fillRect/>
          </a:stretch>
        </p:blipFill>
        <p:spPr bwMode="auto">
          <a:xfrm>
            <a:off x="6629400" y="5334000"/>
            <a:ext cx="1447800" cy="131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SunGuide</a:t>
            </a:r>
            <a:r>
              <a:rPr lang="en-US" dirty="0" smtClean="0"/>
              <a:t> Software Architecture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pic>
        <p:nvPicPr>
          <p:cNvPr id="8" name="Picture 7" descr="\\isd-project\fdot\15809\Design Diagrams\7.0 - GUI TPS MLS TCS\Design Diagrams - 7.0 No Color.png"/>
          <p:cNvPicPr/>
          <p:nvPr/>
        </p:nvPicPr>
        <p:blipFill>
          <a:blip r:embed="rId2" cstate="print"/>
          <a:srcRect/>
          <a:stretch>
            <a:fillRect/>
          </a:stretch>
        </p:blipFill>
        <p:spPr bwMode="auto">
          <a:xfrm>
            <a:off x="117695" y="1981200"/>
            <a:ext cx="89154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100</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Wall</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smtClean="0"/>
              <a:t>Video sources and tours can be drag and dropped onto selected video wall</a:t>
            </a:r>
            <a:endParaRPr lang="en-US" sz="2000" dirty="0" smtClean="0"/>
          </a:p>
        </p:txBody>
      </p:sp>
      <p:pic>
        <p:nvPicPr>
          <p:cNvPr id="807938" name="Picture 2" descr="C:\Documents\Projects\SunGuide Training\Master Slides\Screen Shots\Screan Shots R7.0\VW\VideoWall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02" y="2590800"/>
            <a:ext cx="7874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1814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a:t>
            </a:r>
            <a:r>
              <a:rPr lang="en-US" dirty="0" smtClean="0"/>
              <a:t>Switching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101</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3809440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102</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152401" y="1676400"/>
            <a:ext cx="3124199" cy="4610100"/>
          </a:xfrm>
        </p:spPr>
        <p:txBody>
          <a:bodyPr/>
          <a:lstStyle/>
          <a:p>
            <a:r>
              <a:rPr lang="en-US" sz="2400" dirty="0" smtClean="0"/>
              <a:t>Create and design virtual video walls</a:t>
            </a:r>
          </a:p>
          <a:p>
            <a:r>
              <a:rPr lang="en-US" sz="2400" dirty="0" smtClean="0"/>
              <a:t>Configure video destination layouts</a:t>
            </a:r>
            <a:endParaRPr lang="en-US" sz="2000" dirty="0" smtClean="0"/>
          </a:p>
        </p:txBody>
      </p:sp>
      <p:pic>
        <p:nvPicPr>
          <p:cNvPr id="803842" name="Picture 2" descr="C:\Documents\Projects\SunGuide Training\Master Slides\Screen Shots\Screan Shots R7.0\VS\DestinationLayou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384" y="1752600"/>
            <a:ext cx="568779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0891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103</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Video destinations configured and connect individually</a:t>
            </a:r>
            <a:endParaRPr lang="en-US" sz="2000" dirty="0" smtClean="0"/>
          </a:p>
        </p:txBody>
      </p:sp>
      <p:pic>
        <p:nvPicPr>
          <p:cNvPr id="804867" name="Picture 3" descr="C:\Documents\Projects\SunGuide Training\Master Slides\Screen Shots\Screan Shots R7.0\VS\Destin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9" y="1981200"/>
            <a:ext cx="856648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5091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104</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1109662"/>
          </a:xfrm>
        </p:spPr>
        <p:txBody>
          <a:bodyPr/>
          <a:lstStyle/>
          <a:p>
            <a:pPr>
              <a:lnSpc>
                <a:spcPct val="120000"/>
              </a:lnSpc>
            </a:pPr>
            <a:r>
              <a:rPr lang="en-US" sz="2400" dirty="0" smtClean="0"/>
              <a:t>Configure workstations to manage video destinations</a:t>
            </a:r>
            <a:endParaRPr lang="en-US" sz="2000" dirty="0" smtClean="0"/>
          </a:p>
        </p:txBody>
      </p:sp>
      <p:pic>
        <p:nvPicPr>
          <p:cNvPr id="806914" name="Picture 2" descr="C:\Documents\Projects\SunGuide Training\Master Slides\Screen Shots\Screan Shots R7.0\VS\Workst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472440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22173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105</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Video sources configured and connect individually</a:t>
            </a:r>
            <a:endParaRPr lang="en-US" sz="2000" dirty="0" smtClean="0"/>
          </a:p>
        </p:txBody>
      </p:sp>
      <p:pic>
        <p:nvPicPr>
          <p:cNvPr id="805890" name="Picture 2" descr="C:\Documents\Projects\SunGuide Training\Master Slides\Screen Shots\Screan Shots R7.0\VS\Sourc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763000" cy="444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6686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106</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Tours</a:t>
            </a:r>
          </a:p>
          <a:p>
            <a:pPr lvl="1">
              <a:lnSpc>
                <a:spcPct val="80000"/>
              </a:lnSpc>
            </a:pPr>
            <a:r>
              <a:rPr lang="en-US" sz="2000" dirty="0" smtClean="0"/>
              <a:t>Allows operators to cycle through cameras, but does not move camera positions</a:t>
            </a:r>
          </a:p>
          <a:p>
            <a:pPr lvl="1">
              <a:lnSpc>
                <a:spcPct val="80000"/>
              </a:lnSpc>
            </a:pPr>
            <a:r>
              <a:rPr lang="en-US" sz="2000" dirty="0" smtClean="0"/>
              <a:t>Set dwell time to display</a:t>
            </a:r>
            <a:br>
              <a:rPr lang="en-US" sz="2000" dirty="0" smtClean="0"/>
            </a:br>
            <a:r>
              <a:rPr lang="en-US" sz="2000" dirty="0" smtClean="0"/>
              <a:t>each source</a:t>
            </a:r>
          </a:p>
        </p:txBody>
      </p:sp>
      <p:pic>
        <p:nvPicPr>
          <p:cNvPr id="804866" name="Picture 2" descr="C:\Documents\Projects\SunGuide Training\Master Slides\Screen Shots\Screan Shots R7.0\VS\Tou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64881"/>
            <a:ext cx="5587353" cy="390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3072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CCTV, SAS, and Video Switching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107</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45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4: Roadway Monitoring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Roadway Weather Information System (RWIS)</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109</a:t>
            </a:fld>
            <a:endParaRPr lang="en-US"/>
          </a:p>
        </p:txBody>
      </p:sp>
      <p:pic>
        <p:nvPicPr>
          <p:cNvPr id="8" name="Picture 4" descr="hurricane-palms"/>
          <p:cNvPicPr>
            <a:picLocks noChangeAspect="1" noChangeArrowheads="1"/>
          </p:cNvPicPr>
          <p:nvPr/>
        </p:nvPicPr>
        <p:blipFill>
          <a:blip r:embed="rId2" cstate="print">
            <a:grayscl/>
          </a:blip>
          <a:srcRect/>
          <a:stretch>
            <a:fillRect/>
          </a:stretch>
        </p:blipFill>
        <p:spPr bwMode="auto">
          <a:xfrm>
            <a:off x="152400" y="2932113"/>
            <a:ext cx="3875088" cy="2949575"/>
          </a:xfrm>
          <a:prstGeom prst="rect">
            <a:avLst/>
          </a:prstGeom>
          <a:solidFill>
            <a:schemeClr val="tx1"/>
          </a:solidFill>
          <a:ln w="38100">
            <a:solidFill>
              <a:schemeClr val="tx1"/>
            </a:solidFill>
            <a:miter lim="800000"/>
            <a:headEnd/>
            <a:tailEnd/>
          </a:ln>
        </p:spPr>
      </p:pic>
      <p:pic>
        <p:nvPicPr>
          <p:cNvPr id="9" name="Picture 5" descr="Hurricane"/>
          <p:cNvPicPr>
            <a:picLocks noChangeAspect="1" noChangeArrowheads="1"/>
          </p:cNvPicPr>
          <p:nvPr/>
        </p:nvPicPr>
        <p:blipFill>
          <a:blip r:embed="rId3" cstate="print"/>
          <a:srcRect/>
          <a:stretch>
            <a:fillRect/>
          </a:stretch>
        </p:blipFill>
        <p:spPr bwMode="auto">
          <a:xfrm>
            <a:off x="5524500" y="2952750"/>
            <a:ext cx="3441700" cy="2941638"/>
          </a:xfrm>
          <a:prstGeom prst="rect">
            <a:avLst/>
          </a:prstGeom>
          <a:noFill/>
          <a:ln w="38100">
            <a:solidFill>
              <a:schemeClr val="tx1"/>
            </a:solidFill>
            <a:miter lim="800000"/>
            <a:headEnd/>
            <a:tailEnd/>
          </a:ln>
        </p:spPr>
      </p:pic>
      <p:pic>
        <p:nvPicPr>
          <p:cNvPr id="10" name="Picture 6"/>
          <p:cNvPicPr>
            <a:picLocks noChangeAspect="1" noChangeArrowheads="1"/>
          </p:cNvPicPr>
          <p:nvPr/>
        </p:nvPicPr>
        <p:blipFill>
          <a:blip r:embed="rId4" cstate="print"/>
          <a:srcRect l="7843" t="9894" r="6139" b="10262"/>
          <a:stretch>
            <a:fillRect/>
          </a:stretch>
        </p:blipFill>
        <p:spPr bwMode="auto">
          <a:xfrm>
            <a:off x="3103563" y="2806700"/>
            <a:ext cx="2946400" cy="32004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
        <p:nvSpPr>
          <p:cNvPr id="3" name="Content Placeholder 2"/>
          <p:cNvSpPr>
            <a:spLocks noGrp="1"/>
          </p:cNvSpPr>
          <p:nvPr>
            <p:ph idx="1"/>
          </p:nvPr>
        </p:nvSpPr>
        <p:spPr/>
        <p:txBody>
          <a:bodyPr/>
          <a:lstStyle/>
          <a:p>
            <a:r>
              <a:rPr lang="en-US" dirty="0" smtClean="0"/>
              <a:t>R7.0</a:t>
            </a:r>
          </a:p>
          <a:p>
            <a:pPr lvl="1"/>
            <a:r>
              <a:rPr lang="en-US" dirty="0" smtClean="0"/>
              <a:t>Several new dialogs to replace Admin Editor functionality</a:t>
            </a:r>
          </a:p>
          <a:p>
            <a:pPr lvl="1"/>
            <a:r>
              <a:rPr lang="en-US" dirty="0" smtClean="0"/>
              <a:t>Traffic Control Subsyste</a:t>
            </a:r>
            <a:r>
              <a:rPr lang="en-US" dirty="0"/>
              <a:t>m</a:t>
            </a:r>
            <a:endParaRPr lang="en-US" dirty="0" smtClean="0"/>
          </a:p>
          <a:p>
            <a:pPr lvl="1"/>
            <a:r>
              <a:rPr lang="en-US" dirty="0" smtClean="0"/>
              <a:t>Truck Parking Subsyste</a:t>
            </a:r>
            <a:r>
              <a:rPr lang="en-US" dirty="0"/>
              <a:t>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5"/>
          <p:cNvSpPr>
            <a:spLocks noGrp="1"/>
          </p:cNvSpPr>
          <p:nvPr>
            <p:ph type="sldNum" sz="quarter" idx="12"/>
          </p:nvPr>
        </p:nvSpPr>
        <p:spPr>
          <a:noFill/>
        </p:spPr>
        <p:txBody>
          <a:bodyPr/>
          <a:lstStyle/>
          <a:p>
            <a:fld id="{C1ED0F3F-329D-4ECB-81D8-0D51790EFF90}" type="slidenum">
              <a:rPr lang="en-US" smtClean="0"/>
              <a:pPr/>
              <a:t>110</a:t>
            </a:fld>
            <a:endParaRPr lang="en-US" smtClean="0"/>
          </a:p>
        </p:txBody>
      </p:sp>
      <p:sp>
        <p:nvSpPr>
          <p:cNvPr id="4166658" name="Rectangle 2"/>
          <p:cNvSpPr>
            <a:spLocks noGrp="1" noChangeArrowheads="1"/>
          </p:cNvSpPr>
          <p:nvPr>
            <p:ph type="title"/>
          </p:nvPr>
        </p:nvSpPr>
        <p:spPr/>
        <p:txBody>
          <a:bodyPr/>
          <a:lstStyle/>
          <a:p>
            <a:pPr>
              <a:defRPr/>
            </a:pPr>
            <a:r>
              <a:rPr lang="en-US" smtClean="0"/>
              <a:t>RWIS: Status</a:t>
            </a:r>
          </a:p>
        </p:txBody>
      </p:sp>
      <p:sp>
        <p:nvSpPr>
          <p:cNvPr id="171013" name="Rectangle 3"/>
          <p:cNvSpPr>
            <a:spLocks noGrp="1" noChangeArrowheads="1"/>
          </p:cNvSpPr>
          <p:nvPr>
            <p:ph type="body" idx="1"/>
          </p:nvPr>
        </p:nvSpPr>
        <p:spPr>
          <a:xfrm>
            <a:off x="685800" y="5562600"/>
            <a:ext cx="8001000" cy="919162"/>
          </a:xfrm>
        </p:spPr>
        <p:txBody>
          <a:bodyPr>
            <a:normAutofit/>
          </a:bodyPr>
          <a:lstStyle/>
          <a:p>
            <a:pPr>
              <a:lnSpc>
                <a:spcPct val="80000"/>
              </a:lnSpc>
            </a:pPr>
            <a:r>
              <a:rPr lang="en-US" sz="2400" dirty="0" smtClean="0"/>
              <a:t>View Status and reported measurements per RWIS</a:t>
            </a:r>
          </a:p>
          <a:p>
            <a:pPr>
              <a:lnSpc>
                <a:spcPct val="80000"/>
              </a:lnSpc>
            </a:pPr>
            <a:r>
              <a:rPr lang="en-US" sz="2400" dirty="0" smtClean="0"/>
              <a:t>RWIS alarms will appear in alerting window</a:t>
            </a:r>
            <a:endParaRPr lang="en-US" sz="1600" dirty="0" smtClean="0"/>
          </a:p>
        </p:txBody>
      </p:sp>
      <p:pic>
        <p:nvPicPr>
          <p:cNvPr id="9" name="Picture 8" descr="C:\Development\SDF\FDOT\R6.1\Screenshots\Rwis\RwisStatu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26" y="1752600"/>
            <a:ext cx="8153400" cy="3646170"/>
          </a:xfrm>
          <a:prstGeom prst="rect">
            <a:avLst/>
          </a:prstGeom>
          <a:noFill/>
          <a:ln>
            <a:noFill/>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Roadway Weather Information System (RWIS)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111</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6738901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5"/>
          <p:cNvSpPr>
            <a:spLocks noGrp="1"/>
          </p:cNvSpPr>
          <p:nvPr>
            <p:ph type="sldNum" sz="quarter" idx="12"/>
          </p:nvPr>
        </p:nvSpPr>
        <p:spPr>
          <a:noFill/>
        </p:spPr>
        <p:txBody>
          <a:bodyPr/>
          <a:lstStyle/>
          <a:p>
            <a:fld id="{C1ED0F3F-329D-4ECB-81D8-0D51790EFF90}" type="slidenum">
              <a:rPr lang="en-US" smtClean="0"/>
              <a:pPr/>
              <a:t>112</a:t>
            </a:fld>
            <a:endParaRPr lang="en-US" smtClean="0"/>
          </a:p>
        </p:txBody>
      </p:sp>
      <p:sp>
        <p:nvSpPr>
          <p:cNvPr id="4166658" name="Rectangle 2"/>
          <p:cNvSpPr>
            <a:spLocks noGrp="1" noChangeArrowheads="1"/>
          </p:cNvSpPr>
          <p:nvPr>
            <p:ph type="title"/>
          </p:nvPr>
        </p:nvSpPr>
        <p:spPr/>
        <p:txBody>
          <a:bodyPr/>
          <a:lstStyle/>
          <a:p>
            <a:pPr>
              <a:defRPr/>
            </a:pPr>
            <a:r>
              <a:rPr lang="en-US" dirty="0" smtClean="0"/>
              <a:t>RWIS: </a:t>
            </a:r>
            <a:r>
              <a:rPr lang="en-US" dirty="0" smtClean="0"/>
              <a:t>Configuration</a:t>
            </a:r>
            <a:endParaRPr lang="en-US" dirty="0" smtClean="0"/>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smtClean="0"/>
              <a:t>Add / Delete Stations</a:t>
            </a:r>
            <a:endParaRPr lang="en-US" sz="1600" dirty="0" smtClean="0"/>
          </a:p>
        </p:txBody>
      </p:sp>
      <p:pic>
        <p:nvPicPr>
          <p:cNvPr id="7" name="Picture 6" descr="C:\Development\SDF\FDOT\R6.1\Screenshots\Rwis\ConfigureStation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33600"/>
            <a:ext cx="8139430" cy="4343400"/>
          </a:xfrm>
          <a:prstGeom prst="rect">
            <a:avLst/>
          </a:prstGeom>
          <a:noFill/>
          <a:ln>
            <a:noFill/>
          </a:ln>
        </p:spPr>
      </p:pic>
    </p:spTree>
    <p:extLst>
      <p:ext uri="{BB962C8B-B14F-4D97-AF65-F5344CB8AC3E}">
        <p14:creationId xmlns:p14="http://schemas.microsoft.com/office/powerpoint/2010/main" val="1534405281"/>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5"/>
          <p:cNvSpPr>
            <a:spLocks noGrp="1"/>
          </p:cNvSpPr>
          <p:nvPr>
            <p:ph type="sldNum" sz="quarter" idx="12"/>
          </p:nvPr>
        </p:nvSpPr>
        <p:spPr>
          <a:noFill/>
        </p:spPr>
        <p:txBody>
          <a:bodyPr/>
          <a:lstStyle/>
          <a:p>
            <a:fld id="{C1ED0F3F-329D-4ECB-81D8-0D51790EFF90}" type="slidenum">
              <a:rPr lang="en-US" smtClean="0"/>
              <a:pPr/>
              <a:t>113</a:t>
            </a:fld>
            <a:endParaRPr lang="en-US" smtClean="0"/>
          </a:p>
        </p:txBody>
      </p:sp>
      <p:sp>
        <p:nvSpPr>
          <p:cNvPr id="4166658" name="Rectangle 2"/>
          <p:cNvSpPr>
            <a:spLocks noGrp="1" noChangeArrowheads="1"/>
          </p:cNvSpPr>
          <p:nvPr>
            <p:ph type="title"/>
          </p:nvPr>
        </p:nvSpPr>
        <p:spPr/>
        <p:txBody>
          <a:bodyPr/>
          <a:lstStyle/>
          <a:p>
            <a:pPr>
              <a:defRPr/>
            </a:pPr>
            <a:r>
              <a:rPr lang="en-US" dirty="0" smtClean="0"/>
              <a:t>RWIS: </a:t>
            </a:r>
            <a:r>
              <a:rPr lang="en-US" dirty="0" smtClean="0"/>
              <a:t>Configuration</a:t>
            </a:r>
            <a:endParaRPr lang="en-US" dirty="0" smtClean="0"/>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smtClean="0"/>
              <a:t>Alarm and/or Activate Response Plans based on thresholds</a:t>
            </a:r>
            <a:endParaRPr lang="en-US" sz="1600" dirty="0" smtClean="0"/>
          </a:p>
        </p:txBody>
      </p:sp>
      <p:pic>
        <p:nvPicPr>
          <p:cNvPr id="6" name="Picture 5" descr="C:\Development\SDF\FDOT\R6.1\Screenshots\Rwis\ConfigureThreshold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62200"/>
            <a:ext cx="7239000" cy="3962400"/>
          </a:xfrm>
          <a:prstGeom prst="rect">
            <a:avLst/>
          </a:prstGeom>
          <a:noFill/>
          <a:ln>
            <a:noFill/>
          </a:ln>
        </p:spPr>
      </p:pic>
    </p:spTree>
    <p:extLst>
      <p:ext uri="{BB962C8B-B14F-4D97-AF65-F5344CB8AC3E}">
        <p14:creationId xmlns:p14="http://schemas.microsoft.com/office/powerpoint/2010/main" val="396829654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Transportation Sensor Subsystem (TSS)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114</a:t>
            </a:fld>
            <a:endParaRPr lang="en-US"/>
          </a:p>
        </p:txBody>
      </p:sp>
      <p:pic>
        <p:nvPicPr>
          <p:cNvPr id="7" name="Picture 2"/>
          <p:cNvPicPr>
            <a:picLocks noChangeAspect="1" noChangeArrowheads="1"/>
          </p:cNvPicPr>
          <p:nvPr/>
        </p:nvPicPr>
        <p:blipFill>
          <a:blip r:embed="rId2" cstate="print"/>
          <a:srcRect/>
          <a:stretch>
            <a:fillRect/>
          </a:stretch>
        </p:blipFill>
        <p:spPr bwMode="auto">
          <a:xfrm>
            <a:off x="685800" y="3886200"/>
            <a:ext cx="2409825" cy="214312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276600" y="3276600"/>
            <a:ext cx="2438400" cy="2085975"/>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5943600" y="2743200"/>
            <a:ext cx="2409825"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Slide Number Placeholder 5"/>
          <p:cNvSpPr>
            <a:spLocks noGrp="1"/>
          </p:cNvSpPr>
          <p:nvPr>
            <p:ph type="sldNum" sz="quarter" idx="12"/>
          </p:nvPr>
        </p:nvSpPr>
        <p:spPr>
          <a:noFill/>
        </p:spPr>
        <p:txBody>
          <a:bodyPr/>
          <a:lstStyle/>
          <a:p>
            <a:fld id="{3F83DB77-E269-42EE-9F51-7CC33EE09E18}" type="slidenum">
              <a:rPr lang="en-US" smtClean="0"/>
              <a:pPr/>
              <a:t>115</a:t>
            </a:fld>
            <a:endParaRPr lang="en-US" smtClean="0"/>
          </a:p>
        </p:txBody>
      </p:sp>
      <p:sp>
        <p:nvSpPr>
          <p:cNvPr id="4173826" name="Rectangle 2"/>
          <p:cNvSpPr>
            <a:spLocks noGrp="1" noChangeArrowheads="1"/>
          </p:cNvSpPr>
          <p:nvPr>
            <p:ph type="title"/>
          </p:nvPr>
        </p:nvSpPr>
        <p:spPr/>
        <p:txBody>
          <a:bodyPr/>
          <a:lstStyle/>
          <a:p>
            <a:pPr>
              <a:defRPr/>
            </a:pPr>
            <a:r>
              <a:rPr lang="en-US" smtClean="0"/>
              <a:t>TSS: Overview</a:t>
            </a:r>
          </a:p>
        </p:txBody>
      </p:sp>
      <p:sp>
        <p:nvSpPr>
          <p:cNvPr id="174085" name="Rectangle 3"/>
          <p:cNvSpPr>
            <a:spLocks noGrp="1" noChangeArrowheads="1"/>
          </p:cNvSpPr>
          <p:nvPr>
            <p:ph type="body" idx="1"/>
          </p:nvPr>
        </p:nvSpPr>
        <p:spPr>
          <a:xfrm>
            <a:off x="549275" y="1595437"/>
            <a:ext cx="8229600" cy="4881563"/>
          </a:xfrm>
        </p:spPr>
        <p:txBody>
          <a:bodyPr/>
          <a:lstStyle/>
          <a:p>
            <a:r>
              <a:rPr lang="en-US" sz="2400" dirty="0" smtClean="0"/>
              <a:t>Detector Types</a:t>
            </a:r>
          </a:p>
          <a:p>
            <a:pPr lvl="1">
              <a:lnSpc>
                <a:spcPct val="80000"/>
              </a:lnSpc>
            </a:pPr>
            <a:r>
              <a:rPr lang="en-US" sz="2000" dirty="0" smtClean="0"/>
              <a:t>RTMS: Remote Traffic Microwave Sensor </a:t>
            </a:r>
          </a:p>
          <a:p>
            <a:pPr lvl="1">
              <a:lnSpc>
                <a:spcPct val="80000"/>
              </a:lnSpc>
            </a:pPr>
            <a:r>
              <a:rPr lang="en-US" sz="2000" dirty="0" smtClean="0"/>
              <a:t>MVDCS: Microwave Vehicle Detection System</a:t>
            </a:r>
          </a:p>
          <a:p>
            <a:pPr lvl="1">
              <a:lnSpc>
                <a:spcPct val="80000"/>
              </a:lnSpc>
            </a:pPr>
            <a:r>
              <a:rPr lang="en-US" sz="2000" dirty="0" smtClean="0"/>
              <a:t>Inductive Loops</a:t>
            </a:r>
          </a:p>
          <a:p>
            <a:pPr lvl="1">
              <a:lnSpc>
                <a:spcPct val="80000"/>
              </a:lnSpc>
            </a:pPr>
            <a:r>
              <a:rPr lang="en-US" sz="2000" dirty="0" smtClean="0"/>
              <a:t>User Interface does not differentiate between detector types</a:t>
            </a:r>
          </a:p>
          <a:p>
            <a:pPr>
              <a:lnSpc>
                <a:spcPct val="120000"/>
              </a:lnSpc>
            </a:pPr>
            <a:r>
              <a:rPr lang="en-US" sz="2400" dirty="0" smtClean="0"/>
              <a:t>Traffic Data</a:t>
            </a:r>
          </a:p>
          <a:p>
            <a:pPr lvl="1">
              <a:lnSpc>
                <a:spcPct val="80000"/>
              </a:lnSpc>
            </a:pPr>
            <a:r>
              <a:rPr lang="en-US" sz="2000" dirty="0" smtClean="0"/>
              <a:t>Speed and occupancy data down to the “lane” level</a:t>
            </a:r>
          </a:p>
          <a:p>
            <a:pPr lvl="1">
              <a:lnSpc>
                <a:spcPct val="80000"/>
              </a:lnSpc>
            </a:pPr>
            <a:r>
              <a:rPr lang="en-US" sz="2000" dirty="0" smtClean="0"/>
              <a:t>Generates “alarms” which indicate an abnormal traffic condition</a:t>
            </a:r>
          </a:p>
          <a:p>
            <a:pPr>
              <a:lnSpc>
                <a:spcPct val="120000"/>
              </a:lnSpc>
            </a:pPr>
            <a:r>
              <a:rPr lang="en-US" sz="2400" dirty="0" smtClean="0"/>
              <a:t>Data Organization</a:t>
            </a:r>
          </a:p>
          <a:p>
            <a:pPr lvl="1">
              <a:lnSpc>
                <a:spcPct val="80000"/>
              </a:lnSpc>
            </a:pPr>
            <a:r>
              <a:rPr lang="en-US" sz="2000" dirty="0" smtClean="0"/>
              <a:t>Lane:  Individual detection zone (one point on freeway)</a:t>
            </a:r>
          </a:p>
          <a:p>
            <a:pPr lvl="1">
              <a:lnSpc>
                <a:spcPct val="80000"/>
              </a:lnSpc>
            </a:pPr>
            <a:r>
              <a:rPr lang="en-US" sz="2000" dirty="0" smtClean="0"/>
              <a:t>Link:  Collection of lanes across freeway</a:t>
            </a:r>
          </a:p>
          <a:p>
            <a:pPr lvl="1">
              <a:lnSpc>
                <a:spcPct val="80000"/>
              </a:lnSpc>
            </a:pPr>
            <a:r>
              <a:rPr lang="en-US" sz="2000" dirty="0" smtClean="0"/>
              <a:t>Detector:  Field unit which collects traffic data</a:t>
            </a:r>
          </a:p>
          <a:p>
            <a:pPr lvl="1"/>
            <a:endParaRPr lang="en-US" sz="2000" dirty="0" smtClean="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Slide Number Placeholder 5"/>
          <p:cNvSpPr>
            <a:spLocks noGrp="1"/>
          </p:cNvSpPr>
          <p:nvPr>
            <p:ph type="sldNum" sz="quarter" idx="12"/>
          </p:nvPr>
        </p:nvSpPr>
        <p:spPr>
          <a:noFill/>
        </p:spPr>
        <p:txBody>
          <a:bodyPr/>
          <a:lstStyle/>
          <a:p>
            <a:fld id="{C9C5EEDC-D42A-4C4E-8EF6-311944E6DE63}" type="slidenum">
              <a:rPr lang="en-US" smtClean="0"/>
              <a:pPr/>
              <a:t>116</a:t>
            </a:fld>
            <a:endParaRPr lang="en-US" smtClean="0"/>
          </a:p>
        </p:txBody>
      </p:sp>
      <p:sp>
        <p:nvSpPr>
          <p:cNvPr id="4172802" name="Rectangle 2"/>
          <p:cNvSpPr>
            <a:spLocks noGrp="1" noChangeArrowheads="1"/>
          </p:cNvSpPr>
          <p:nvPr>
            <p:ph type="title"/>
          </p:nvPr>
        </p:nvSpPr>
        <p:spPr>
          <a:xfrm>
            <a:off x="533400" y="155448"/>
            <a:ext cx="8229600" cy="1252728"/>
          </a:xfrm>
        </p:spPr>
        <p:txBody>
          <a:bodyPr>
            <a:normAutofit/>
          </a:bodyPr>
          <a:lstStyle/>
          <a:p>
            <a:pPr>
              <a:defRPr/>
            </a:pPr>
            <a:r>
              <a:rPr lang="en-US" dirty="0" smtClean="0"/>
              <a:t>TSS: Context Menu</a:t>
            </a:r>
          </a:p>
        </p:txBody>
      </p:sp>
      <p:sp>
        <p:nvSpPr>
          <p:cNvPr id="175109" name="Rectangle 3"/>
          <p:cNvSpPr>
            <a:spLocks noGrp="1" noChangeArrowheads="1"/>
          </p:cNvSpPr>
          <p:nvPr>
            <p:ph type="body" idx="1"/>
          </p:nvPr>
        </p:nvSpPr>
        <p:spPr>
          <a:xfrm>
            <a:off x="838200" y="1981201"/>
            <a:ext cx="6248399" cy="4419600"/>
          </a:xfrm>
        </p:spPr>
        <p:txBody>
          <a:bodyPr>
            <a:normAutofit/>
          </a:bodyPr>
          <a:lstStyle/>
          <a:p>
            <a:r>
              <a:rPr lang="en-US" sz="2400" dirty="0" smtClean="0"/>
              <a:t>Main TSS Context Menu</a:t>
            </a:r>
          </a:p>
          <a:p>
            <a:endParaRPr lang="en-US" sz="2400" dirty="0" smtClean="0"/>
          </a:p>
          <a:p>
            <a:endParaRPr lang="en-US" sz="2400" dirty="0" smtClean="0"/>
          </a:p>
          <a:p>
            <a:endParaRPr lang="en-US" sz="2400" dirty="0" smtClean="0"/>
          </a:p>
          <a:p>
            <a:pPr>
              <a:lnSpc>
                <a:spcPct val="10000"/>
              </a:lnSpc>
            </a:pPr>
            <a:endParaRPr lang="en-US" sz="2400" dirty="0" smtClean="0"/>
          </a:p>
          <a:p>
            <a:pPr>
              <a:lnSpc>
                <a:spcPct val="10000"/>
              </a:lnSpc>
            </a:pPr>
            <a:endParaRPr lang="en-US" sz="2400" dirty="0" smtClean="0"/>
          </a:p>
          <a:p>
            <a:pPr>
              <a:lnSpc>
                <a:spcPct val="10000"/>
              </a:lnSpc>
            </a:pPr>
            <a:endParaRPr lang="en-US" sz="2400" dirty="0" smtClean="0"/>
          </a:p>
          <a:p>
            <a:pPr>
              <a:lnSpc>
                <a:spcPct val="10000"/>
              </a:lnSpc>
            </a:pPr>
            <a:endParaRPr lang="en-US" sz="2400" dirty="0" smtClean="0"/>
          </a:p>
          <a:p>
            <a:r>
              <a:rPr lang="en-US" sz="2400" dirty="0" smtClean="0"/>
              <a:t>Detector Icon Context Menu</a:t>
            </a:r>
          </a:p>
          <a:p>
            <a:pPr>
              <a:buFont typeface="Wingdings" pitchFamily="2" charset="2"/>
              <a:buNone/>
            </a:pPr>
            <a:endParaRPr lang="en-US" sz="2400" dirty="0" smtClean="0"/>
          </a:p>
          <a:p>
            <a:pPr>
              <a:buFont typeface="Wingdings" pitchFamily="2" charset="2"/>
              <a:buNone/>
            </a:pPr>
            <a:endParaRPr lang="en-US" sz="2400" dirty="0" smtClean="0"/>
          </a:p>
          <a:p>
            <a:endParaRPr lang="en-US" sz="2400" dirty="0" smtClean="0"/>
          </a:p>
          <a:p>
            <a:r>
              <a:rPr lang="en-US" sz="2400" dirty="0" smtClean="0"/>
              <a:t>Active Alarm Context Menu</a:t>
            </a:r>
          </a:p>
        </p:txBody>
      </p:sp>
      <p:pic>
        <p:nvPicPr>
          <p:cNvPr id="175111" name="Picture 14"/>
          <p:cNvPicPr>
            <a:picLocks noChangeAspect="1" noChangeArrowheads="1"/>
          </p:cNvPicPr>
          <p:nvPr/>
        </p:nvPicPr>
        <p:blipFill>
          <a:blip r:embed="rId3" cstate="print"/>
          <a:srcRect/>
          <a:stretch>
            <a:fillRect/>
          </a:stretch>
        </p:blipFill>
        <p:spPr bwMode="auto">
          <a:xfrm>
            <a:off x="1447800" y="2590800"/>
            <a:ext cx="3762375" cy="571500"/>
          </a:xfrm>
          <a:prstGeom prst="rect">
            <a:avLst/>
          </a:prstGeom>
          <a:noFill/>
          <a:ln w="9525" algn="ctr">
            <a:noFill/>
            <a:miter lim="800000"/>
            <a:headEnd/>
            <a:tailEnd/>
          </a:ln>
        </p:spPr>
      </p:pic>
      <p:pic>
        <p:nvPicPr>
          <p:cNvPr id="175112" name="Picture 15"/>
          <p:cNvPicPr>
            <a:picLocks noChangeAspect="1" noChangeArrowheads="1"/>
          </p:cNvPicPr>
          <p:nvPr/>
        </p:nvPicPr>
        <p:blipFill>
          <a:blip r:embed="rId4" cstate="print"/>
          <a:srcRect/>
          <a:stretch>
            <a:fillRect/>
          </a:stretch>
        </p:blipFill>
        <p:spPr bwMode="auto">
          <a:xfrm>
            <a:off x="1447800" y="4191000"/>
            <a:ext cx="1200150" cy="381000"/>
          </a:xfrm>
          <a:prstGeom prst="rect">
            <a:avLst/>
          </a:prstGeom>
          <a:noFill/>
          <a:ln w="9525" algn="ctr">
            <a:noFill/>
            <a:miter lim="800000"/>
            <a:headEnd/>
            <a:tailEnd/>
          </a:ln>
        </p:spPr>
      </p:pic>
      <p:pic>
        <p:nvPicPr>
          <p:cNvPr id="175113" name="Picture 16"/>
          <p:cNvPicPr>
            <a:picLocks noChangeAspect="1" noChangeArrowheads="1"/>
          </p:cNvPicPr>
          <p:nvPr/>
        </p:nvPicPr>
        <p:blipFill>
          <a:blip r:embed="rId5" cstate="print"/>
          <a:srcRect/>
          <a:stretch>
            <a:fillRect/>
          </a:stretch>
        </p:blipFill>
        <p:spPr bwMode="auto">
          <a:xfrm>
            <a:off x="1524000" y="5638800"/>
            <a:ext cx="2943225" cy="3619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Slide Number Placeholder 5"/>
          <p:cNvSpPr>
            <a:spLocks noGrp="1"/>
          </p:cNvSpPr>
          <p:nvPr>
            <p:ph type="sldNum" sz="quarter" idx="12"/>
          </p:nvPr>
        </p:nvSpPr>
        <p:spPr>
          <a:noFill/>
        </p:spPr>
        <p:txBody>
          <a:bodyPr/>
          <a:lstStyle/>
          <a:p>
            <a:fld id="{C0C43EA3-E4BA-477A-BA5C-AD4D874EDDCE}" type="slidenum">
              <a:rPr lang="en-US" smtClean="0"/>
              <a:pPr/>
              <a:t>117</a:t>
            </a:fld>
            <a:endParaRPr lang="en-US" smtClean="0"/>
          </a:p>
        </p:txBody>
      </p:sp>
      <p:sp>
        <p:nvSpPr>
          <p:cNvPr id="4174850" name="Rectangle 2"/>
          <p:cNvSpPr>
            <a:spLocks noGrp="1" noChangeArrowheads="1"/>
          </p:cNvSpPr>
          <p:nvPr>
            <p:ph type="title"/>
          </p:nvPr>
        </p:nvSpPr>
        <p:spPr/>
        <p:txBody>
          <a:bodyPr/>
          <a:lstStyle/>
          <a:p>
            <a:pPr>
              <a:defRPr/>
            </a:pPr>
            <a:r>
              <a:rPr lang="en-US" smtClean="0"/>
              <a:t>TSS: Detailed Data</a:t>
            </a:r>
          </a:p>
        </p:txBody>
      </p:sp>
      <p:sp>
        <p:nvSpPr>
          <p:cNvPr id="176133" name="Rectangle 3"/>
          <p:cNvSpPr>
            <a:spLocks noGrp="1" noChangeArrowheads="1"/>
          </p:cNvSpPr>
          <p:nvPr>
            <p:ph type="body" idx="1"/>
          </p:nvPr>
        </p:nvSpPr>
        <p:spPr>
          <a:xfrm>
            <a:off x="182562" y="1404939"/>
            <a:ext cx="8732837" cy="804862"/>
          </a:xfrm>
        </p:spPr>
        <p:txBody>
          <a:bodyPr/>
          <a:lstStyle/>
          <a:p>
            <a:r>
              <a:rPr lang="en-US" sz="2400" dirty="0" smtClean="0"/>
              <a:t>Traffic Data </a:t>
            </a:r>
            <a:r>
              <a:rPr lang="en-US" sz="2400" dirty="0" smtClean="0"/>
              <a:t>for all links, select to view lanes</a:t>
            </a:r>
            <a:endParaRPr lang="en-US" sz="2400" dirty="0" smtClean="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981200"/>
            <a:ext cx="7467600" cy="47837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ChangeArrowheads="1"/>
          </p:cNvSpPr>
          <p:nvPr/>
        </p:nvSpPr>
        <p:spPr bwMode="auto">
          <a:xfrm>
            <a:off x="825500" y="3873500"/>
            <a:ext cx="1714500" cy="889000"/>
          </a:xfrm>
          <a:prstGeom prst="rect">
            <a:avLst/>
          </a:prstGeom>
          <a:gradFill rotWithShape="0">
            <a:gsLst>
              <a:gs pos="0">
                <a:srgbClr val="DDEBCF"/>
              </a:gs>
              <a:gs pos="50000">
                <a:srgbClr val="9CB86E"/>
              </a:gs>
              <a:gs pos="100000">
                <a:srgbClr val="156B13"/>
              </a:gs>
            </a:gsLst>
            <a:lin ang="5400000"/>
          </a:gradFill>
          <a:ln w="9525" algn="ctr">
            <a:noFill/>
            <a:round/>
            <a:headEnd/>
            <a:tailEnd/>
          </a:ln>
        </p:spPr>
        <p:txBody>
          <a:bodyPr lIns="92066" tIns="46033" rIns="92066" bIns="46033"/>
          <a:lstStyle/>
          <a:p>
            <a:endParaRPr lang="en-US"/>
          </a:p>
        </p:txBody>
      </p:sp>
      <p:sp>
        <p:nvSpPr>
          <p:cNvPr id="179204" name="Slide Number Placeholder 5"/>
          <p:cNvSpPr>
            <a:spLocks noGrp="1"/>
          </p:cNvSpPr>
          <p:nvPr>
            <p:ph type="sldNum" sz="quarter" idx="12"/>
          </p:nvPr>
        </p:nvSpPr>
        <p:spPr>
          <a:noFill/>
        </p:spPr>
        <p:txBody>
          <a:bodyPr/>
          <a:lstStyle/>
          <a:p>
            <a:fld id="{ABA57F42-0D65-403D-B2A5-F13A4E6BD7EC}" type="slidenum">
              <a:rPr lang="en-US" smtClean="0"/>
              <a:pPr/>
              <a:t>118</a:t>
            </a:fld>
            <a:endParaRPr lang="en-US" smtClean="0"/>
          </a:p>
        </p:txBody>
      </p:sp>
      <p:sp>
        <p:nvSpPr>
          <p:cNvPr id="4174850" name="Rectangle 2"/>
          <p:cNvSpPr>
            <a:spLocks noGrp="1" noChangeArrowheads="1"/>
          </p:cNvSpPr>
          <p:nvPr>
            <p:ph type="title"/>
          </p:nvPr>
        </p:nvSpPr>
        <p:spPr/>
        <p:txBody>
          <a:bodyPr/>
          <a:lstStyle/>
          <a:p>
            <a:pPr>
              <a:defRPr/>
            </a:pPr>
            <a:r>
              <a:rPr lang="en-US" dirty="0" smtClean="0"/>
              <a:t>TSS: Nokia / HERE Data</a:t>
            </a:r>
          </a:p>
        </p:txBody>
      </p:sp>
      <p:sp>
        <p:nvSpPr>
          <p:cNvPr id="179206" name="Rectangle 3"/>
          <p:cNvSpPr>
            <a:spLocks noGrp="1" noChangeArrowheads="1"/>
          </p:cNvSpPr>
          <p:nvPr>
            <p:ph type="body" idx="1"/>
          </p:nvPr>
        </p:nvSpPr>
        <p:spPr>
          <a:xfrm>
            <a:off x="182563" y="1404938"/>
            <a:ext cx="8478837" cy="2341562"/>
          </a:xfrm>
        </p:spPr>
        <p:txBody>
          <a:bodyPr/>
          <a:lstStyle/>
          <a:p>
            <a:r>
              <a:rPr lang="en-US" sz="2400" dirty="0" smtClean="0"/>
              <a:t>What is Nokia / HERE? </a:t>
            </a:r>
          </a:p>
          <a:p>
            <a:pPr lvl="1"/>
            <a:r>
              <a:rPr lang="en-US" sz="2000" dirty="0" smtClean="0"/>
              <a:t>Third Party Vendor that FDOT has paid to provide travel speed data</a:t>
            </a:r>
          </a:p>
          <a:p>
            <a:pPr lvl="1"/>
            <a:r>
              <a:rPr lang="en-US" sz="2000" dirty="0" smtClean="0"/>
              <a:t>Data purchased includes travel speed data to FDOT for interstate and arterial roadways throughout Florida</a:t>
            </a:r>
          </a:p>
          <a:p>
            <a:pPr lvl="1"/>
            <a:r>
              <a:rPr lang="en-US" sz="2000" dirty="0" smtClean="0"/>
              <a:t>Available to all districts</a:t>
            </a:r>
          </a:p>
        </p:txBody>
      </p:sp>
      <p:sp>
        <p:nvSpPr>
          <p:cNvPr id="179207" name="TextBox 10"/>
          <p:cNvSpPr txBox="1">
            <a:spLocks noChangeArrowheads="1"/>
          </p:cNvSpPr>
          <p:nvPr/>
        </p:nvSpPr>
        <p:spPr bwMode="auto">
          <a:xfrm>
            <a:off x="834887" y="3989169"/>
            <a:ext cx="1625600" cy="646331"/>
          </a:xfrm>
          <a:prstGeom prst="rect">
            <a:avLst/>
          </a:prstGeom>
          <a:noFill/>
          <a:ln w="9525">
            <a:noFill/>
            <a:miter lim="800000"/>
            <a:headEnd/>
            <a:tailEnd/>
          </a:ln>
        </p:spPr>
        <p:txBody>
          <a:bodyPr>
            <a:spAutoFit/>
          </a:bodyPr>
          <a:lstStyle/>
          <a:p>
            <a:pPr algn="ctr">
              <a:buFont typeface="Wingdings" pitchFamily="2" charset="2"/>
              <a:buNone/>
            </a:pPr>
            <a:r>
              <a:rPr lang="en-US" dirty="0" smtClean="0"/>
              <a:t>Nokia</a:t>
            </a:r>
          </a:p>
          <a:p>
            <a:pPr algn="ctr">
              <a:buFont typeface="Wingdings" pitchFamily="2" charset="2"/>
              <a:buNone/>
            </a:pPr>
            <a:r>
              <a:rPr lang="en-US" dirty="0" smtClean="0"/>
              <a:t>HERE</a:t>
            </a:r>
            <a:endParaRPr lang="en-US" dirty="0"/>
          </a:p>
        </p:txBody>
      </p:sp>
      <p:sp>
        <p:nvSpPr>
          <p:cNvPr id="179208" name="Rectangle 12"/>
          <p:cNvSpPr>
            <a:spLocks noChangeArrowheads="1"/>
          </p:cNvSpPr>
          <p:nvPr/>
        </p:nvSpPr>
        <p:spPr bwMode="auto">
          <a:xfrm>
            <a:off x="2819400" y="49784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09" name="TextBox 13"/>
          <p:cNvSpPr txBox="1">
            <a:spLocks noChangeArrowheads="1"/>
          </p:cNvSpPr>
          <p:nvPr/>
        </p:nvSpPr>
        <p:spPr bwMode="auto">
          <a:xfrm>
            <a:off x="2870200" y="52578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2</a:t>
            </a:r>
          </a:p>
        </p:txBody>
      </p:sp>
      <p:sp>
        <p:nvSpPr>
          <p:cNvPr id="179210" name="Rectangle 14"/>
          <p:cNvSpPr>
            <a:spLocks noChangeArrowheads="1"/>
          </p:cNvSpPr>
          <p:nvPr/>
        </p:nvSpPr>
        <p:spPr bwMode="auto">
          <a:xfrm>
            <a:off x="3390900" y="37592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1" name="TextBox 15"/>
          <p:cNvSpPr txBox="1">
            <a:spLocks noChangeArrowheads="1"/>
          </p:cNvSpPr>
          <p:nvPr/>
        </p:nvSpPr>
        <p:spPr bwMode="auto">
          <a:xfrm>
            <a:off x="3441700" y="40386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3</a:t>
            </a:r>
          </a:p>
        </p:txBody>
      </p:sp>
      <p:sp>
        <p:nvSpPr>
          <p:cNvPr id="179212" name="Rectangle 16"/>
          <p:cNvSpPr>
            <a:spLocks noChangeArrowheads="1"/>
          </p:cNvSpPr>
          <p:nvPr/>
        </p:nvSpPr>
        <p:spPr bwMode="auto">
          <a:xfrm>
            <a:off x="673100" y="53975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3" name="TextBox 17"/>
          <p:cNvSpPr txBox="1">
            <a:spLocks noChangeArrowheads="1"/>
          </p:cNvSpPr>
          <p:nvPr/>
        </p:nvSpPr>
        <p:spPr bwMode="auto">
          <a:xfrm>
            <a:off x="698500" y="57023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N</a:t>
            </a:r>
          </a:p>
        </p:txBody>
      </p:sp>
      <p:cxnSp>
        <p:nvCxnSpPr>
          <p:cNvPr id="179214" name="Straight Arrow Connector 19"/>
          <p:cNvCxnSpPr>
            <a:cxnSpLocks noChangeShapeType="1"/>
            <a:stCxn id="179202" idx="2"/>
            <a:endCxn id="179212" idx="0"/>
          </p:cNvCxnSpPr>
          <p:nvPr/>
        </p:nvCxnSpPr>
        <p:spPr bwMode="auto">
          <a:xfrm rot="5400000">
            <a:off x="1289050" y="5003800"/>
            <a:ext cx="635000" cy="152400"/>
          </a:xfrm>
          <a:prstGeom prst="straightConnector1">
            <a:avLst/>
          </a:prstGeom>
          <a:noFill/>
          <a:ln w="38100" algn="ctr">
            <a:solidFill>
              <a:schemeClr val="bg2"/>
            </a:solidFill>
            <a:round/>
            <a:headEnd/>
            <a:tailEnd type="arrow" w="med" len="med"/>
          </a:ln>
        </p:spPr>
      </p:cxnSp>
      <p:cxnSp>
        <p:nvCxnSpPr>
          <p:cNvPr id="179215" name="Straight Arrow Connector 22"/>
          <p:cNvCxnSpPr>
            <a:cxnSpLocks noChangeShapeType="1"/>
          </p:cNvCxnSpPr>
          <p:nvPr/>
        </p:nvCxnSpPr>
        <p:spPr bwMode="auto">
          <a:xfrm>
            <a:off x="2540000" y="4749800"/>
            <a:ext cx="292100" cy="254000"/>
          </a:xfrm>
          <a:prstGeom prst="straightConnector1">
            <a:avLst/>
          </a:prstGeom>
          <a:noFill/>
          <a:ln w="38100" algn="ctr">
            <a:solidFill>
              <a:schemeClr val="bg2"/>
            </a:solidFill>
            <a:round/>
            <a:headEnd/>
            <a:tailEnd type="arrow" w="med" len="med"/>
          </a:ln>
        </p:spPr>
      </p:cxnSp>
      <p:cxnSp>
        <p:nvCxnSpPr>
          <p:cNvPr id="179216" name="Straight Arrow Connector 25"/>
          <p:cNvCxnSpPr>
            <a:cxnSpLocks noChangeShapeType="1"/>
            <a:stCxn id="179207" idx="3"/>
            <a:endCxn id="179211" idx="1"/>
          </p:cNvCxnSpPr>
          <p:nvPr/>
        </p:nvCxnSpPr>
        <p:spPr bwMode="auto">
          <a:xfrm flipV="1">
            <a:off x="2460487" y="4223266"/>
            <a:ext cx="981213" cy="89069"/>
          </a:xfrm>
          <a:prstGeom prst="straightConnector1">
            <a:avLst/>
          </a:prstGeom>
          <a:noFill/>
          <a:ln w="38100" algn="ctr">
            <a:solidFill>
              <a:schemeClr val="bg2"/>
            </a:solidFill>
            <a:round/>
            <a:headEnd/>
            <a:tailEnd type="arrow" w="med" len="med"/>
          </a:ln>
        </p:spPr>
      </p:cxnSp>
      <p:sp>
        <p:nvSpPr>
          <p:cNvPr id="179217" name="Rectangle 29"/>
          <p:cNvSpPr>
            <a:spLocks noChangeArrowheads="1"/>
          </p:cNvSpPr>
          <p:nvPr/>
        </p:nvSpPr>
        <p:spPr bwMode="auto">
          <a:xfrm>
            <a:off x="6007100" y="4495800"/>
            <a:ext cx="1714500" cy="8890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noFill/>
            <a:round/>
            <a:headEnd/>
            <a:tailEnd/>
          </a:ln>
        </p:spPr>
        <p:txBody>
          <a:bodyPr lIns="92066" tIns="46033" rIns="92066" bIns="46033"/>
          <a:lstStyle/>
          <a:p>
            <a:endParaRPr lang="en-US"/>
          </a:p>
        </p:txBody>
      </p:sp>
      <p:sp>
        <p:nvSpPr>
          <p:cNvPr id="179218" name="TextBox 30"/>
          <p:cNvSpPr txBox="1">
            <a:spLocks noChangeArrowheads="1"/>
          </p:cNvSpPr>
          <p:nvPr/>
        </p:nvSpPr>
        <p:spPr bwMode="auto">
          <a:xfrm>
            <a:off x="6057900" y="47752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FL-ATIS</a:t>
            </a:r>
          </a:p>
        </p:txBody>
      </p:sp>
      <p:cxnSp>
        <p:nvCxnSpPr>
          <p:cNvPr id="179219" name="Straight Arrow Connector 31"/>
          <p:cNvCxnSpPr>
            <a:cxnSpLocks noChangeShapeType="1"/>
            <a:stCxn id="179211" idx="3"/>
            <a:endCxn id="179218" idx="1"/>
          </p:cNvCxnSpPr>
          <p:nvPr/>
        </p:nvCxnSpPr>
        <p:spPr bwMode="auto">
          <a:xfrm>
            <a:off x="5067300" y="4223266"/>
            <a:ext cx="990600" cy="736600"/>
          </a:xfrm>
          <a:prstGeom prst="straightConnector1">
            <a:avLst/>
          </a:prstGeom>
          <a:noFill/>
          <a:ln w="38100" algn="ctr">
            <a:solidFill>
              <a:schemeClr val="bg2"/>
            </a:solidFill>
            <a:round/>
            <a:headEnd/>
            <a:tailEnd type="arrow" w="med" len="med"/>
          </a:ln>
        </p:spPr>
      </p:cxnSp>
      <p:cxnSp>
        <p:nvCxnSpPr>
          <p:cNvPr id="179220" name="Straight Arrow Connector 34"/>
          <p:cNvCxnSpPr>
            <a:cxnSpLocks noChangeShapeType="1"/>
            <a:stCxn id="179208" idx="3"/>
            <a:endCxn id="179218" idx="1"/>
          </p:cNvCxnSpPr>
          <p:nvPr/>
        </p:nvCxnSpPr>
        <p:spPr bwMode="auto">
          <a:xfrm flipV="1">
            <a:off x="4533900" y="4959866"/>
            <a:ext cx="1524000" cy="463034"/>
          </a:xfrm>
          <a:prstGeom prst="straightConnector1">
            <a:avLst/>
          </a:prstGeom>
          <a:noFill/>
          <a:ln w="38100" algn="ctr">
            <a:solidFill>
              <a:schemeClr val="bg2"/>
            </a:solidFill>
            <a:round/>
            <a:headEnd/>
            <a:tailEnd type="arrow" w="med" len="med"/>
          </a:ln>
        </p:spPr>
      </p:cxnSp>
      <p:cxnSp>
        <p:nvCxnSpPr>
          <p:cNvPr id="179221" name="Straight Arrow Connector 37"/>
          <p:cNvCxnSpPr>
            <a:cxnSpLocks noChangeShapeType="1"/>
            <a:stCxn id="179218" idx="3"/>
          </p:cNvCxnSpPr>
          <p:nvPr/>
        </p:nvCxnSpPr>
        <p:spPr bwMode="auto">
          <a:xfrm flipV="1">
            <a:off x="7683500" y="4940300"/>
            <a:ext cx="469900" cy="19566"/>
          </a:xfrm>
          <a:prstGeom prst="straightConnector1">
            <a:avLst/>
          </a:prstGeom>
          <a:noFill/>
          <a:ln w="38100" algn="ctr">
            <a:solidFill>
              <a:schemeClr val="bg2"/>
            </a:solidFill>
            <a:round/>
            <a:headEnd/>
            <a:tailEnd type="arrow" w="med" len="med"/>
          </a:ln>
        </p:spPr>
      </p:cxnSp>
      <p:sp>
        <p:nvSpPr>
          <p:cNvPr id="179222" name="TextBox 45"/>
          <p:cNvSpPr txBox="1">
            <a:spLocks noChangeArrowheads="1"/>
          </p:cNvSpPr>
          <p:nvPr/>
        </p:nvSpPr>
        <p:spPr bwMode="auto">
          <a:xfrm>
            <a:off x="7924800" y="4610100"/>
            <a:ext cx="1219200" cy="584775"/>
          </a:xfrm>
          <a:prstGeom prst="rect">
            <a:avLst/>
          </a:prstGeom>
          <a:noFill/>
          <a:ln w="9525">
            <a:noFill/>
            <a:miter lim="800000"/>
            <a:headEnd/>
            <a:tailEnd/>
          </a:ln>
        </p:spPr>
        <p:txBody>
          <a:bodyPr>
            <a:spAutoFit/>
          </a:bodyPr>
          <a:lstStyle/>
          <a:p>
            <a:pPr algn="ctr">
              <a:buFont typeface="Wingdings" pitchFamily="2" charset="2"/>
              <a:buNone/>
            </a:pPr>
            <a:r>
              <a:rPr lang="en-US" sz="1600" dirty="0"/>
              <a:t>Traveling Public</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TSS: </a:t>
            </a:r>
            <a:r>
              <a:rPr lang="en-US" dirty="0" smtClean="0"/>
              <a:t>BlueTOAD / Other External Sources</a:t>
            </a:r>
            <a:endParaRPr lang="en-US" dirty="0"/>
          </a:p>
        </p:txBody>
      </p:sp>
      <p:sp>
        <p:nvSpPr>
          <p:cNvPr id="191491" name="Content Placeholder 2"/>
          <p:cNvSpPr>
            <a:spLocks noGrp="1"/>
          </p:cNvSpPr>
          <p:nvPr>
            <p:ph idx="1"/>
          </p:nvPr>
        </p:nvSpPr>
        <p:spPr/>
        <p:txBody>
          <a:bodyPr>
            <a:normAutofit/>
          </a:bodyPr>
          <a:lstStyle/>
          <a:p>
            <a:r>
              <a:rPr lang="en-US" sz="2600" dirty="0" err="1" smtClean="0"/>
              <a:t>BlueTOAD</a:t>
            </a:r>
            <a:r>
              <a:rPr lang="en-US" sz="2600" dirty="0" smtClean="0"/>
              <a:t> (Bluetooth Travel-time Origination And Destination) detects anonymous MAC addresses through Bluetooth.</a:t>
            </a:r>
          </a:p>
          <a:p>
            <a:r>
              <a:rPr lang="en-US" sz="2600" dirty="0" smtClean="0"/>
              <a:t>The system calculates travel time through analysis of subsequent detections.</a:t>
            </a:r>
          </a:p>
          <a:p>
            <a:r>
              <a:rPr lang="en-US" sz="2600" dirty="0" smtClean="0"/>
              <a:t>Data received in </a:t>
            </a:r>
            <a:r>
              <a:rPr lang="en-US" sz="2600" dirty="0" err="1" smtClean="0"/>
              <a:t>SunGuide</a:t>
            </a:r>
            <a:r>
              <a:rPr lang="en-US" sz="2600" dirty="0" smtClean="0"/>
              <a:t> in a similar fashion to INRIX.</a:t>
            </a:r>
          </a:p>
          <a:p>
            <a:endParaRPr lang="en-US" sz="2600" dirty="0" smtClean="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119</a:t>
            </a:fld>
            <a:endParaRPr lang="en-US" smtClean="0"/>
          </a:p>
        </p:txBody>
      </p:sp>
      <p:pic>
        <p:nvPicPr>
          <p:cNvPr id="191494" name="Picture 2"/>
          <p:cNvPicPr>
            <a:picLocks noChangeAspect="1" noChangeArrowheads="1"/>
          </p:cNvPicPr>
          <p:nvPr/>
        </p:nvPicPr>
        <p:blipFill>
          <a:blip r:embed="rId2" cstate="print"/>
          <a:srcRect/>
          <a:stretch>
            <a:fillRect/>
          </a:stretch>
        </p:blipFill>
        <p:spPr bwMode="auto">
          <a:xfrm>
            <a:off x="3124200" y="4267200"/>
            <a:ext cx="3009900" cy="22669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Operator Map</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174" y="2776443"/>
            <a:ext cx="6045653" cy="3438713"/>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17987098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1" name="Content Placeholder 2"/>
          <p:cNvSpPr>
            <a:spLocks noGrp="1"/>
          </p:cNvSpPr>
          <p:nvPr>
            <p:ph idx="1"/>
          </p:nvPr>
        </p:nvSpPr>
        <p:spPr/>
        <p:txBody>
          <a:bodyPr>
            <a:normAutofit/>
          </a:bodyPr>
          <a:lstStyle/>
          <a:p>
            <a:r>
              <a:rPr lang="en-US" sz="2600" dirty="0" smtClean="0"/>
              <a:t>Several steps to configuring TSS</a:t>
            </a:r>
          </a:p>
          <a:p>
            <a:pPr marL="914400" lvl="1" indent="-457200">
              <a:buFont typeface="+mj-lt"/>
              <a:buAutoNum type="arabicPeriod"/>
            </a:pPr>
            <a:r>
              <a:rPr lang="en-US" sz="2200" dirty="0" smtClean="0"/>
              <a:t>Configure and Calibrate detector (outside of SunGuide)</a:t>
            </a:r>
          </a:p>
          <a:p>
            <a:pPr marL="914400" lvl="1" indent="-457200">
              <a:buFont typeface="+mj-lt"/>
              <a:buAutoNum type="arabicPeriod"/>
            </a:pPr>
            <a:r>
              <a:rPr lang="en-US" sz="2200" dirty="0" smtClean="0"/>
              <a:t>Add detector to SunGuide</a:t>
            </a:r>
          </a:p>
          <a:p>
            <a:pPr marL="914400" lvl="1" indent="-457200">
              <a:buFont typeface="+mj-lt"/>
              <a:buAutoNum type="arabicPeriod"/>
            </a:pPr>
            <a:r>
              <a:rPr lang="en-US" sz="2200" dirty="0" smtClean="0"/>
              <a:t>Add one or more links associated with detector</a:t>
            </a:r>
          </a:p>
          <a:p>
            <a:pPr marL="914400" lvl="1" indent="-457200">
              <a:buFont typeface="+mj-lt"/>
              <a:buAutoNum type="arabicPeriod"/>
            </a:pPr>
            <a:r>
              <a:rPr lang="en-US" sz="2200" dirty="0" smtClean="0"/>
              <a:t>Add one or more lanes per link</a:t>
            </a:r>
          </a:p>
          <a:p>
            <a:pPr marL="914400" lvl="1" indent="-457200">
              <a:buFont typeface="+mj-lt"/>
              <a:buAutoNum type="arabicPeriod"/>
            </a:pPr>
            <a:r>
              <a:rPr lang="en-US" sz="2200" dirty="0" smtClean="0"/>
              <a:t>Add alarming thresholds per link</a:t>
            </a:r>
          </a:p>
          <a:p>
            <a:pPr marL="914400" lvl="1" indent="-457200">
              <a:buFont typeface="+mj-lt"/>
              <a:buAutoNum type="arabicPeriod"/>
            </a:pPr>
            <a:r>
              <a:rPr lang="en-US" sz="2200" dirty="0" smtClean="0"/>
              <a:t>Add links to operator map</a:t>
            </a:r>
          </a:p>
          <a:p>
            <a:endParaRPr lang="en-US" sz="2600" dirty="0" smtClean="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121</a:t>
            </a:fld>
            <a:endParaRPr lang="en-US" smtClean="0"/>
          </a:p>
        </p:txBody>
      </p:sp>
    </p:spTree>
    <p:extLst>
      <p:ext uri="{BB962C8B-B14F-4D97-AF65-F5344CB8AC3E}">
        <p14:creationId xmlns:p14="http://schemas.microsoft.com/office/powerpoint/2010/main" val="16084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122</a:t>
            </a:fld>
            <a:endParaRPr lang="en-US" smtClean="0"/>
          </a:p>
        </p:txBody>
      </p:sp>
      <p:sp>
        <p:nvSpPr>
          <p:cNvPr id="6" name="Content Placeholder 2"/>
          <p:cNvSpPr>
            <a:spLocks noGrp="1"/>
          </p:cNvSpPr>
          <p:nvPr>
            <p:ph idx="1"/>
          </p:nvPr>
        </p:nvSpPr>
        <p:spPr>
          <a:xfrm>
            <a:off x="457200" y="1775191"/>
            <a:ext cx="8229600" cy="4397009"/>
          </a:xfrm>
        </p:spPr>
        <p:txBody>
          <a:bodyPr>
            <a:normAutofit/>
          </a:bodyPr>
          <a:lstStyle/>
          <a:p>
            <a:r>
              <a:rPr lang="en-US" sz="2600" dirty="0" smtClean="0"/>
              <a:t>Step 1</a:t>
            </a:r>
            <a:r>
              <a:rPr lang="en-US" sz="2600" dirty="0" smtClean="0"/>
              <a:t>: </a:t>
            </a:r>
            <a:r>
              <a:rPr lang="en-US" sz="2600" dirty="0"/>
              <a:t>Configure and Calibrate detector (outside of </a:t>
            </a:r>
            <a:r>
              <a:rPr lang="en-US" sz="2600" dirty="0" smtClean="0"/>
              <a:t>SunGuide)</a:t>
            </a:r>
          </a:p>
          <a:p>
            <a:pPr lvl="1"/>
            <a:r>
              <a:rPr lang="en-US" sz="1800" dirty="0" smtClean="0"/>
              <a:t>Likely require a combination of vendor software and site visit</a:t>
            </a:r>
          </a:p>
          <a:p>
            <a:pPr lvl="1"/>
            <a:r>
              <a:rPr lang="en-US" sz="1800" dirty="0" smtClean="0"/>
              <a:t>Ensure network routing and connection information is verified</a:t>
            </a:r>
          </a:p>
          <a:p>
            <a:pPr lvl="1"/>
            <a:r>
              <a:rPr lang="en-US" sz="1800" dirty="0" smtClean="0"/>
              <a:t>NOTE: Make sure detector is reporting all expected lanes. Lanes are configured manually into SunGuide. SunGuide will not automatically determine the number of reported lanes.</a:t>
            </a:r>
            <a:endParaRPr lang="en-US" sz="1800" dirty="0" smtClean="0"/>
          </a:p>
          <a:p>
            <a:endParaRPr lang="en-US" sz="2600" dirty="0" smtClean="0"/>
          </a:p>
        </p:txBody>
      </p:sp>
    </p:spTree>
    <p:extLst>
      <p:ext uri="{BB962C8B-B14F-4D97-AF65-F5344CB8AC3E}">
        <p14:creationId xmlns:p14="http://schemas.microsoft.com/office/powerpoint/2010/main" val="85852900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123</a:t>
            </a:fld>
            <a:endParaRPr lang="en-US" smtClean="0"/>
          </a:p>
        </p:txBody>
      </p:sp>
      <p:pic>
        <p:nvPicPr>
          <p:cNvPr id="5" name="Picture 4"/>
          <p:cNvPicPr/>
          <p:nvPr/>
        </p:nvPicPr>
        <p:blipFill>
          <a:blip r:embed="rId2" cstate="print"/>
          <a:stretch>
            <a:fillRect/>
          </a:stretch>
        </p:blipFill>
        <p:spPr>
          <a:xfrm>
            <a:off x="1600200" y="2362200"/>
            <a:ext cx="6553200" cy="3827145"/>
          </a:xfrm>
          <a:prstGeom prst="rect">
            <a:avLst/>
          </a:prstGeom>
        </p:spPr>
      </p:pic>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2</a:t>
            </a:r>
            <a:r>
              <a:rPr lang="en-US" sz="2600" dirty="0"/>
              <a:t>: Add detector to SunGuide</a:t>
            </a:r>
          </a:p>
          <a:p>
            <a:pPr marL="118872" indent="0">
              <a:buNone/>
            </a:pPr>
            <a:endParaRPr lang="en-US" sz="2200" dirty="0" smtClean="0"/>
          </a:p>
          <a:p>
            <a:endParaRPr lang="en-US" sz="2600" dirty="0" smtClean="0"/>
          </a:p>
        </p:txBody>
      </p:sp>
    </p:spTree>
    <p:extLst>
      <p:ext uri="{BB962C8B-B14F-4D97-AF65-F5344CB8AC3E}">
        <p14:creationId xmlns:p14="http://schemas.microsoft.com/office/powerpoint/2010/main" val="39986164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124</a:t>
            </a:fld>
            <a:endParaRPr lang="en-US" smtClean="0"/>
          </a:p>
        </p:txBody>
      </p:sp>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3</a:t>
            </a:r>
            <a:r>
              <a:rPr lang="en-US" sz="2600" dirty="0"/>
              <a:t>: Add one or more links associated with detector</a:t>
            </a:r>
          </a:p>
          <a:p>
            <a:pPr marL="118872" indent="0">
              <a:buNone/>
            </a:pPr>
            <a:endParaRPr lang="en-US" sz="2600" dirty="0"/>
          </a:p>
          <a:p>
            <a:pPr marL="118872" indent="0">
              <a:buNone/>
            </a:pPr>
            <a:endParaRPr lang="en-US" sz="2200" dirty="0" smtClean="0"/>
          </a:p>
          <a:p>
            <a:endParaRPr lang="en-US" sz="2600" dirty="0" smtClean="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81000" y="30480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73062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125</a:t>
            </a:fld>
            <a:endParaRPr lang="en-US" smtClean="0"/>
          </a:p>
        </p:txBody>
      </p:sp>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4</a:t>
            </a:r>
            <a:r>
              <a:rPr lang="en-US" sz="2600" dirty="0" smtClean="0"/>
              <a:t>: </a:t>
            </a:r>
            <a:r>
              <a:rPr lang="en-US" sz="2800" dirty="0"/>
              <a:t>Add one or more lanes per </a:t>
            </a:r>
            <a:r>
              <a:rPr lang="en-US" sz="2600" dirty="0" smtClean="0"/>
              <a:t>link</a:t>
            </a:r>
            <a:endParaRPr lang="en-US" sz="2600" dirty="0"/>
          </a:p>
          <a:p>
            <a:pPr marL="118872" indent="0">
              <a:buNone/>
            </a:pPr>
            <a:endParaRPr lang="en-US" sz="2600" dirty="0"/>
          </a:p>
          <a:p>
            <a:pPr marL="118872" indent="0">
              <a:buNone/>
            </a:pPr>
            <a:endParaRPr lang="en-US" sz="2200" dirty="0" smtClean="0"/>
          </a:p>
          <a:p>
            <a:endParaRPr lang="en-US" sz="2600" dirty="0" smtClean="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59875" y="50292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5939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126</a:t>
            </a:fld>
            <a:endParaRPr lang="en-US" smtClean="0"/>
          </a:p>
        </p:txBody>
      </p:sp>
      <p:sp>
        <p:nvSpPr>
          <p:cNvPr id="5" name="Rectangle 4"/>
          <p:cNvSpPr/>
          <p:nvPr/>
        </p:nvSpPr>
        <p:spPr>
          <a:xfrm>
            <a:off x="1828234"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14360"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1634"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234"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8" name="Down Arrow 7"/>
          <p:cNvSpPr/>
          <p:nvPr/>
        </p:nvSpPr>
        <p:spPr>
          <a:xfrm flipV="1">
            <a:off x="1283893"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7834" y="2735199"/>
            <a:ext cx="1143000" cy="646331"/>
          </a:xfrm>
          <a:prstGeom prst="rect">
            <a:avLst/>
          </a:prstGeom>
          <a:noFill/>
        </p:spPr>
        <p:txBody>
          <a:bodyPr wrap="square" rtlCol="0">
            <a:spAutoFit/>
          </a:bodyPr>
          <a:lstStyle/>
          <a:p>
            <a:r>
              <a:rPr lang="en-US" dirty="0" smtClean="0"/>
              <a:t>Direction of Travel</a:t>
            </a:r>
            <a:endParaRPr lang="en-US" dirty="0"/>
          </a:p>
        </p:txBody>
      </p:sp>
      <p:sp>
        <p:nvSpPr>
          <p:cNvPr id="12" name="Oval 11"/>
          <p:cNvSpPr/>
          <p:nvPr/>
        </p:nvSpPr>
        <p:spPr>
          <a:xfrm>
            <a:off x="2845995" y="409107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67531" y="3718466"/>
            <a:ext cx="1143000" cy="369332"/>
          </a:xfrm>
          <a:prstGeom prst="rect">
            <a:avLst/>
          </a:prstGeom>
          <a:noFill/>
        </p:spPr>
        <p:txBody>
          <a:bodyPr wrap="square" rtlCol="0">
            <a:spAutoFit/>
          </a:bodyPr>
          <a:lstStyle/>
          <a:p>
            <a:r>
              <a:rPr lang="en-US" dirty="0" smtClean="0"/>
              <a:t>Detector</a:t>
            </a:r>
            <a:endParaRPr lang="en-US" dirty="0"/>
          </a:p>
        </p:txBody>
      </p:sp>
      <p:sp>
        <p:nvSpPr>
          <p:cNvPr id="16" name="TextBox 15"/>
          <p:cNvSpPr txBox="1"/>
          <p:nvPr/>
        </p:nvSpPr>
        <p:spPr>
          <a:xfrm>
            <a:off x="982487" y="1677990"/>
            <a:ext cx="2416147" cy="369332"/>
          </a:xfrm>
          <a:prstGeom prst="rect">
            <a:avLst/>
          </a:prstGeom>
          <a:noFill/>
        </p:spPr>
        <p:txBody>
          <a:bodyPr wrap="square" rtlCol="0">
            <a:spAutoFit/>
          </a:bodyPr>
          <a:lstStyle/>
          <a:p>
            <a:r>
              <a:rPr lang="en-US" dirty="0" smtClean="0"/>
              <a:t>Point-Speed Detectors</a:t>
            </a:r>
            <a:endParaRPr lang="en-US" dirty="0"/>
          </a:p>
        </p:txBody>
      </p:sp>
      <p:sp>
        <p:nvSpPr>
          <p:cNvPr id="13" name="Isosceles Triangle 12"/>
          <p:cNvSpPr/>
          <p:nvPr/>
        </p:nvSpPr>
        <p:spPr>
          <a:xfrm rot="5400000">
            <a:off x="2076262" y="378453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93529" y="2010612"/>
            <a:ext cx="1143000" cy="369332"/>
          </a:xfrm>
          <a:prstGeom prst="rect">
            <a:avLst/>
          </a:prstGeom>
          <a:noFill/>
        </p:spPr>
        <p:txBody>
          <a:bodyPr wrap="square" rtlCol="0">
            <a:spAutoFit/>
          </a:bodyPr>
          <a:lstStyle/>
          <a:p>
            <a:r>
              <a:rPr lang="en-US" dirty="0" smtClean="0"/>
              <a:t>Lane #</a:t>
            </a:r>
            <a:endParaRPr lang="en-US" dirty="0"/>
          </a:p>
        </p:txBody>
      </p:sp>
      <p:sp>
        <p:nvSpPr>
          <p:cNvPr id="25" name="TextBox 24"/>
          <p:cNvSpPr txBox="1"/>
          <p:nvPr/>
        </p:nvSpPr>
        <p:spPr>
          <a:xfrm>
            <a:off x="1817295" y="2195278"/>
            <a:ext cx="1143000" cy="369332"/>
          </a:xfrm>
          <a:prstGeom prst="rect">
            <a:avLst/>
          </a:prstGeom>
          <a:noFill/>
        </p:spPr>
        <p:txBody>
          <a:bodyPr wrap="square" rtlCol="0">
            <a:spAutoFit/>
          </a:bodyPr>
          <a:lstStyle/>
          <a:p>
            <a:r>
              <a:rPr lang="en-US" dirty="0" smtClean="0"/>
              <a:t>1   2   3</a:t>
            </a:r>
            <a:endParaRPr lang="en-US" dirty="0"/>
          </a:p>
        </p:txBody>
      </p:sp>
      <p:sp>
        <p:nvSpPr>
          <p:cNvPr id="26" name="TextBox 25"/>
          <p:cNvSpPr txBox="1"/>
          <p:nvPr/>
        </p:nvSpPr>
        <p:spPr>
          <a:xfrm>
            <a:off x="1874634" y="5729375"/>
            <a:ext cx="1143000" cy="369332"/>
          </a:xfrm>
          <a:prstGeom prst="rect">
            <a:avLst/>
          </a:prstGeom>
          <a:noFill/>
        </p:spPr>
        <p:txBody>
          <a:bodyPr wrap="square" rtlCol="0">
            <a:spAutoFit/>
          </a:bodyPr>
          <a:lstStyle/>
          <a:p>
            <a:r>
              <a:rPr lang="en-US" dirty="0" smtClean="0"/>
              <a:t>2   1   0</a:t>
            </a:r>
            <a:endParaRPr lang="en-US" dirty="0"/>
          </a:p>
        </p:txBody>
      </p:sp>
      <p:sp>
        <p:nvSpPr>
          <p:cNvPr id="27" name="TextBox 26"/>
          <p:cNvSpPr txBox="1"/>
          <p:nvPr/>
        </p:nvSpPr>
        <p:spPr>
          <a:xfrm>
            <a:off x="1379334" y="5914041"/>
            <a:ext cx="1790700" cy="615553"/>
          </a:xfrm>
          <a:prstGeom prst="rect">
            <a:avLst/>
          </a:prstGeom>
          <a:noFill/>
        </p:spPr>
        <p:txBody>
          <a:bodyPr wrap="square" rtlCol="0">
            <a:spAutoFit/>
          </a:bodyPr>
          <a:lstStyle/>
          <a:p>
            <a:pPr algn="ctr"/>
            <a:r>
              <a:rPr lang="en-US" dirty="0" smtClean="0"/>
              <a:t>Zone #</a:t>
            </a:r>
          </a:p>
          <a:p>
            <a:pPr algn="ctr"/>
            <a:r>
              <a:rPr lang="en-US" sz="1600" i="1" dirty="0" smtClean="0"/>
              <a:t>(if zero-based)</a:t>
            </a:r>
            <a:endParaRPr lang="en-US" sz="1600" i="1" dirty="0"/>
          </a:p>
        </p:txBody>
      </p:sp>
      <p:sp>
        <p:nvSpPr>
          <p:cNvPr id="28" name="Rectangle 27"/>
          <p:cNvSpPr/>
          <p:nvPr/>
        </p:nvSpPr>
        <p:spPr>
          <a:xfrm>
            <a:off x="6179747"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465873"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3147"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179747"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32" name="Down Arrow 31"/>
          <p:cNvSpPr/>
          <p:nvPr/>
        </p:nvSpPr>
        <p:spPr>
          <a:xfrm flipV="1">
            <a:off x="5635406"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59347" y="2735199"/>
            <a:ext cx="1143000" cy="646331"/>
          </a:xfrm>
          <a:prstGeom prst="rect">
            <a:avLst/>
          </a:prstGeom>
          <a:noFill/>
        </p:spPr>
        <p:txBody>
          <a:bodyPr wrap="square" rtlCol="0">
            <a:spAutoFit/>
          </a:bodyPr>
          <a:lstStyle/>
          <a:p>
            <a:r>
              <a:rPr lang="en-US" dirty="0" smtClean="0"/>
              <a:t>Direction of Travel</a:t>
            </a:r>
            <a:endParaRPr lang="en-US" dirty="0"/>
          </a:p>
        </p:txBody>
      </p:sp>
      <p:sp>
        <p:nvSpPr>
          <p:cNvPr id="34" name="Oval 33"/>
          <p:cNvSpPr/>
          <p:nvPr/>
        </p:nvSpPr>
        <p:spPr>
          <a:xfrm>
            <a:off x="7197508" y="325285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100562" y="2686524"/>
            <a:ext cx="1510038" cy="646331"/>
          </a:xfrm>
          <a:prstGeom prst="rect">
            <a:avLst/>
          </a:prstGeom>
          <a:noFill/>
        </p:spPr>
        <p:txBody>
          <a:bodyPr wrap="square" rtlCol="0">
            <a:spAutoFit/>
          </a:bodyPr>
          <a:lstStyle/>
          <a:p>
            <a:r>
              <a:rPr lang="en-US" dirty="0" smtClean="0"/>
              <a:t>Downstream</a:t>
            </a:r>
          </a:p>
          <a:p>
            <a:r>
              <a:rPr lang="en-US" dirty="0" smtClean="0"/>
              <a:t>Detector</a:t>
            </a:r>
            <a:endParaRPr lang="en-US" dirty="0"/>
          </a:p>
        </p:txBody>
      </p:sp>
      <p:sp>
        <p:nvSpPr>
          <p:cNvPr id="36" name="TextBox 35"/>
          <p:cNvSpPr txBox="1"/>
          <p:nvPr/>
        </p:nvSpPr>
        <p:spPr>
          <a:xfrm>
            <a:off x="5730847" y="1677990"/>
            <a:ext cx="1866898" cy="369332"/>
          </a:xfrm>
          <a:prstGeom prst="rect">
            <a:avLst/>
          </a:prstGeom>
          <a:noFill/>
        </p:spPr>
        <p:txBody>
          <a:bodyPr wrap="square" rtlCol="0">
            <a:spAutoFit/>
          </a:bodyPr>
          <a:lstStyle/>
          <a:p>
            <a:r>
              <a:rPr lang="en-US" dirty="0" smtClean="0"/>
              <a:t>Probe Detectors</a:t>
            </a:r>
            <a:endParaRPr lang="en-US" dirty="0"/>
          </a:p>
        </p:txBody>
      </p:sp>
      <p:sp>
        <p:nvSpPr>
          <p:cNvPr id="37" name="Isosceles Triangle 36"/>
          <p:cNvSpPr/>
          <p:nvPr/>
        </p:nvSpPr>
        <p:spPr>
          <a:xfrm rot="5400000">
            <a:off x="6427775" y="294631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145042" y="2010612"/>
            <a:ext cx="1143000" cy="369332"/>
          </a:xfrm>
          <a:prstGeom prst="rect">
            <a:avLst/>
          </a:prstGeom>
          <a:noFill/>
        </p:spPr>
        <p:txBody>
          <a:bodyPr wrap="square" rtlCol="0">
            <a:spAutoFit/>
          </a:bodyPr>
          <a:lstStyle/>
          <a:p>
            <a:r>
              <a:rPr lang="en-US" dirty="0" smtClean="0"/>
              <a:t>Lane #</a:t>
            </a:r>
            <a:endParaRPr lang="en-US" dirty="0"/>
          </a:p>
        </p:txBody>
      </p:sp>
      <p:sp>
        <p:nvSpPr>
          <p:cNvPr id="39" name="TextBox 38"/>
          <p:cNvSpPr txBox="1"/>
          <p:nvPr/>
        </p:nvSpPr>
        <p:spPr>
          <a:xfrm>
            <a:off x="6168808" y="2195278"/>
            <a:ext cx="1143000" cy="369332"/>
          </a:xfrm>
          <a:prstGeom prst="rect">
            <a:avLst/>
          </a:prstGeom>
          <a:noFill/>
        </p:spPr>
        <p:txBody>
          <a:bodyPr wrap="square" rtlCol="0">
            <a:spAutoFit/>
          </a:bodyPr>
          <a:lstStyle/>
          <a:p>
            <a:r>
              <a:rPr lang="en-US" dirty="0" smtClean="0"/>
              <a:t>1   2   3</a:t>
            </a:r>
            <a:endParaRPr lang="en-US" dirty="0"/>
          </a:p>
        </p:txBody>
      </p:sp>
      <p:sp>
        <p:nvSpPr>
          <p:cNvPr id="41" name="TextBox 40"/>
          <p:cNvSpPr txBox="1"/>
          <p:nvPr/>
        </p:nvSpPr>
        <p:spPr>
          <a:xfrm>
            <a:off x="5867399" y="5891016"/>
            <a:ext cx="1514953" cy="923330"/>
          </a:xfrm>
          <a:prstGeom prst="rect">
            <a:avLst/>
          </a:prstGeom>
          <a:noFill/>
        </p:spPr>
        <p:txBody>
          <a:bodyPr wrap="square" rtlCol="0">
            <a:spAutoFit/>
          </a:bodyPr>
          <a:lstStyle/>
          <a:p>
            <a:pPr algn="ctr"/>
            <a:r>
              <a:rPr lang="en-US" dirty="0" smtClean="0"/>
              <a:t>Zone #s depends on detectors</a:t>
            </a:r>
          </a:p>
        </p:txBody>
      </p:sp>
      <p:sp>
        <p:nvSpPr>
          <p:cNvPr id="42" name="TextBox 41"/>
          <p:cNvSpPr txBox="1"/>
          <p:nvPr/>
        </p:nvSpPr>
        <p:spPr>
          <a:xfrm>
            <a:off x="7017947" y="5267710"/>
            <a:ext cx="1510038" cy="646331"/>
          </a:xfrm>
          <a:prstGeom prst="rect">
            <a:avLst/>
          </a:prstGeom>
          <a:noFill/>
        </p:spPr>
        <p:txBody>
          <a:bodyPr wrap="square" rtlCol="0">
            <a:spAutoFit/>
          </a:bodyPr>
          <a:lstStyle/>
          <a:p>
            <a:r>
              <a:rPr lang="en-US" dirty="0" smtClean="0"/>
              <a:t>Upstream</a:t>
            </a:r>
          </a:p>
          <a:p>
            <a:r>
              <a:rPr lang="en-US" dirty="0" smtClean="0"/>
              <a:t>Detector</a:t>
            </a:r>
            <a:endParaRPr lang="en-US" dirty="0"/>
          </a:p>
        </p:txBody>
      </p:sp>
      <p:sp>
        <p:nvSpPr>
          <p:cNvPr id="43" name="Oval 42"/>
          <p:cNvSpPr/>
          <p:nvPr/>
        </p:nvSpPr>
        <p:spPr>
          <a:xfrm>
            <a:off x="7153753" y="503911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5400000">
            <a:off x="6427775" y="4708282"/>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3936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127</a:t>
            </a:fld>
            <a:endParaRPr lang="en-US" smtClean="0"/>
          </a:p>
        </p:txBody>
      </p:sp>
      <p:sp>
        <p:nvSpPr>
          <p:cNvPr id="6" name="Content Placeholder 2"/>
          <p:cNvSpPr>
            <a:spLocks noGrp="1"/>
          </p:cNvSpPr>
          <p:nvPr>
            <p:ph idx="1"/>
          </p:nvPr>
        </p:nvSpPr>
        <p:spPr>
          <a:xfrm>
            <a:off x="457200" y="1775191"/>
            <a:ext cx="8229600" cy="1196609"/>
          </a:xfrm>
        </p:spPr>
        <p:txBody>
          <a:bodyPr>
            <a:normAutofit lnSpcReduction="10000"/>
          </a:bodyPr>
          <a:lstStyle/>
          <a:p>
            <a:pPr marL="438912" lvl="1" indent="-320040">
              <a:spcBef>
                <a:spcPts val="0"/>
              </a:spcBef>
              <a:buClr>
                <a:schemeClr val="accent1"/>
              </a:buClr>
              <a:buSzPct val="80000"/>
              <a:buFont typeface="Wingdings 2"/>
              <a:buChar char=""/>
            </a:pPr>
            <a:r>
              <a:rPr lang="en-US" sz="2600" dirty="0" smtClean="0"/>
              <a:t>Step 5</a:t>
            </a:r>
            <a:r>
              <a:rPr lang="en-US" sz="2600" dirty="0" smtClean="0"/>
              <a:t>: </a:t>
            </a:r>
            <a:r>
              <a:rPr lang="en-US" sz="2200" dirty="0"/>
              <a:t>Add alarming thresholds per </a:t>
            </a:r>
            <a:r>
              <a:rPr lang="en-US" sz="2600" dirty="0" smtClean="0"/>
              <a:t>link</a:t>
            </a:r>
          </a:p>
          <a:p>
            <a:pPr marL="704088" lvl="2" indent="-320040">
              <a:spcBef>
                <a:spcPts val="0"/>
              </a:spcBef>
              <a:buClr>
                <a:schemeClr val="accent1"/>
              </a:buClr>
              <a:buSzPct val="80000"/>
              <a:buFont typeface="Wingdings 2"/>
              <a:buChar char=""/>
            </a:pPr>
            <a:r>
              <a:rPr lang="en-US" sz="2200" dirty="0" smtClean="0"/>
              <a:t>Different thresholds can be configured per link based on time of day</a:t>
            </a:r>
            <a:endParaRPr lang="en-US" sz="2200" dirty="0"/>
          </a:p>
          <a:p>
            <a:pPr marL="118872" indent="0">
              <a:buNone/>
            </a:pPr>
            <a:endParaRPr lang="en-US" sz="2600" dirty="0"/>
          </a:p>
          <a:p>
            <a:pPr marL="118872" indent="0">
              <a:buNone/>
            </a:pPr>
            <a:endParaRPr lang="en-US" sz="2200" dirty="0" smtClean="0"/>
          </a:p>
          <a:p>
            <a:endParaRPr lang="en-US" sz="2600" dirty="0" smtClean="0"/>
          </a:p>
        </p:txBody>
      </p:sp>
      <p:pic>
        <p:nvPicPr>
          <p:cNvPr id="10" name="Picture 9"/>
          <p:cNvPicPr/>
          <p:nvPr/>
        </p:nvPicPr>
        <p:blipFill>
          <a:blip r:embed="rId2" cstate="print"/>
          <a:stretch>
            <a:fillRect/>
          </a:stretch>
        </p:blipFill>
        <p:spPr>
          <a:xfrm>
            <a:off x="1828800" y="2514600"/>
            <a:ext cx="5943600" cy="4200525"/>
          </a:xfrm>
          <a:prstGeom prst="rect">
            <a:avLst/>
          </a:prstGeom>
        </p:spPr>
      </p:pic>
    </p:spTree>
    <p:extLst>
      <p:ext uri="{BB962C8B-B14F-4D97-AF65-F5344CB8AC3E}">
        <p14:creationId xmlns:p14="http://schemas.microsoft.com/office/powerpoint/2010/main" val="25461220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128</a:t>
            </a:fld>
            <a:endParaRPr lang="en-US" smtClean="0"/>
          </a:p>
        </p:txBody>
      </p:sp>
      <p:sp>
        <p:nvSpPr>
          <p:cNvPr id="6" name="Content Placeholder 2"/>
          <p:cNvSpPr>
            <a:spLocks noGrp="1"/>
          </p:cNvSpPr>
          <p:nvPr>
            <p:ph idx="1"/>
          </p:nvPr>
        </p:nvSpPr>
        <p:spPr>
          <a:xfrm>
            <a:off x="457200" y="1775191"/>
            <a:ext cx="5181600" cy="4625609"/>
          </a:xfrm>
        </p:spPr>
        <p:txBody>
          <a:bodyPr>
            <a:normAutofit/>
          </a:bodyPr>
          <a:lstStyle/>
          <a:p>
            <a:pPr marL="438912" lvl="1" indent="-320040">
              <a:spcBef>
                <a:spcPts val="0"/>
              </a:spcBef>
              <a:buClr>
                <a:schemeClr val="accent1"/>
              </a:buClr>
              <a:buSzPct val="80000"/>
              <a:buFont typeface="Wingdings 2"/>
              <a:buChar char=""/>
            </a:pPr>
            <a:r>
              <a:rPr lang="en-US" sz="2600" dirty="0" smtClean="0"/>
              <a:t>Step 6</a:t>
            </a:r>
            <a:r>
              <a:rPr lang="en-US" sz="2600" dirty="0" smtClean="0"/>
              <a:t>: </a:t>
            </a:r>
            <a:r>
              <a:rPr lang="en-US" sz="2200" dirty="0"/>
              <a:t>Add links to operator </a:t>
            </a:r>
            <a:r>
              <a:rPr lang="en-US" sz="2200" dirty="0" smtClean="0"/>
              <a:t>map</a:t>
            </a:r>
            <a:endParaRPr lang="en-US" sz="2600" dirty="0"/>
          </a:p>
          <a:p>
            <a:pPr marL="704088" lvl="2" indent="-320040">
              <a:spcBef>
                <a:spcPts val="0"/>
              </a:spcBef>
              <a:buClr>
                <a:schemeClr val="accent1"/>
              </a:buClr>
              <a:buSzPct val="80000"/>
              <a:buFont typeface="Wingdings 2"/>
              <a:buChar char=""/>
            </a:pPr>
            <a:r>
              <a:rPr lang="en-US" sz="2200" dirty="0" smtClean="0"/>
              <a:t>Requires careful drawing of links onto map to communicate to operators the location and geometry of roadway segments</a:t>
            </a:r>
          </a:p>
          <a:p>
            <a:pPr marL="704088" lvl="2" indent="-320040">
              <a:spcBef>
                <a:spcPts val="0"/>
              </a:spcBef>
              <a:buClr>
                <a:schemeClr val="accent1"/>
              </a:buClr>
              <a:buSzPct val="80000"/>
              <a:buFont typeface="Wingdings 2"/>
              <a:buChar char=""/>
            </a:pPr>
            <a:r>
              <a:rPr lang="en-US" sz="2200" dirty="0" smtClean="0"/>
              <a:t>This configuration does not affect travel time calculates nor is it needed to archive reported data</a:t>
            </a:r>
          </a:p>
          <a:p>
            <a:pPr marL="704088" lvl="2" indent="-320040">
              <a:spcBef>
                <a:spcPts val="0"/>
              </a:spcBef>
              <a:buClr>
                <a:schemeClr val="accent1"/>
              </a:buClr>
              <a:buSzPct val="80000"/>
              <a:buFont typeface="Wingdings 2"/>
              <a:buChar char=""/>
            </a:pPr>
            <a:r>
              <a:rPr lang="en-US" sz="2200" dirty="0" smtClean="0"/>
              <a:t>Adding of midpoints affects the network configuration reported from SunGuide via C2C </a:t>
            </a:r>
            <a:endParaRPr lang="en-US" sz="2200" dirty="0"/>
          </a:p>
          <a:p>
            <a:pPr marL="118872" indent="0">
              <a:buNone/>
            </a:pPr>
            <a:endParaRPr lang="en-US" sz="2200" dirty="0" smtClean="0"/>
          </a:p>
          <a:p>
            <a:endParaRPr lang="en-US" sz="2600" dirty="0" smtClean="0"/>
          </a:p>
        </p:txBody>
      </p:sp>
      <p:pic>
        <p:nvPicPr>
          <p:cNvPr id="86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84766"/>
            <a:ext cx="2524125" cy="442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6616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3" name="Slide Number Placeholder 4"/>
          <p:cNvSpPr>
            <a:spLocks noGrp="1"/>
          </p:cNvSpPr>
          <p:nvPr>
            <p:ph type="sldNum" sz="quarter" idx="12"/>
          </p:nvPr>
        </p:nvSpPr>
        <p:spPr>
          <a:noFill/>
        </p:spPr>
        <p:txBody>
          <a:bodyPr/>
          <a:lstStyle/>
          <a:p>
            <a:fld id="{E5C6522E-51A4-4F83-96A8-02E6C5034C94}" type="slidenum">
              <a:rPr lang="en-US" smtClean="0"/>
              <a:pPr/>
              <a:t>129</a:t>
            </a:fld>
            <a:endParaRPr lang="en-US" smtClean="0"/>
          </a:p>
        </p:txBody>
      </p:sp>
      <p:sp>
        <p:nvSpPr>
          <p:cNvPr id="6" name="Content Placeholder 2"/>
          <p:cNvSpPr>
            <a:spLocks noGrp="1"/>
          </p:cNvSpPr>
          <p:nvPr>
            <p:ph idx="1"/>
          </p:nvPr>
        </p:nvSpPr>
        <p:spPr>
          <a:xfrm>
            <a:off x="457200" y="1775191"/>
            <a:ext cx="8229600" cy="1196609"/>
          </a:xfrm>
        </p:spPr>
        <p:txBody>
          <a:bodyPr>
            <a:normAutofit/>
          </a:bodyPr>
          <a:lstStyle/>
          <a:p>
            <a:pPr marL="438912" lvl="1" indent="-320040">
              <a:spcBef>
                <a:spcPts val="0"/>
              </a:spcBef>
              <a:buClr>
                <a:schemeClr val="accent1"/>
              </a:buClr>
              <a:buSzPct val="80000"/>
              <a:buFont typeface="Wingdings 2"/>
              <a:buChar char=""/>
            </a:pPr>
            <a:r>
              <a:rPr lang="en-US" sz="2600" dirty="0" smtClean="0"/>
              <a:t>Global TSS Configuration Settings</a:t>
            </a:r>
            <a:endParaRPr lang="en-US" sz="2200" dirty="0"/>
          </a:p>
          <a:p>
            <a:pPr marL="118872" indent="0">
              <a:buNone/>
            </a:pPr>
            <a:endParaRPr lang="en-US" sz="2600" dirty="0"/>
          </a:p>
          <a:p>
            <a:pPr marL="118872" indent="0">
              <a:buNone/>
            </a:pPr>
            <a:endParaRPr lang="en-US" sz="2200" dirty="0" smtClean="0"/>
          </a:p>
          <a:p>
            <a:endParaRPr lang="en-US" sz="2600" dirty="0" smtClean="0"/>
          </a:p>
        </p:txBody>
      </p:sp>
      <p:pic>
        <p:nvPicPr>
          <p:cNvPr id="5" name="Picture 4"/>
          <p:cNvPicPr/>
          <p:nvPr/>
        </p:nvPicPr>
        <p:blipFill>
          <a:blip r:embed="rId2" cstate="print"/>
          <a:stretch>
            <a:fillRect/>
          </a:stretch>
        </p:blipFill>
        <p:spPr>
          <a:xfrm>
            <a:off x="2667000" y="2590800"/>
            <a:ext cx="3886200" cy="3733800"/>
          </a:xfrm>
          <a:prstGeom prst="rect">
            <a:avLst/>
          </a:prstGeom>
        </p:spPr>
      </p:pic>
    </p:spTree>
    <p:extLst>
      <p:ext uri="{BB962C8B-B14F-4D97-AF65-F5344CB8AC3E}">
        <p14:creationId xmlns:p14="http://schemas.microsoft.com/office/powerpoint/2010/main" val="1942019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a:t>
            </a:r>
            <a:endParaRPr lang="en-US" dirty="0"/>
          </a:p>
        </p:txBody>
      </p:sp>
      <p:sp>
        <p:nvSpPr>
          <p:cNvPr id="3" name="Content Placeholder 2"/>
          <p:cNvSpPr>
            <a:spLocks noGrp="1"/>
          </p:cNvSpPr>
          <p:nvPr>
            <p:ph idx="1"/>
          </p:nvPr>
        </p:nvSpPr>
        <p:spPr>
          <a:xfrm>
            <a:off x="457200" y="1775191"/>
            <a:ext cx="8229600" cy="1653809"/>
          </a:xfrm>
        </p:spPr>
        <p:txBody>
          <a:bodyPr>
            <a:normAutofit fontScale="70000" lnSpcReduction="20000"/>
          </a:bodyPr>
          <a:lstStyle/>
          <a:p>
            <a:r>
              <a:rPr lang="en-US" dirty="0" smtClean="0"/>
              <a:t>Username and Password</a:t>
            </a:r>
          </a:p>
          <a:p>
            <a:pPr lvl="1"/>
            <a:r>
              <a:rPr lang="en-US" dirty="0" smtClean="0"/>
              <a:t>Both are Case Sensitive</a:t>
            </a:r>
          </a:p>
          <a:p>
            <a:pPr lvl="1"/>
            <a:r>
              <a:rPr lang="en-US" dirty="0" smtClean="0"/>
              <a:t>Administrator creates/edits user accounts (via the Admin Editor)</a:t>
            </a:r>
          </a:p>
          <a:p>
            <a:r>
              <a:rPr lang="en-US" dirty="0" smtClean="0"/>
              <a:t>Subsystem Loading Progress Displayed</a:t>
            </a:r>
          </a:p>
          <a:p>
            <a:r>
              <a:rPr lang="en-US" dirty="0" smtClean="0"/>
              <a:t>Watch System Messages for Extra Information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
        <p:nvSpPr>
          <p:cNvPr id="7" name="Line 5"/>
          <p:cNvSpPr>
            <a:spLocks noChangeShapeType="1"/>
          </p:cNvSpPr>
          <p:nvPr/>
        </p:nvSpPr>
        <p:spPr bwMode="auto">
          <a:xfrm>
            <a:off x="4151313" y="4791075"/>
            <a:ext cx="366712" cy="0"/>
          </a:xfrm>
          <a:prstGeom prst="line">
            <a:avLst/>
          </a:prstGeom>
          <a:noFill/>
          <a:ln w="76200">
            <a:solidFill>
              <a:schemeClr val="accent2"/>
            </a:solidFill>
            <a:round/>
            <a:headEnd type="none" w="sm" len="sm"/>
            <a:tailEnd type="triangle" w="sm" len="sm"/>
          </a:ln>
        </p:spPr>
        <p:txBody>
          <a:bodyPr lIns="92075" tIns="46038" rIns="92075" bIns="46038"/>
          <a:lstStyle/>
          <a:p>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3685" b="32012"/>
          <a:stretch/>
        </p:blipFill>
        <p:spPr>
          <a:xfrm>
            <a:off x="304800" y="3583964"/>
            <a:ext cx="3515673" cy="241422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8333" b="32419"/>
          <a:stretch/>
        </p:blipFill>
        <p:spPr>
          <a:xfrm>
            <a:off x="4953000" y="3583964"/>
            <a:ext cx="3873014" cy="2414221"/>
          </a:xfrm>
          <a:prstGeom prst="rect">
            <a:avLst/>
          </a:prstGeom>
        </p:spPr>
      </p:pic>
      <p:pic>
        <p:nvPicPr>
          <p:cNvPr id="10" name="Picture 8" descr="MessageWindow"/>
          <p:cNvPicPr>
            <a:picLocks noChangeAspect="1" noChangeArrowheads="1"/>
          </p:cNvPicPr>
          <p:nvPr/>
        </p:nvPicPr>
        <p:blipFill>
          <a:blip r:embed="rId4" cstate="print"/>
          <a:srcRect/>
          <a:stretch>
            <a:fillRect/>
          </a:stretch>
        </p:blipFill>
        <p:spPr bwMode="auto">
          <a:xfrm>
            <a:off x="5181600" y="4515155"/>
            <a:ext cx="2098675" cy="1722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Connected Vehicle Subsystem (CVS)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130</a:t>
            </a:fld>
            <a:endParaRPr lang="en-US"/>
          </a:p>
        </p:txBody>
      </p:sp>
      <p:pic>
        <p:nvPicPr>
          <p:cNvPr id="8" name="Picture 14" descr="EEBL_colordraft-v5_crop"/>
          <p:cNvPicPr>
            <a:picLocks noChangeAspect="1" noChangeArrowheads="1"/>
          </p:cNvPicPr>
          <p:nvPr/>
        </p:nvPicPr>
        <p:blipFill>
          <a:blip r:embed="rId2" cstate="print"/>
          <a:srcRect t="15033" b="3731"/>
          <a:stretch>
            <a:fillRect/>
          </a:stretch>
        </p:blipFill>
        <p:spPr bwMode="auto">
          <a:xfrm>
            <a:off x="1371600" y="3048000"/>
            <a:ext cx="6680200" cy="297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What is Connected Vehicle?</a:t>
            </a:r>
            <a:endParaRPr lang="en-US" dirty="0"/>
          </a:p>
        </p:txBody>
      </p:sp>
      <p:sp>
        <p:nvSpPr>
          <p:cNvPr id="3" name="Content Placeholder 2"/>
          <p:cNvSpPr>
            <a:spLocks noGrp="1"/>
          </p:cNvSpPr>
          <p:nvPr>
            <p:ph idx="1"/>
          </p:nvPr>
        </p:nvSpPr>
        <p:spPr/>
        <p:txBody>
          <a:bodyPr>
            <a:normAutofit fontScale="77500" lnSpcReduction="20000"/>
          </a:bodyPr>
          <a:lstStyle/>
          <a:p>
            <a:pPr>
              <a:defRPr/>
            </a:pPr>
            <a:r>
              <a:rPr lang="en-US" dirty="0" smtClean="0"/>
              <a:t>Formally called “VII” and “</a:t>
            </a:r>
            <a:r>
              <a:rPr lang="en-US" dirty="0" err="1" smtClean="0"/>
              <a:t>Intellidrive</a:t>
            </a:r>
            <a:r>
              <a:rPr lang="en-US" dirty="0" smtClean="0"/>
              <a:t>”</a:t>
            </a:r>
          </a:p>
          <a:p>
            <a:pPr>
              <a:defRPr/>
            </a:pPr>
            <a:r>
              <a:rPr lang="en-US" dirty="0" smtClean="0"/>
              <a:t>Devices in vehicles provide information about the vehicle</a:t>
            </a:r>
          </a:p>
          <a:p>
            <a:pPr lvl="1">
              <a:defRPr/>
            </a:pPr>
            <a:r>
              <a:rPr lang="en-US" dirty="0" smtClean="0"/>
              <a:t>Speed</a:t>
            </a:r>
          </a:p>
          <a:p>
            <a:pPr lvl="1">
              <a:defRPr/>
            </a:pPr>
            <a:r>
              <a:rPr lang="en-US" dirty="0" smtClean="0"/>
              <a:t>Heading</a:t>
            </a:r>
          </a:p>
          <a:p>
            <a:pPr lvl="1">
              <a:defRPr/>
            </a:pPr>
            <a:r>
              <a:rPr lang="en-US" dirty="0" smtClean="0"/>
              <a:t>Location (latitude, longitude, elevation)</a:t>
            </a:r>
          </a:p>
          <a:p>
            <a:pPr lvl="1">
              <a:defRPr/>
            </a:pPr>
            <a:r>
              <a:rPr lang="en-US" dirty="0" smtClean="0"/>
              <a:t>Vehicle Size</a:t>
            </a:r>
          </a:p>
          <a:p>
            <a:pPr lvl="1">
              <a:defRPr/>
            </a:pPr>
            <a:r>
              <a:rPr lang="en-US" dirty="0" smtClean="0"/>
              <a:t>Brake Status</a:t>
            </a:r>
          </a:p>
          <a:p>
            <a:pPr lvl="1">
              <a:defRPr/>
            </a:pPr>
            <a:r>
              <a:rPr lang="en-US" dirty="0" smtClean="0"/>
              <a:t>Headlight Status</a:t>
            </a:r>
          </a:p>
          <a:p>
            <a:pPr lvl="1">
              <a:defRPr/>
            </a:pPr>
            <a:r>
              <a:rPr lang="en-US" dirty="0" smtClean="0"/>
              <a:t>Wiper Status</a:t>
            </a:r>
          </a:p>
          <a:p>
            <a:pPr lvl="1">
              <a:defRPr/>
            </a:pPr>
            <a:r>
              <a:rPr lang="en-US" dirty="0" smtClean="0"/>
              <a:t>More?</a:t>
            </a:r>
          </a:p>
          <a:p>
            <a:pPr>
              <a:defRPr/>
            </a:pPr>
            <a:r>
              <a:rPr lang="en-US" dirty="0" smtClean="0"/>
              <a:t>Road-side devices accepts this data and makes it available to </a:t>
            </a:r>
            <a:r>
              <a:rPr lang="en-US" dirty="0" err="1" smtClean="0"/>
              <a:t>SunGuide</a:t>
            </a:r>
            <a:endParaRPr lang="en-US" dirty="0"/>
          </a:p>
        </p:txBody>
      </p:sp>
      <p:sp>
        <p:nvSpPr>
          <p:cNvPr id="183301" name="Slide Number Placeholder 4"/>
          <p:cNvSpPr>
            <a:spLocks noGrp="1"/>
          </p:cNvSpPr>
          <p:nvPr>
            <p:ph type="sldNum" sz="quarter" idx="12"/>
          </p:nvPr>
        </p:nvSpPr>
        <p:spPr>
          <a:noFill/>
        </p:spPr>
        <p:txBody>
          <a:bodyPr/>
          <a:lstStyle/>
          <a:p>
            <a:fld id="{896199A4-265F-45F2-90AE-501A40107E6B}" type="slidenum">
              <a:rPr lang="en-US" smtClean="0"/>
              <a:pPr/>
              <a:t>131</a:t>
            </a:fld>
            <a:endParaRPr lang="en-US" smtClean="0"/>
          </a:p>
        </p:txBody>
      </p:sp>
      <p:sp>
        <p:nvSpPr>
          <p:cNvPr id="6" name="Rounded Rectangle 5"/>
          <p:cNvSpPr/>
          <p:nvPr/>
        </p:nvSpPr>
        <p:spPr bwMode="auto">
          <a:xfrm>
            <a:off x="1155700" y="2463800"/>
            <a:ext cx="5549900" cy="1041400"/>
          </a:xfrm>
          <a:prstGeom prst="round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8" name="Left Arrow Callout 7"/>
          <p:cNvSpPr/>
          <p:nvPr/>
        </p:nvSpPr>
        <p:spPr bwMode="auto">
          <a:xfrm>
            <a:off x="6781800" y="2438400"/>
            <a:ext cx="2235200" cy="1511300"/>
          </a:xfrm>
          <a:prstGeom prst="leftArrowCallout">
            <a:avLst>
              <a:gd name="adj1" fmla="val 12629"/>
              <a:gd name="adj2" fmla="val 25000"/>
              <a:gd name="adj3" fmla="val 22020"/>
              <a:gd name="adj4" fmla="val 79977"/>
            </a:avLst>
          </a:prstGeom>
          <a:solidFill>
            <a:schemeClr val="accent2">
              <a:lumMod val="60000"/>
              <a:lumOff val="4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For the initial  release, only these are provided to </a:t>
            </a:r>
            <a:r>
              <a:rPr lang="en-US" dirty="0" err="1">
                <a:latin typeface="Arial" charset="0"/>
              </a:rPr>
              <a:t>SunGuide</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CVS: Getting Data to and from </a:t>
            </a:r>
            <a:r>
              <a:rPr lang="en-US" dirty="0" err="1" smtClean="0"/>
              <a:t>SunGuide</a:t>
            </a:r>
            <a:endParaRPr lang="en-US" dirty="0"/>
          </a:p>
        </p:txBody>
      </p:sp>
      <p:sp>
        <p:nvSpPr>
          <p:cNvPr id="184324" name="Slide Number Placeholder 4"/>
          <p:cNvSpPr>
            <a:spLocks noGrp="1"/>
          </p:cNvSpPr>
          <p:nvPr>
            <p:ph type="sldNum" sz="quarter" idx="12"/>
          </p:nvPr>
        </p:nvSpPr>
        <p:spPr>
          <a:noFill/>
        </p:spPr>
        <p:txBody>
          <a:bodyPr/>
          <a:lstStyle/>
          <a:p>
            <a:fld id="{BA80D675-BD43-4809-BF81-24E2CA42652A}" type="slidenum">
              <a:rPr lang="en-US" smtClean="0"/>
              <a:pPr/>
              <a:t>132</a:t>
            </a:fld>
            <a:endParaRPr lang="en-US" smtClean="0"/>
          </a:p>
        </p:txBody>
      </p:sp>
      <p:pic>
        <p:nvPicPr>
          <p:cNvPr id="184325" name="Picture 2"/>
          <p:cNvPicPr>
            <a:picLocks noChangeAspect="1" noChangeArrowheads="1"/>
          </p:cNvPicPr>
          <p:nvPr/>
        </p:nvPicPr>
        <p:blipFill>
          <a:blip r:embed="rId2" cstate="print"/>
          <a:srcRect/>
          <a:stretch>
            <a:fillRect/>
          </a:stretch>
        </p:blipFill>
        <p:spPr bwMode="auto">
          <a:xfrm>
            <a:off x="317500" y="2251075"/>
            <a:ext cx="8462963" cy="2803525"/>
          </a:xfrm>
          <a:prstGeom prst="rect">
            <a:avLst/>
          </a:prstGeom>
          <a:noFill/>
          <a:ln w="9525" algn="ctr">
            <a:noFill/>
            <a:miter lim="800000"/>
            <a:headEnd/>
            <a:tailEnd/>
          </a:ln>
        </p:spPr>
      </p:pic>
      <p:sp>
        <p:nvSpPr>
          <p:cNvPr id="10" name="Rectangle 9"/>
          <p:cNvSpPr/>
          <p:nvPr/>
        </p:nvSpPr>
        <p:spPr bwMode="auto">
          <a:xfrm>
            <a:off x="4152900" y="3200400"/>
            <a:ext cx="3822700" cy="2222500"/>
          </a:xfrm>
          <a:prstGeom prst="rect">
            <a:avLst/>
          </a:prstGeom>
          <a:solidFill>
            <a:schemeClr val="bg1">
              <a:lumMod val="60000"/>
              <a:lumOff val="40000"/>
              <a:alpha val="44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184327" name="TextBox 8"/>
          <p:cNvSpPr txBox="1">
            <a:spLocks noChangeArrowheads="1"/>
          </p:cNvSpPr>
          <p:nvPr/>
        </p:nvSpPr>
        <p:spPr bwMode="auto">
          <a:xfrm>
            <a:off x="4483100" y="5054600"/>
            <a:ext cx="3048000" cy="384175"/>
          </a:xfrm>
          <a:prstGeom prst="rect">
            <a:avLst/>
          </a:prstGeom>
          <a:noFill/>
          <a:ln w="9525">
            <a:noFill/>
            <a:miter lim="800000"/>
            <a:headEnd/>
            <a:tailEnd/>
          </a:ln>
        </p:spPr>
        <p:txBody>
          <a:bodyPr>
            <a:spAutoFit/>
          </a:bodyPr>
          <a:lstStyle/>
          <a:p>
            <a:pPr algn="ctr">
              <a:buFont typeface="Wingdings" pitchFamily="2" charset="2"/>
              <a:buNone/>
            </a:pPr>
            <a:r>
              <a:rPr lang="en-US"/>
              <a:t>SunGuide</a:t>
            </a:r>
          </a:p>
        </p:txBody>
      </p:sp>
      <p:sp>
        <p:nvSpPr>
          <p:cNvPr id="184328" name="TextBox 10"/>
          <p:cNvSpPr txBox="1">
            <a:spLocks noChangeArrowheads="1"/>
          </p:cNvSpPr>
          <p:nvPr/>
        </p:nvSpPr>
        <p:spPr bwMode="auto">
          <a:xfrm>
            <a:off x="2895600" y="2946400"/>
            <a:ext cx="1066800" cy="384175"/>
          </a:xfrm>
          <a:prstGeom prst="rect">
            <a:avLst/>
          </a:prstGeom>
          <a:solidFill>
            <a:schemeClr val="tx1"/>
          </a:solidFill>
          <a:ln w="9525">
            <a:noFill/>
            <a:miter lim="800000"/>
            <a:headEnd/>
            <a:tailEnd/>
          </a:ln>
        </p:spPr>
        <p:txBody>
          <a:bodyPr>
            <a:spAutoFit/>
          </a:bodyPr>
          <a:lstStyle/>
          <a:p>
            <a:pPr algn="ctr">
              <a:buFont typeface="Wingdings" pitchFamily="2" charset="2"/>
              <a:buNone/>
            </a:pPr>
            <a:r>
              <a:rPr lang="en-US">
                <a:solidFill>
                  <a:schemeClr val="bg2"/>
                </a:solidFill>
              </a:rPr>
              <a:t>RSE</a:t>
            </a:r>
          </a:p>
        </p:txBody>
      </p:sp>
      <p:sp>
        <p:nvSpPr>
          <p:cNvPr id="12" name="Rectangular Callout 11"/>
          <p:cNvSpPr/>
          <p:nvPr/>
        </p:nvSpPr>
        <p:spPr bwMode="auto">
          <a:xfrm>
            <a:off x="914400" y="1955800"/>
            <a:ext cx="2451100" cy="342900"/>
          </a:xfrm>
          <a:prstGeom prst="wedgeRectCallout">
            <a:avLst>
              <a:gd name="adj1" fmla="val 48874"/>
              <a:gd name="adj2" fmla="val 262942"/>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Road Side Equipment</a:t>
            </a:r>
          </a:p>
        </p:txBody>
      </p:sp>
      <p:sp>
        <p:nvSpPr>
          <p:cNvPr id="184330" name="TextBox 12"/>
          <p:cNvSpPr txBox="1">
            <a:spLocks noChangeArrowheads="1"/>
          </p:cNvSpPr>
          <p:nvPr/>
        </p:nvSpPr>
        <p:spPr bwMode="auto">
          <a:xfrm>
            <a:off x="-38100" y="1611868"/>
            <a:ext cx="68199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RSEs are the collection points for connected vehicle data</a:t>
            </a:r>
          </a:p>
        </p:txBody>
      </p:sp>
      <p:sp>
        <p:nvSpPr>
          <p:cNvPr id="18" name="Right Arrow 17"/>
          <p:cNvSpPr/>
          <p:nvPr/>
        </p:nvSpPr>
        <p:spPr bwMode="auto">
          <a:xfrm>
            <a:off x="685800" y="4343400"/>
            <a:ext cx="1993900" cy="749300"/>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Vehicle Data</a:t>
            </a:r>
          </a:p>
        </p:txBody>
      </p:sp>
      <p:sp>
        <p:nvSpPr>
          <p:cNvPr id="184332" name="Left Arrow 18"/>
          <p:cNvSpPr>
            <a:spLocks noChangeArrowheads="1"/>
          </p:cNvSpPr>
          <p:nvPr/>
        </p:nvSpPr>
        <p:spPr bwMode="auto">
          <a:xfrm>
            <a:off x="3721100" y="4356100"/>
            <a:ext cx="1270000" cy="673100"/>
          </a:xfrm>
          <a:prstGeom prst="leftArrow">
            <a:avLst>
              <a:gd name="adj1" fmla="val 50000"/>
              <a:gd name="adj2" fmla="val 50000"/>
            </a:avLst>
          </a:prstGeom>
          <a:solidFill>
            <a:srgbClr val="C00000"/>
          </a:solidFill>
          <a:ln w="9525" algn="ctr">
            <a:noFill/>
            <a:round/>
            <a:headEnd/>
            <a:tailEnd/>
          </a:ln>
        </p:spPr>
        <p:txBody>
          <a:bodyPr lIns="92066" tIns="46033" rIns="92066" bIns="46033"/>
          <a:lstStyle/>
          <a:p>
            <a:pPr>
              <a:buFont typeface="Wingdings" pitchFamily="2" charset="2"/>
              <a:buNone/>
            </a:pPr>
            <a:r>
              <a:rPr lang="en-US"/>
              <a:t>TAMs</a:t>
            </a:r>
          </a:p>
        </p:txBody>
      </p:sp>
      <p:sp>
        <p:nvSpPr>
          <p:cNvPr id="20" name="Rectangular Callout 19"/>
          <p:cNvSpPr/>
          <p:nvPr/>
        </p:nvSpPr>
        <p:spPr bwMode="auto">
          <a:xfrm>
            <a:off x="2717800" y="5664200"/>
            <a:ext cx="2984500" cy="342900"/>
          </a:xfrm>
          <a:prstGeom prst="wedgeRectCallout">
            <a:avLst>
              <a:gd name="adj1" fmla="val 3175"/>
              <a:gd name="adj2" fmla="val -285206"/>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Traveler Advisory Messages</a:t>
            </a:r>
          </a:p>
        </p:txBody>
      </p:sp>
      <p:sp>
        <p:nvSpPr>
          <p:cNvPr id="184334" name="TextBox 20"/>
          <p:cNvSpPr txBox="1">
            <a:spLocks noChangeArrowheads="1"/>
          </p:cNvSpPr>
          <p:nvPr/>
        </p:nvSpPr>
        <p:spPr bwMode="auto">
          <a:xfrm>
            <a:off x="1955800" y="5943600"/>
            <a:ext cx="48260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TAMs are rough equivalents to DMS messages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Context Menu</a:t>
            </a:r>
            <a:endParaRPr lang="en-US" dirty="0"/>
          </a:p>
        </p:txBody>
      </p:sp>
      <p:sp>
        <p:nvSpPr>
          <p:cNvPr id="3" name="Content Placeholder 2"/>
          <p:cNvSpPr>
            <a:spLocks noGrp="1"/>
          </p:cNvSpPr>
          <p:nvPr>
            <p:ph idx="1"/>
          </p:nvPr>
        </p:nvSpPr>
        <p:spPr>
          <a:xfrm>
            <a:off x="685800" y="1404938"/>
            <a:ext cx="4838700" cy="5097462"/>
          </a:xfrm>
        </p:spPr>
        <p:txBody>
          <a:bodyPr>
            <a:normAutofit fontScale="85000" lnSpcReduction="20000"/>
          </a:bodyPr>
          <a:lstStyle/>
          <a:p>
            <a:pPr>
              <a:defRPr/>
            </a:pPr>
            <a:r>
              <a:rPr lang="en-US" dirty="0" smtClean="0"/>
              <a:t>Configuration Inspector</a:t>
            </a:r>
          </a:p>
          <a:p>
            <a:pPr lvl="1">
              <a:defRPr/>
            </a:pPr>
            <a:r>
              <a:rPr lang="en-US" dirty="0" smtClean="0"/>
              <a:t>Confirms if RSEs, Zones, TSS Links, and Lane Names have been configured without conflicts</a:t>
            </a:r>
          </a:p>
          <a:p>
            <a:pPr>
              <a:defRPr/>
            </a:pPr>
            <a:r>
              <a:rPr lang="en-US" dirty="0" smtClean="0"/>
              <a:t>RSE Configuration</a:t>
            </a:r>
          </a:p>
          <a:p>
            <a:pPr lvl="1">
              <a:defRPr/>
            </a:pPr>
            <a:r>
              <a:rPr lang="en-US" dirty="0" smtClean="0"/>
              <a:t>Allows adding, removing, and modifying RSE configuration</a:t>
            </a:r>
          </a:p>
          <a:p>
            <a:pPr>
              <a:defRPr/>
            </a:pPr>
            <a:r>
              <a:rPr lang="en-US" dirty="0" smtClean="0"/>
              <a:t>RSE Status</a:t>
            </a:r>
          </a:p>
          <a:p>
            <a:pPr lvl="1">
              <a:defRPr/>
            </a:pPr>
            <a:r>
              <a:rPr lang="en-US" dirty="0" smtClean="0"/>
              <a:t>Provides status and summarized data from RSEs</a:t>
            </a:r>
          </a:p>
          <a:p>
            <a:pPr>
              <a:defRPr/>
            </a:pPr>
            <a:r>
              <a:rPr lang="en-US" dirty="0" smtClean="0"/>
              <a:t>Traveler Advisories</a:t>
            </a:r>
          </a:p>
          <a:p>
            <a:pPr lvl="1">
              <a:defRPr/>
            </a:pPr>
            <a:r>
              <a:rPr lang="en-US" dirty="0" smtClean="0"/>
              <a:t>Allows adding, removing, and modifying TAMs</a:t>
            </a:r>
            <a:endParaRPr lang="en-US" dirty="0"/>
          </a:p>
        </p:txBody>
      </p:sp>
      <p:sp>
        <p:nvSpPr>
          <p:cNvPr id="185349" name="Slide Number Placeholder 4"/>
          <p:cNvSpPr>
            <a:spLocks noGrp="1"/>
          </p:cNvSpPr>
          <p:nvPr>
            <p:ph type="sldNum" sz="quarter" idx="12"/>
          </p:nvPr>
        </p:nvSpPr>
        <p:spPr>
          <a:noFill/>
        </p:spPr>
        <p:txBody>
          <a:bodyPr/>
          <a:lstStyle/>
          <a:p>
            <a:fld id="{126FCF27-B7B3-4820-9812-E159A4B2F527}" type="slidenum">
              <a:rPr lang="en-US" smtClean="0"/>
              <a:pPr/>
              <a:t>133</a:t>
            </a:fld>
            <a:endParaRPr lang="en-US" smtClean="0"/>
          </a:p>
        </p:txBody>
      </p:sp>
      <p:pic>
        <p:nvPicPr>
          <p:cNvPr id="185350" name="Picture 2"/>
          <p:cNvPicPr>
            <a:picLocks noChangeAspect="1" noChangeArrowheads="1"/>
          </p:cNvPicPr>
          <p:nvPr/>
        </p:nvPicPr>
        <p:blipFill>
          <a:blip r:embed="rId2" cstate="print"/>
          <a:srcRect/>
          <a:stretch>
            <a:fillRect/>
          </a:stretch>
        </p:blipFill>
        <p:spPr bwMode="auto">
          <a:xfrm>
            <a:off x="5583238" y="2024063"/>
            <a:ext cx="3438525" cy="32670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1404938"/>
            <a:ext cx="3403600" cy="5173662"/>
          </a:xfrm>
        </p:spPr>
        <p:txBody>
          <a:bodyPr>
            <a:normAutofit fontScale="85000" lnSpcReduction="20000"/>
          </a:bodyPr>
          <a:lstStyle/>
          <a:p>
            <a:pPr>
              <a:defRPr/>
            </a:pPr>
            <a:r>
              <a:rPr lang="en-US" dirty="0" smtClean="0"/>
              <a:t>Editor lists out all RSEs configured</a:t>
            </a:r>
          </a:p>
          <a:p>
            <a:pPr>
              <a:defRPr/>
            </a:pPr>
            <a:r>
              <a:rPr lang="en-US" dirty="0" smtClean="0"/>
              <a:t>Communication Tab</a:t>
            </a:r>
          </a:p>
          <a:p>
            <a:pPr lvl="1">
              <a:defRPr/>
            </a:pPr>
            <a:r>
              <a:rPr lang="en-US" dirty="0" smtClean="0"/>
              <a:t>ID must be unique and cannot exceed max length</a:t>
            </a:r>
          </a:p>
          <a:p>
            <a:pPr lvl="2">
              <a:defRPr/>
            </a:pPr>
            <a:r>
              <a:rPr lang="en-US" dirty="0" smtClean="0"/>
              <a:t>Max length depends on Zone name length</a:t>
            </a:r>
          </a:p>
          <a:p>
            <a:pPr lvl="2">
              <a:defRPr/>
            </a:pPr>
            <a:r>
              <a:rPr lang="en-US" dirty="0" err="1" smtClean="0"/>
              <a:t>SunGuide</a:t>
            </a:r>
            <a:r>
              <a:rPr lang="en-US" dirty="0" smtClean="0"/>
              <a:t> will notify user if length is exceeded</a:t>
            </a:r>
          </a:p>
          <a:p>
            <a:pPr lvl="1">
              <a:defRPr/>
            </a:pPr>
            <a:r>
              <a:rPr lang="en-US" dirty="0" smtClean="0"/>
              <a:t>IPs unique per site</a:t>
            </a:r>
          </a:p>
          <a:p>
            <a:pPr lvl="1">
              <a:defRPr/>
            </a:pPr>
            <a:r>
              <a:rPr lang="en-US" dirty="0" smtClean="0"/>
              <a:t>TAM ports depends on RSE configuration</a:t>
            </a:r>
          </a:p>
          <a:p>
            <a:pPr lvl="1">
              <a:defRPr/>
            </a:pPr>
            <a:endParaRPr lang="en-US" dirty="0"/>
          </a:p>
        </p:txBody>
      </p:sp>
      <p:sp>
        <p:nvSpPr>
          <p:cNvPr id="186373" name="Slide Number Placeholder 4"/>
          <p:cNvSpPr>
            <a:spLocks noGrp="1"/>
          </p:cNvSpPr>
          <p:nvPr>
            <p:ph type="sldNum" sz="quarter" idx="12"/>
          </p:nvPr>
        </p:nvSpPr>
        <p:spPr>
          <a:noFill/>
        </p:spPr>
        <p:txBody>
          <a:bodyPr/>
          <a:lstStyle/>
          <a:p>
            <a:fld id="{DD13A906-38B0-4425-A2EF-448124DB12FC}" type="slidenum">
              <a:rPr lang="en-US" smtClean="0"/>
              <a:pPr/>
              <a:t>134</a:t>
            </a:fld>
            <a:endParaRPr lang="en-US" smtClean="0"/>
          </a:p>
        </p:txBody>
      </p:sp>
      <p:pic>
        <p:nvPicPr>
          <p:cNvPr id="186374" name="Picture 3"/>
          <p:cNvPicPr>
            <a:picLocks noChangeAspect="1" noChangeArrowheads="1"/>
          </p:cNvPicPr>
          <p:nvPr/>
        </p:nvPicPr>
        <p:blipFill>
          <a:blip r:embed="rId2" cstate="print"/>
          <a:srcRect/>
          <a:stretch>
            <a:fillRect/>
          </a:stretch>
        </p:blipFill>
        <p:spPr bwMode="auto">
          <a:xfrm>
            <a:off x="4191000" y="1455738"/>
            <a:ext cx="4953000" cy="3316287"/>
          </a:xfrm>
          <a:prstGeom prst="rect">
            <a:avLst/>
          </a:prstGeom>
          <a:noFill/>
          <a:ln w="9525" algn="ctr">
            <a:noFill/>
            <a:miter lim="800000"/>
            <a:headEnd/>
            <a:tailEnd/>
          </a:ln>
        </p:spPr>
      </p:pic>
      <p:cxnSp>
        <p:nvCxnSpPr>
          <p:cNvPr id="186375" name="Straight Arrow Connector 8"/>
          <p:cNvCxnSpPr>
            <a:cxnSpLocks noChangeShapeType="1"/>
          </p:cNvCxnSpPr>
          <p:nvPr/>
        </p:nvCxnSpPr>
        <p:spPr bwMode="auto">
          <a:xfrm flipV="1">
            <a:off x="3225800" y="4699000"/>
            <a:ext cx="1066800" cy="444500"/>
          </a:xfrm>
          <a:prstGeom prst="straightConnector1">
            <a:avLst/>
          </a:prstGeom>
          <a:noFill/>
          <a:ln w="38100" algn="ctr">
            <a:solidFill>
              <a:schemeClr val="bg2"/>
            </a:solidFill>
            <a:round/>
            <a:headEnd/>
            <a:tailEnd type="arrow" w="med" len="med"/>
          </a:ln>
        </p:spPr>
      </p:cxn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1404938"/>
            <a:ext cx="3403600" cy="5173662"/>
          </a:xfrm>
        </p:spPr>
        <p:txBody>
          <a:bodyPr>
            <a:normAutofit fontScale="92500" lnSpcReduction="10000"/>
          </a:bodyPr>
          <a:lstStyle/>
          <a:p>
            <a:pPr>
              <a:defRPr/>
            </a:pPr>
            <a:r>
              <a:rPr lang="en-US" dirty="0" smtClean="0"/>
              <a:t>Location Tab</a:t>
            </a:r>
          </a:p>
          <a:p>
            <a:pPr lvl="1">
              <a:defRPr/>
            </a:pPr>
            <a:r>
              <a:rPr lang="en-US" dirty="0" smtClean="0"/>
              <a:t>Select available Roadways (from EM)</a:t>
            </a:r>
          </a:p>
          <a:p>
            <a:pPr lvl="1">
              <a:defRPr/>
            </a:pPr>
            <a:r>
              <a:rPr lang="en-US" dirty="0" smtClean="0"/>
              <a:t>Direction is NOT vehicle direction</a:t>
            </a:r>
          </a:p>
          <a:p>
            <a:pPr lvl="2">
              <a:defRPr/>
            </a:pPr>
            <a:r>
              <a:rPr lang="en-US" dirty="0" smtClean="0"/>
              <a:t>RSE position</a:t>
            </a:r>
          </a:p>
          <a:p>
            <a:pPr lvl="2">
              <a:defRPr/>
            </a:pPr>
            <a:r>
              <a:rPr lang="en-US" dirty="0" smtClean="0"/>
              <a:t>Does not affect vehicle data</a:t>
            </a:r>
          </a:p>
          <a:p>
            <a:pPr lvl="1">
              <a:defRPr/>
            </a:pPr>
            <a:r>
              <a:rPr lang="en-US" dirty="0" smtClean="0"/>
              <a:t>Lat/</a:t>
            </a:r>
            <a:r>
              <a:rPr lang="en-US" dirty="0" err="1" smtClean="0"/>
              <a:t>Lng</a:t>
            </a:r>
            <a:r>
              <a:rPr lang="en-US" dirty="0" smtClean="0"/>
              <a:t> in </a:t>
            </a:r>
            <a:r>
              <a:rPr lang="en-US" dirty="0" err="1" smtClean="0"/>
              <a:t>microdegrees</a:t>
            </a:r>
            <a:endParaRPr lang="en-US" dirty="0" smtClean="0"/>
          </a:p>
          <a:p>
            <a:pPr lvl="1">
              <a:defRPr/>
            </a:pPr>
            <a:r>
              <a:rPr lang="en-US" dirty="0" smtClean="0"/>
              <a:t>No limits on description</a:t>
            </a:r>
          </a:p>
          <a:p>
            <a:pPr lvl="1">
              <a:defRPr/>
            </a:pPr>
            <a:endParaRPr lang="en-US" dirty="0"/>
          </a:p>
        </p:txBody>
      </p:sp>
      <p:sp>
        <p:nvSpPr>
          <p:cNvPr id="187397" name="Slide Number Placeholder 4"/>
          <p:cNvSpPr>
            <a:spLocks noGrp="1"/>
          </p:cNvSpPr>
          <p:nvPr>
            <p:ph type="sldNum" sz="quarter" idx="12"/>
          </p:nvPr>
        </p:nvSpPr>
        <p:spPr>
          <a:noFill/>
        </p:spPr>
        <p:txBody>
          <a:bodyPr/>
          <a:lstStyle/>
          <a:p>
            <a:fld id="{EB37E5EA-0AEC-4358-8307-C54A73BB3DFF}" type="slidenum">
              <a:rPr lang="en-US" smtClean="0"/>
              <a:pPr/>
              <a:t>135</a:t>
            </a:fld>
            <a:endParaRPr lang="en-US" smtClean="0"/>
          </a:p>
        </p:txBody>
      </p:sp>
      <p:pic>
        <p:nvPicPr>
          <p:cNvPr id="187398" name="Picture 2"/>
          <p:cNvPicPr>
            <a:picLocks noChangeAspect="1" noChangeArrowheads="1"/>
          </p:cNvPicPr>
          <p:nvPr/>
        </p:nvPicPr>
        <p:blipFill>
          <a:blip r:embed="rId2" cstate="print"/>
          <a:srcRect/>
          <a:stretch>
            <a:fillRect/>
          </a:stretch>
        </p:blipFill>
        <p:spPr bwMode="auto">
          <a:xfrm>
            <a:off x="4248150" y="1612900"/>
            <a:ext cx="4895850" cy="32639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2921000"/>
            <a:ext cx="7823200" cy="3657600"/>
          </a:xfrm>
        </p:spPr>
        <p:txBody>
          <a:bodyPr>
            <a:normAutofit fontScale="85000" lnSpcReduction="20000"/>
          </a:bodyPr>
          <a:lstStyle/>
          <a:p>
            <a:pPr>
              <a:defRPr/>
            </a:pPr>
            <a:r>
              <a:rPr lang="en-US" dirty="0" smtClean="0"/>
              <a:t>Detection Zones – Location Tab</a:t>
            </a:r>
          </a:p>
          <a:p>
            <a:pPr lvl="1">
              <a:defRPr/>
            </a:pPr>
            <a:r>
              <a:rPr lang="en-US" dirty="0" smtClean="0"/>
              <a:t>One zone required per vehicle direction of travel that is being read by RSE</a:t>
            </a:r>
          </a:p>
          <a:p>
            <a:pPr lvl="2">
              <a:defRPr/>
            </a:pPr>
            <a:r>
              <a:rPr lang="en-US" dirty="0" smtClean="0"/>
              <a:t>Recommend to use “NB”, “SB”, “EB”, and “WB” names to save space</a:t>
            </a:r>
          </a:p>
          <a:p>
            <a:pPr lvl="1">
              <a:defRPr/>
            </a:pPr>
            <a:r>
              <a:rPr lang="en-US" dirty="0" smtClean="0"/>
              <a:t>Heading is configured by using GUI’s range circle</a:t>
            </a:r>
          </a:p>
          <a:p>
            <a:pPr lvl="2">
              <a:defRPr/>
            </a:pPr>
            <a:r>
              <a:rPr lang="en-US" dirty="0" smtClean="0"/>
              <a:t>Yellow portion is heading range that a vehicle may be traveling; 0 Degrees is due North</a:t>
            </a:r>
          </a:p>
          <a:p>
            <a:pPr lvl="1">
              <a:defRPr/>
            </a:pPr>
            <a:r>
              <a:rPr lang="en-US" dirty="0" smtClean="0"/>
              <a:t>Length in approximate miles of roadway being detected</a:t>
            </a:r>
          </a:p>
          <a:p>
            <a:pPr lvl="1">
              <a:defRPr/>
            </a:pPr>
            <a:r>
              <a:rPr lang="en-US" dirty="0" smtClean="0"/>
              <a:t># of Lanes of roadway being detected</a:t>
            </a:r>
            <a:endParaRPr lang="en-US" dirty="0"/>
          </a:p>
        </p:txBody>
      </p:sp>
      <p:sp>
        <p:nvSpPr>
          <p:cNvPr id="188421" name="Slide Number Placeholder 4"/>
          <p:cNvSpPr>
            <a:spLocks noGrp="1"/>
          </p:cNvSpPr>
          <p:nvPr>
            <p:ph type="sldNum" sz="quarter" idx="12"/>
          </p:nvPr>
        </p:nvSpPr>
        <p:spPr>
          <a:noFill/>
        </p:spPr>
        <p:txBody>
          <a:bodyPr/>
          <a:lstStyle/>
          <a:p>
            <a:fld id="{61AFCB18-32AA-4FC7-A5CC-82354858A825}" type="slidenum">
              <a:rPr lang="en-US" smtClean="0"/>
              <a:pPr/>
              <a:t>136</a:t>
            </a:fld>
            <a:endParaRPr lang="en-US" smtClean="0"/>
          </a:p>
        </p:txBody>
      </p:sp>
      <p:pic>
        <p:nvPicPr>
          <p:cNvPr id="188422" name="Picture 2"/>
          <p:cNvPicPr>
            <a:picLocks noChangeAspect="1" noChangeArrowheads="1"/>
          </p:cNvPicPr>
          <p:nvPr/>
        </p:nvPicPr>
        <p:blipFill>
          <a:blip r:embed="rId2" cstate="print"/>
          <a:srcRect/>
          <a:stretch>
            <a:fillRect/>
          </a:stretch>
        </p:blipFill>
        <p:spPr bwMode="auto">
          <a:xfrm>
            <a:off x="2227263" y="1438275"/>
            <a:ext cx="5629275" cy="1466850"/>
          </a:xfrm>
          <a:prstGeom prst="rect">
            <a:avLst/>
          </a:prstGeom>
          <a:noFill/>
          <a:ln w="9525" algn="ctr">
            <a:noFill/>
            <a:miter lim="800000"/>
            <a:headEnd/>
            <a:tailEnd/>
          </a:ln>
        </p:spPr>
      </p:pic>
      <p:cxnSp>
        <p:nvCxnSpPr>
          <p:cNvPr id="188423" name="Straight Arrow Connector 8"/>
          <p:cNvCxnSpPr>
            <a:cxnSpLocks noChangeShapeType="1"/>
          </p:cNvCxnSpPr>
          <p:nvPr/>
        </p:nvCxnSpPr>
        <p:spPr bwMode="auto">
          <a:xfrm flipH="1" flipV="1">
            <a:off x="7366000" y="2413000"/>
            <a:ext cx="1473200" cy="863600"/>
          </a:xfrm>
          <a:prstGeom prst="straightConnector1">
            <a:avLst/>
          </a:prstGeom>
          <a:noFill/>
          <a:ln w="38100" algn="ctr">
            <a:solidFill>
              <a:schemeClr val="bg2"/>
            </a:solidFill>
            <a:round/>
            <a:headEnd/>
            <a:tailEnd type="arrow" w="med" len="med"/>
          </a:ln>
        </p:spPr>
      </p:cxnSp>
      <p:cxnSp>
        <p:nvCxnSpPr>
          <p:cNvPr id="188424" name="Straight Arrow Connector 11"/>
          <p:cNvCxnSpPr>
            <a:cxnSpLocks noChangeShapeType="1"/>
          </p:cNvCxnSpPr>
          <p:nvPr/>
        </p:nvCxnSpPr>
        <p:spPr bwMode="auto">
          <a:xfrm rot="5400000" flipH="1" flipV="1">
            <a:off x="7689850" y="3587750"/>
            <a:ext cx="1447800" cy="825500"/>
          </a:xfrm>
          <a:prstGeom prst="straightConnector1">
            <a:avLst/>
          </a:prstGeom>
          <a:noFill/>
          <a:ln w="38100" algn="ctr">
            <a:solidFill>
              <a:schemeClr val="bg2"/>
            </a:solidFill>
            <a:round/>
            <a:headEnd/>
            <a:tailEnd/>
          </a:ln>
        </p:spPr>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189443" name="Content Placeholder 2"/>
          <p:cNvSpPr>
            <a:spLocks noGrp="1"/>
          </p:cNvSpPr>
          <p:nvPr>
            <p:ph idx="1"/>
          </p:nvPr>
        </p:nvSpPr>
        <p:spPr>
          <a:xfrm>
            <a:off x="685800" y="2921000"/>
            <a:ext cx="7823200" cy="3657600"/>
          </a:xfrm>
        </p:spPr>
        <p:txBody>
          <a:bodyPr>
            <a:normAutofit fontScale="92500" lnSpcReduction="20000"/>
          </a:bodyPr>
          <a:lstStyle/>
          <a:p>
            <a:r>
              <a:rPr lang="en-US" smtClean="0"/>
              <a:t>Detection Zones – Limits Tab</a:t>
            </a:r>
          </a:p>
          <a:p>
            <a:pPr lvl="1"/>
            <a:r>
              <a:rPr lang="en-US" smtClean="0"/>
              <a:t>If speeds drop below Alarm Threshold, a TSS alarm is triggered</a:t>
            </a:r>
          </a:p>
          <a:p>
            <a:pPr lvl="1"/>
            <a:r>
              <a:rPr lang="en-US" smtClean="0"/>
              <a:t>Alarm will clear if speeds exceed Recovery Threshold</a:t>
            </a:r>
          </a:p>
          <a:p>
            <a:pPr lvl="1"/>
            <a:r>
              <a:rPr lang="en-US" smtClean="0"/>
              <a:t>Speed Limit of roadway detected</a:t>
            </a:r>
          </a:p>
          <a:p>
            <a:pPr lvl="1"/>
            <a:r>
              <a:rPr lang="en-US" smtClean="0"/>
              <a:t>Is detected roadway an Arterial?</a:t>
            </a:r>
          </a:p>
          <a:p>
            <a:pPr lvl="1"/>
            <a:r>
              <a:rPr lang="en-US" smtClean="0"/>
              <a:t>Should vehicle data within zone be reported to FLATIS?</a:t>
            </a:r>
          </a:p>
          <a:p>
            <a:pPr lvl="1"/>
            <a:endParaRPr lang="en-US" smtClean="0"/>
          </a:p>
        </p:txBody>
      </p:sp>
      <p:sp>
        <p:nvSpPr>
          <p:cNvPr id="189445" name="Slide Number Placeholder 4"/>
          <p:cNvSpPr>
            <a:spLocks noGrp="1"/>
          </p:cNvSpPr>
          <p:nvPr>
            <p:ph type="sldNum" sz="quarter" idx="12"/>
          </p:nvPr>
        </p:nvSpPr>
        <p:spPr>
          <a:noFill/>
        </p:spPr>
        <p:txBody>
          <a:bodyPr/>
          <a:lstStyle/>
          <a:p>
            <a:fld id="{6004E4C0-6F45-4EAE-A950-431E8F0CAA40}" type="slidenum">
              <a:rPr lang="en-US" smtClean="0"/>
              <a:pPr/>
              <a:t>137</a:t>
            </a:fld>
            <a:endParaRPr lang="en-US" smtClean="0"/>
          </a:p>
        </p:txBody>
      </p:sp>
      <p:pic>
        <p:nvPicPr>
          <p:cNvPr id="189446" name="Picture 2"/>
          <p:cNvPicPr>
            <a:picLocks noChangeAspect="1" noChangeArrowheads="1"/>
          </p:cNvPicPr>
          <p:nvPr/>
        </p:nvPicPr>
        <p:blipFill>
          <a:blip r:embed="rId2" cstate="print"/>
          <a:srcRect/>
          <a:stretch>
            <a:fillRect/>
          </a:stretch>
        </p:blipFill>
        <p:spPr bwMode="auto">
          <a:xfrm>
            <a:off x="2095500" y="1352550"/>
            <a:ext cx="5638800" cy="14859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5410200"/>
            <a:ext cx="7823200" cy="1168400"/>
          </a:xfrm>
        </p:spPr>
        <p:txBody>
          <a:bodyPr>
            <a:normAutofit fontScale="85000" lnSpcReduction="20000"/>
          </a:bodyPr>
          <a:lstStyle/>
          <a:p>
            <a:pPr>
              <a:defRPr/>
            </a:pPr>
            <a:r>
              <a:rPr lang="en-US" dirty="0" smtClean="0"/>
              <a:t>Edit Zone Geometry</a:t>
            </a:r>
          </a:p>
          <a:p>
            <a:pPr lvl="1">
              <a:defRPr/>
            </a:pPr>
            <a:r>
              <a:rPr lang="en-US" dirty="0" smtClean="0"/>
              <a:t>Place points on map to outline area in which vehicles will be detected by RSE</a:t>
            </a:r>
          </a:p>
          <a:p>
            <a:pPr lvl="1">
              <a:defRPr/>
            </a:pPr>
            <a:endParaRPr lang="en-US" dirty="0"/>
          </a:p>
        </p:txBody>
      </p:sp>
      <p:sp>
        <p:nvSpPr>
          <p:cNvPr id="190469" name="Slide Number Placeholder 4"/>
          <p:cNvSpPr>
            <a:spLocks noGrp="1"/>
          </p:cNvSpPr>
          <p:nvPr>
            <p:ph type="sldNum" sz="quarter" idx="12"/>
          </p:nvPr>
        </p:nvSpPr>
        <p:spPr>
          <a:noFill/>
        </p:spPr>
        <p:txBody>
          <a:bodyPr/>
          <a:lstStyle/>
          <a:p>
            <a:fld id="{B55FA6C1-AB77-4B8A-9B76-DC41618A6D98}" type="slidenum">
              <a:rPr lang="en-US" smtClean="0"/>
              <a:pPr/>
              <a:t>138</a:t>
            </a:fld>
            <a:endParaRPr lang="en-US" smtClean="0"/>
          </a:p>
        </p:txBody>
      </p:sp>
      <p:pic>
        <p:nvPicPr>
          <p:cNvPr id="190470" name="Picture 4"/>
          <p:cNvPicPr>
            <a:picLocks noChangeAspect="1" noChangeArrowheads="1"/>
          </p:cNvPicPr>
          <p:nvPr/>
        </p:nvPicPr>
        <p:blipFill>
          <a:blip r:embed="rId2" cstate="print"/>
          <a:srcRect/>
          <a:stretch>
            <a:fillRect/>
          </a:stretch>
        </p:blipFill>
        <p:spPr bwMode="auto">
          <a:xfrm>
            <a:off x="1854200" y="1295400"/>
            <a:ext cx="5368925" cy="38623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191491" name="Content Placeholder 2"/>
          <p:cNvSpPr>
            <a:spLocks noGrp="1"/>
          </p:cNvSpPr>
          <p:nvPr>
            <p:ph idx="1"/>
          </p:nvPr>
        </p:nvSpPr>
        <p:spPr>
          <a:xfrm>
            <a:off x="685800" y="1409700"/>
            <a:ext cx="2209800" cy="5168900"/>
          </a:xfrm>
        </p:spPr>
        <p:txBody>
          <a:bodyPr>
            <a:normAutofit fontScale="85000" lnSpcReduction="10000"/>
          </a:bodyPr>
          <a:lstStyle/>
          <a:p>
            <a:r>
              <a:rPr lang="en-US" smtClean="0"/>
              <a:t>Must click “Save” after making additions, edits, and deletes</a:t>
            </a:r>
          </a:p>
          <a:p>
            <a:r>
              <a:rPr lang="en-US" smtClean="0"/>
              <a:t>After Save, highlights will turn white and status will update</a:t>
            </a:r>
          </a:p>
          <a:p>
            <a:pPr lvl="1"/>
            <a:endParaRPr lang="en-US" smtClean="0"/>
          </a:p>
        </p:txBody>
      </p:sp>
      <p:sp>
        <p:nvSpPr>
          <p:cNvPr id="191493" name="Slide Number Placeholder 4"/>
          <p:cNvSpPr>
            <a:spLocks noGrp="1"/>
          </p:cNvSpPr>
          <p:nvPr>
            <p:ph type="sldNum" sz="quarter" idx="12"/>
          </p:nvPr>
        </p:nvSpPr>
        <p:spPr>
          <a:noFill/>
        </p:spPr>
        <p:txBody>
          <a:bodyPr/>
          <a:lstStyle/>
          <a:p>
            <a:fld id="{7A437FE9-0A14-4344-9DAB-EED69A7561BB}" type="slidenum">
              <a:rPr lang="en-US" smtClean="0"/>
              <a:pPr/>
              <a:t>139</a:t>
            </a:fld>
            <a:endParaRPr lang="en-US" smtClean="0"/>
          </a:p>
        </p:txBody>
      </p:sp>
      <p:pic>
        <p:nvPicPr>
          <p:cNvPr id="191494" name="Picture 2"/>
          <p:cNvPicPr>
            <a:picLocks noChangeAspect="1" noChangeArrowheads="1"/>
          </p:cNvPicPr>
          <p:nvPr/>
        </p:nvPicPr>
        <p:blipFill>
          <a:blip r:embed="rId2" cstate="print"/>
          <a:srcRect/>
          <a:stretch>
            <a:fillRect/>
          </a:stretch>
        </p:blipFill>
        <p:spPr bwMode="auto">
          <a:xfrm>
            <a:off x="4292600" y="1384300"/>
            <a:ext cx="4673600" cy="3113088"/>
          </a:xfrm>
          <a:prstGeom prst="rect">
            <a:avLst/>
          </a:prstGeom>
          <a:noFill/>
          <a:ln w="9525" algn="ctr">
            <a:noFill/>
            <a:miter lim="800000"/>
            <a:headEnd/>
            <a:tailEnd/>
          </a:ln>
        </p:spPr>
      </p:pic>
      <p:pic>
        <p:nvPicPr>
          <p:cNvPr id="191495" name="Picture 3"/>
          <p:cNvPicPr>
            <a:picLocks noChangeAspect="1" noChangeArrowheads="1"/>
          </p:cNvPicPr>
          <p:nvPr/>
        </p:nvPicPr>
        <p:blipFill>
          <a:blip r:embed="rId3" cstate="print"/>
          <a:srcRect/>
          <a:stretch>
            <a:fillRect/>
          </a:stretch>
        </p:blipFill>
        <p:spPr bwMode="auto">
          <a:xfrm>
            <a:off x="3016250" y="3302000"/>
            <a:ext cx="4476750" cy="2984500"/>
          </a:xfrm>
          <a:prstGeom prst="rect">
            <a:avLst/>
          </a:prstGeom>
          <a:noFill/>
          <a:ln w="9525" algn="ctr">
            <a:noFill/>
            <a:miter lim="800000"/>
            <a:headEnd/>
            <a:tailEnd/>
          </a:ln>
        </p:spPr>
      </p:pic>
      <p:sp>
        <p:nvSpPr>
          <p:cNvPr id="191496" name="Oval 8"/>
          <p:cNvSpPr>
            <a:spLocks noChangeArrowheads="1"/>
          </p:cNvSpPr>
          <p:nvPr/>
        </p:nvSpPr>
        <p:spPr bwMode="auto">
          <a:xfrm>
            <a:off x="7531100" y="40767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sp>
        <p:nvSpPr>
          <p:cNvPr id="191497" name="Oval 9"/>
          <p:cNvSpPr>
            <a:spLocks noChangeArrowheads="1"/>
          </p:cNvSpPr>
          <p:nvPr/>
        </p:nvSpPr>
        <p:spPr bwMode="auto">
          <a:xfrm>
            <a:off x="6096000" y="58801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cxnSp>
        <p:nvCxnSpPr>
          <p:cNvPr id="191498" name="Straight Arrow Connector 11"/>
          <p:cNvCxnSpPr>
            <a:cxnSpLocks noChangeShapeType="1"/>
          </p:cNvCxnSpPr>
          <p:nvPr/>
        </p:nvCxnSpPr>
        <p:spPr bwMode="auto">
          <a:xfrm rot="10800000" flipV="1">
            <a:off x="6896100" y="5880100"/>
            <a:ext cx="1282700" cy="317500"/>
          </a:xfrm>
          <a:prstGeom prst="straightConnector1">
            <a:avLst/>
          </a:prstGeom>
          <a:noFill/>
          <a:ln w="38100" algn="ctr">
            <a:solidFill>
              <a:srgbClr val="C00000"/>
            </a:solidFill>
            <a:round/>
            <a:headEnd/>
            <a:tailEnd type="arrow" w="med" len="med"/>
          </a:ln>
        </p:spPr>
      </p:cxnSp>
      <p:cxnSp>
        <p:nvCxnSpPr>
          <p:cNvPr id="191499" name="Straight Arrow Connector 14"/>
          <p:cNvCxnSpPr>
            <a:cxnSpLocks noChangeShapeType="1"/>
            <a:endCxn id="191496" idx="4"/>
          </p:cNvCxnSpPr>
          <p:nvPr/>
        </p:nvCxnSpPr>
        <p:spPr bwMode="auto">
          <a:xfrm rot="16200000" flipV="1">
            <a:off x="7410450" y="5137150"/>
            <a:ext cx="1244600" cy="241300"/>
          </a:xfrm>
          <a:prstGeom prst="straightConnector1">
            <a:avLst/>
          </a:prstGeom>
          <a:noFill/>
          <a:ln w="38100" algn="ctr">
            <a:solidFill>
              <a:srgbClr val="C00000"/>
            </a:solidFill>
            <a:round/>
            <a:headEnd/>
            <a:tailEnd type="arrow" w="med" len="med"/>
          </a:ln>
        </p:spPr>
      </p:cxnSp>
      <p:cxnSp>
        <p:nvCxnSpPr>
          <p:cNvPr id="191500" name="Straight Arrow Connector 17"/>
          <p:cNvCxnSpPr>
            <a:cxnSpLocks noChangeShapeType="1"/>
          </p:cNvCxnSpPr>
          <p:nvPr/>
        </p:nvCxnSpPr>
        <p:spPr bwMode="auto">
          <a:xfrm flipV="1">
            <a:off x="2527300" y="4356100"/>
            <a:ext cx="533400" cy="165100"/>
          </a:xfrm>
          <a:prstGeom prst="straightConnector1">
            <a:avLst/>
          </a:prstGeom>
          <a:noFill/>
          <a:ln w="38100" algn="ctr">
            <a:solidFill>
              <a:schemeClr val="bg2"/>
            </a:solidFill>
            <a:round/>
            <a:headEnd/>
            <a:tailEnd type="arrow" w="med" len="med"/>
          </a:ln>
        </p:spPr>
      </p:cxnSp>
      <p:cxnSp>
        <p:nvCxnSpPr>
          <p:cNvPr id="191501" name="Straight Arrow Connector 21"/>
          <p:cNvCxnSpPr>
            <a:cxnSpLocks noChangeShapeType="1"/>
          </p:cNvCxnSpPr>
          <p:nvPr/>
        </p:nvCxnSpPr>
        <p:spPr bwMode="auto">
          <a:xfrm rot="5400000" flipH="1" flipV="1">
            <a:off x="2482850" y="2597150"/>
            <a:ext cx="1981200" cy="1790700"/>
          </a:xfrm>
          <a:prstGeom prst="straightConnector1">
            <a:avLst/>
          </a:prstGeom>
          <a:noFill/>
          <a:ln w="38100" algn="ctr">
            <a:solidFill>
              <a:schemeClr val="bg2"/>
            </a:solidFill>
            <a:round/>
            <a:headEnd/>
            <a:tailEnd type="arrow" w="med" len="med"/>
          </a:ln>
        </p:spPr>
      </p:cxnSp>
      <p:cxnSp>
        <p:nvCxnSpPr>
          <p:cNvPr id="191502" name="Straight Arrow Connector 24"/>
          <p:cNvCxnSpPr>
            <a:cxnSpLocks noChangeShapeType="1"/>
          </p:cNvCxnSpPr>
          <p:nvPr/>
        </p:nvCxnSpPr>
        <p:spPr bwMode="auto">
          <a:xfrm>
            <a:off x="2095500" y="5981700"/>
            <a:ext cx="990600" cy="127000"/>
          </a:xfrm>
          <a:prstGeom prst="straightConnector1">
            <a:avLst/>
          </a:prstGeom>
          <a:noFill/>
          <a:ln w="38100" algn="ctr">
            <a:solidFill>
              <a:schemeClr val="bg2"/>
            </a:solidFill>
            <a:round/>
            <a:headEnd/>
            <a:tailEnd type="arrow"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Managing Your View</a:t>
            </a:r>
            <a:endParaRPr lang="en-US" dirty="0"/>
          </a:p>
        </p:txBody>
      </p:sp>
      <p:sp>
        <p:nvSpPr>
          <p:cNvPr id="3" name="Content Placeholder 2"/>
          <p:cNvSpPr>
            <a:spLocks noGrp="1"/>
          </p:cNvSpPr>
          <p:nvPr>
            <p:ph idx="1"/>
          </p:nvPr>
        </p:nvSpPr>
        <p:spPr>
          <a:xfrm>
            <a:off x="457200" y="1775191"/>
            <a:ext cx="3435351" cy="3025409"/>
          </a:xfrm>
        </p:spPr>
        <p:txBody>
          <a:bodyPr>
            <a:normAutofit fontScale="70000" lnSpcReduction="20000"/>
          </a:bodyPr>
          <a:lstStyle/>
          <a:p>
            <a:r>
              <a:rPr lang="en-US" dirty="0" smtClean="0"/>
              <a:t>Zooming:</a:t>
            </a:r>
          </a:p>
          <a:p>
            <a:pPr lvl="1"/>
            <a:r>
              <a:rPr lang="en-US" dirty="0" smtClean="0"/>
              <a:t>Zoom buttons in Navigation Panel</a:t>
            </a:r>
          </a:p>
          <a:p>
            <a:r>
              <a:rPr lang="en-US" dirty="0" smtClean="0"/>
              <a:t>Panning:</a:t>
            </a:r>
          </a:p>
          <a:p>
            <a:pPr lvl="1"/>
            <a:r>
              <a:rPr lang="en-US" dirty="0" smtClean="0"/>
              <a:t>Click and drag map</a:t>
            </a:r>
          </a:p>
          <a:p>
            <a:r>
              <a:rPr lang="en-US" dirty="0" smtClean="0"/>
              <a:t>Jump to Views: </a:t>
            </a:r>
          </a:p>
          <a:p>
            <a:pPr lvl="1"/>
            <a:r>
              <a:rPr lang="en-US" dirty="0" smtClean="0"/>
              <a:t>Cities</a:t>
            </a:r>
          </a:p>
          <a:p>
            <a:pPr lvl="1"/>
            <a:r>
              <a:rPr lang="en-US" dirty="0" smtClean="0"/>
              <a:t>Districts</a:t>
            </a:r>
          </a:p>
          <a:p>
            <a:pPr lvl="1"/>
            <a:r>
              <a:rPr lang="en-US" dirty="0" smtClean="0"/>
              <a:t>Areas of Interest</a:t>
            </a:r>
          </a:p>
          <a:p>
            <a:pPr lvl="1"/>
            <a:r>
              <a:rPr lang="en-US" dirty="0" smtClean="0"/>
              <a:t>Drop down box in panel</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6" name="Picture 8"/>
          <p:cNvPicPr>
            <a:picLocks noChangeAspect="1" noChangeArrowheads="1"/>
          </p:cNvPicPr>
          <p:nvPr/>
        </p:nvPicPr>
        <p:blipFill>
          <a:blip r:embed="rId2" cstate="print"/>
          <a:srcRect/>
          <a:stretch>
            <a:fillRect/>
          </a:stretch>
        </p:blipFill>
        <p:spPr bwMode="auto">
          <a:xfrm>
            <a:off x="4495800" y="1676400"/>
            <a:ext cx="4518025" cy="3009900"/>
          </a:xfrm>
          <a:prstGeom prst="rect">
            <a:avLst/>
          </a:prstGeom>
          <a:noFill/>
          <a:ln w="9525" algn="ctr">
            <a:noFill/>
            <a:miter lim="800000"/>
            <a:headEnd/>
            <a:tailEnd/>
          </a:ln>
        </p:spPr>
      </p:pic>
      <p:cxnSp>
        <p:nvCxnSpPr>
          <p:cNvPr id="7" name="Straight Arrow Connector 10"/>
          <p:cNvCxnSpPr>
            <a:cxnSpLocks noChangeShapeType="1"/>
            <a:stCxn id="8" idx="2"/>
          </p:cNvCxnSpPr>
          <p:nvPr/>
        </p:nvCxnSpPr>
        <p:spPr bwMode="auto">
          <a:xfrm rot="5400000">
            <a:off x="3516313" y="3424237"/>
            <a:ext cx="2435225" cy="288925"/>
          </a:xfrm>
          <a:prstGeom prst="straightConnector1">
            <a:avLst/>
          </a:prstGeom>
          <a:noFill/>
          <a:ln w="22225" algn="ctr">
            <a:solidFill>
              <a:srgbClr val="FF0000"/>
            </a:solidFill>
            <a:round/>
            <a:headEnd/>
            <a:tailEnd type="arrow" w="med" len="med"/>
          </a:ln>
        </p:spPr>
      </p:cxnSp>
      <p:sp>
        <p:nvSpPr>
          <p:cNvPr id="8" name="Rectangle 13"/>
          <p:cNvSpPr>
            <a:spLocks noChangeArrowheads="1"/>
          </p:cNvSpPr>
          <p:nvPr/>
        </p:nvSpPr>
        <p:spPr bwMode="auto">
          <a:xfrm>
            <a:off x="4464050" y="1633537"/>
            <a:ext cx="828675" cy="717550"/>
          </a:xfrm>
          <a:prstGeom prst="rect">
            <a:avLst/>
          </a:prstGeom>
          <a:noFill/>
          <a:ln w="22225" algn="ctr">
            <a:solidFill>
              <a:srgbClr val="FF0000"/>
            </a:solidFill>
            <a:prstDash val="dash"/>
            <a:round/>
            <a:headEnd/>
            <a:tailEnd/>
          </a:ln>
        </p:spPr>
        <p:txBody>
          <a:bodyPr lIns="92066" tIns="46033" rIns="92066" bIns="46033"/>
          <a:lstStyle/>
          <a:p>
            <a:endParaRPr lang="en-US"/>
          </a:p>
        </p:txBody>
      </p:sp>
      <p:sp>
        <p:nvSpPr>
          <p:cNvPr id="9" name="Double Brace 14"/>
          <p:cNvSpPr>
            <a:spLocks noChangeArrowheads="1"/>
          </p:cNvSpPr>
          <p:nvPr/>
        </p:nvSpPr>
        <p:spPr bwMode="auto">
          <a:xfrm>
            <a:off x="3422650" y="5065712"/>
            <a:ext cx="674688" cy="1392238"/>
          </a:xfrm>
          <a:prstGeom prst="bracePair">
            <a:avLst>
              <a:gd name="adj" fmla="val 8333"/>
            </a:avLst>
          </a:prstGeom>
          <a:noFill/>
          <a:ln w="22225" algn="ctr">
            <a:solidFill>
              <a:schemeClr val="tx1"/>
            </a:solidFill>
            <a:round/>
            <a:headEnd/>
            <a:tailEnd/>
          </a:ln>
        </p:spPr>
        <p:txBody>
          <a:bodyPr lIns="92066" tIns="46033" rIns="92066" bIns="46033"/>
          <a:lstStyle/>
          <a:p>
            <a:endParaRPr lang="en-US"/>
          </a:p>
        </p:txBody>
      </p:sp>
      <p:pic>
        <p:nvPicPr>
          <p:cNvPr id="10" name="Picture 9"/>
          <p:cNvPicPr>
            <a:picLocks noChangeAspect="1" noChangeArrowheads="1"/>
          </p:cNvPicPr>
          <p:nvPr/>
        </p:nvPicPr>
        <p:blipFill>
          <a:blip r:embed="rId3" cstate="print"/>
          <a:srcRect/>
          <a:stretch>
            <a:fillRect/>
          </a:stretch>
        </p:blipFill>
        <p:spPr bwMode="auto">
          <a:xfrm>
            <a:off x="3603625" y="4786312"/>
            <a:ext cx="1971675" cy="1733550"/>
          </a:xfrm>
          <a:prstGeom prst="rect">
            <a:avLst/>
          </a:prstGeom>
          <a:noFill/>
          <a:ln w="9525" algn="ctr">
            <a:noFill/>
            <a:miter lim="800000"/>
            <a:headEnd/>
            <a:tailEnd/>
          </a:ln>
        </p:spPr>
      </p:pic>
      <p:sp>
        <p:nvSpPr>
          <p:cNvPr id="11" name="TextBox 15"/>
          <p:cNvSpPr txBox="1">
            <a:spLocks noChangeArrowheads="1"/>
          </p:cNvSpPr>
          <p:nvPr/>
        </p:nvSpPr>
        <p:spPr bwMode="auto">
          <a:xfrm rot="16200000">
            <a:off x="2439194" y="5427939"/>
            <a:ext cx="1487488" cy="369332"/>
          </a:xfrm>
          <a:prstGeom prst="rect">
            <a:avLst/>
          </a:prstGeom>
          <a:noFill/>
          <a:ln w="9525">
            <a:noFill/>
            <a:miter lim="800000"/>
            <a:headEnd/>
            <a:tailEnd/>
          </a:ln>
        </p:spPr>
        <p:txBody>
          <a:bodyPr>
            <a:spAutoFit/>
          </a:bodyPr>
          <a:lstStyle/>
          <a:p>
            <a:pPr>
              <a:buFont typeface="Wingdings" pitchFamily="2" charset="2"/>
              <a:buNone/>
            </a:pPr>
            <a:r>
              <a:rPr lang="en-US" dirty="0"/>
              <a:t>Zooming</a:t>
            </a:r>
          </a:p>
        </p:txBody>
      </p:sp>
      <p:cxnSp>
        <p:nvCxnSpPr>
          <p:cNvPr id="12" name="Straight Arrow Connector 16"/>
          <p:cNvCxnSpPr>
            <a:cxnSpLocks noChangeShapeType="1"/>
          </p:cNvCxnSpPr>
          <p:nvPr/>
        </p:nvCxnSpPr>
        <p:spPr bwMode="auto">
          <a:xfrm>
            <a:off x="4038600" y="4343400"/>
            <a:ext cx="0" cy="533400"/>
          </a:xfrm>
          <a:prstGeom prst="straightConnector1">
            <a:avLst/>
          </a:prstGeom>
          <a:noFill/>
          <a:ln w="22225" algn="ctr">
            <a:solidFill>
              <a:schemeClr val="tx1"/>
            </a:solidFill>
            <a:round/>
            <a:headEnd/>
            <a:tailEnd type="oval" w="med" len="med"/>
          </a:ln>
        </p:spPr>
      </p:cxnSp>
      <p:cxnSp>
        <p:nvCxnSpPr>
          <p:cNvPr id="13" name="Straight Arrow Connector 21"/>
          <p:cNvCxnSpPr>
            <a:cxnSpLocks noChangeShapeType="1"/>
          </p:cNvCxnSpPr>
          <p:nvPr/>
        </p:nvCxnSpPr>
        <p:spPr bwMode="auto">
          <a:xfrm>
            <a:off x="3733800" y="4343400"/>
            <a:ext cx="304800" cy="0"/>
          </a:xfrm>
          <a:prstGeom prst="straightConnector1">
            <a:avLst/>
          </a:prstGeom>
          <a:noFill/>
          <a:ln w="22225" algn="ctr">
            <a:solidFill>
              <a:schemeClr val="tx1"/>
            </a:solidFill>
            <a:round/>
            <a:headEnd/>
            <a:tailEnd/>
          </a:ln>
        </p:spPr>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a:t>
            </a:r>
            <a:endParaRPr lang="en-US" dirty="0"/>
          </a:p>
        </p:txBody>
      </p:sp>
      <p:sp>
        <p:nvSpPr>
          <p:cNvPr id="3" name="Content Placeholder 2"/>
          <p:cNvSpPr>
            <a:spLocks noGrp="1"/>
          </p:cNvSpPr>
          <p:nvPr>
            <p:ph idx="1"/>
          </p:nvPr>
        </p:nvSpPr>
        <p:spPr>
          <a:xfrm>
            <a:off x="685800" y="1473200"/>
            <a:ext cx="3695700" cy="5232400"/>
          </a:xfrm>
        </p:spPr>
        <p:txBody>
          <a:bodyPr>
            <a:normAutofit fontScale="85000" lnSpcReduction="10000"/>
          </a:bodyPr>
          <a:lstStyle/>
          <a:p>
            <a:pPr>
              <a:defRPr/>
            </a:pPr>
            <a:r>
              <a:rPr lang="en-US" dirty="0" smtClean="0"/>
              <a:t>TSS Links</a:t>
            </a:r>
          </a:p>
          <a:p>
            <a:pPr lvl="1">
              <a:defRPr/>
            </a:pPr>
            <a:r>
              <a:rPr lang="en-US" dirty="0" smtClean="0"/>
              <a:t>After the RSE is configured, the associated TSS Links need to be configured</a:t>
            </a:r>
          </a:p>
          <a:p>
            <a:pPr lvl="1">
              <a:defRPr/>
            </a:pPr>
            <a:r>
              <a:rPr lang="en-US" dirty="0" smtClean="0"/>
              <a:t>TSS Links will appear in the “Edit Link Placement” window per RSE per Zone</a:t>
            </a:r>
          </a:p>
          <a:p>
            <a:pPr lvl="1">
              <a:defRPr/>
            </a:pPr>
            <a:r>
              <a:rPr lang="en-US" dirty="0" smtClean="0"/>
              <a:t>Place nodes along roadway to match roadway geometry similar to other TSS Links</a:t>
            </a:r>
          </a:p>
          <a:p>
            <a:pPr lvl="1">
              <a:defRPr/>
            </a:pPr>
            <a:endParaRPr lang="en-US" dirty="0" smtClean="0"/>
          </a:p>
        </p:txBody>
      </p:sp>
      <p:sp>
        <p:nvSpPr>
          <p:cNvPr id="192517" name="Slide Number Placeholder 4"/>
          <p:cNvSpPr>
            <a:spLocks noGrp="1"/>
          </p:cNvSpPr>
          <p:nvPr>
            <p:ph type="sldNum" sz="quarter" idx="12"/>
          </p:nvPr>
        </p:nvSpPr>
        <p:spPr>
          <a:noFill/>
        </p:spPr>
        <p:txBody>
          <a:bodyPr/>
          <a:lstStyle/>
          <a:p>
            <a:fld id="{0B871099-21AE-479F-9B6F-85E504E1413B}" type="slidenum">
              <a:rPr lang="en-US" smtClean="0"/>
              <a:pPr/>
              <a:t>140</a:t>
            </a:fld>
            <a:endParaRPr lang="en-US" smtClean="0"/>
          </a:p>
        </p:txBody>
      </p:sp>
      <p:pic>
        <p:nvPicPr>
          <p:cNvPr id="192518" name="Picture 5"/>
          <p:cNvPicPr>
            <a:picLocks noChangeAspect="1" noChangeArrowheads="1"/>
          </p:cNvPicPr>
          <p:nvPr/>
        </p:nvPicPr>
        <p:blipFill>
          <a:blip r:embed="rId2" cstate="print"/>
          <a:srcRect/>
          <a:stretch>
            <a:fillRect/>
          </a:stretch>
        </p:blipFill>
        <p:spPr bwMode="auto">
          <a:xfrm>
            <a:off x="4384675" y="1549400"/>
            <a:ext cx="4759325" cy="42926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3539" name="Content Placeholder 2"/>
          <p:cNvSpPr>
            <a:spLocks noGrp="1"/>
          </p:cNvSpPr>
          <p:nvPr>
            <p:ph idx="1"/>
          </p:nvPr>
        </p:nvSpPr>
        <p:spPr>
          <a:xfrm>
            <a:off x="685800" y="1485900"/>
            <a:ext cx="3632200" cy="5219700"/>
          </a:xfrm>
        </p:spPr>
        <p:txBody>
          <a:bodyPr>
            <a:normAutofit fontScale="85000" lnSpcReduction="20000"/>
          </a:bodyPr>
          <a:lstStyle/>
          <a:p>
            <a:r>
              <a:rPr lang="en-US" dirty="0" smtClean="0"/>
              <a:t>Lists current status of configured RSEs</a:t>
            </a:r>
          </a:p>
          <a:p>
            <a:pPr lvl="1"/>
            <a:r>
              <a:rPr lang="en-US" dirty="0" smtClean="0"/>
              <a:t>Can change Op Status</a:t>
            </a:r>
          </a:p>
          <a:p>
            <a:r>
              <a:rPr lang="en-US" dirty="0" smtClean="0"/>
              <a:t>Lists the current average speed and number of vehicles reporting speeds below or above alarm thresholds</a:t>
            </a:r>
          </a:p>
          <a:p>
            <a:r>
              <a:rPr lang="en-US" dirty="0" smtClean="0"/>
              <a:t>Can filter list by Active, Error/Failed, Out of Service, with/without TAMs</a:t>
            </a:r>
          </a:p>
        </p:txBody>
      </p:sp>
      <p:sp>
        <p:nvSpPr>
          <p:cNvPr id="193541" name="Slide Number Placeholder 4"/>
          <p:cNvSpPr>
            <a:spLocks noGrp="1"/>
          </p:cNvSpPr>
          <p:nvPr>
            <p:ph type="sldNum" sz="quarter" idx="12"/>
          </p:nvPr>
        </p:nvSpPr>
        <p:spPr>
          <a:noFill/>
        </p:spPr>
        <p:txBody>
          <a:bodyPr/>
          <a:lstStyle/>
          <a:p>
            <a:fld id="{5F8E6EFD-5A9C-4E75-B31E-272249A65742}" type="slidenum">
              <a:rPr lang="en-US" smtClean="0"/>
              <a:pPr/>
              <a:t>141</a:t>
            </a:fld>
            <a:endParaRPr lang="en-US" smtClean="0"/>
          </a:p>
        </p:txBody>
      </p:sp>
      <p:pic>
        <p:nvPicPr>
          <p:cNvPr id="193542" name="Picture 4"/>
          <p:cNvPicPr>
            <a:picLocks noChangeAspect="1" noChangeArrowheads="1"/>
          </p:cNvPicPr>
          <p:nvPr/>
        </p:nvPicPr>
        <p:blipFill>
          <a:blip r:embed="rId2" cstate="print"/>
          <a:srcRect/>
          <a:stretch>
            <a:fillRect/>
          </a:stretch>
        </p:blipFill>
        <p:spPr bwMode="auto">
          <a:xfrm>
            <a:off x="4356100" y="2019300"/>
            <a:ext cx="4610100" cy="30734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4563" name="Content Placeholder 2"/>
          <p:cNvSpPr>
            <a:spLocks noGrp="1"/>
          </p:cNvSpPr>
          <p:nvPr>
            <p:ph idx="1"/>
          </p:nvPr>
        </p:nvSpPr>
        <p:spPr>
          <a:xfrm>
            <a:off x="685800" y="5664200"/>
            <a:ext cx="8458200" cy="914400"/>
          </a:xfrm>
        </p:spPr>
        <p:txBody>
          <a:bodyPr>
            <a:normAutofit fontScale="92500" lnSpcReduction="20000"/>
          </a:bodyPr>
          <a:lstStyle/>
          <a:p>
            <a:r>
              <a:rPr lang="en-US" smtClean="0"/>
              <a:t>Find on Map</a:t>
            </a:r>
          </a:p>
          <a:p>
            <a:pPr lvl="1"/>
            <a:r>
              <a:rPr lang="en-US" smtClean="0"/>
              <a:t>Highlights RSE icon in Blue</a:t>
            </a:r>
          </a:p>
        </p:txBody>
      </p:sp>
      <p:sp>
        <p:nvSpPr>
          <p:cNvPr id="194565" name="Slide Number Placeholder 4"/>
          <p:cNvSpPr>
            <a:spLocks noGrp="1"/>
          </p:cNvSpPr>
          <p:nvPr>
            <p:ph type="sldNum" sz="quarter" idx="12"/>
          </p:nvPr>
        </p:nvSpPr>
        <p:spPr>
          <a:noFill/>
        </p:spPr>
        <p:txBody>
          <a:bodyPr/>
          <a:lstStyle/>
          <a:p>
            <a:fld id="{6619E46B-F551-4699-AFFC-A1B853ADCC31}" type="slidenum">
              <a:rPr lang="en-US" smtClean="0"/>
              <a:pPr/>
              <a:t>142</a:t>
            </a:fld>
            <a:endParaRPr lang="en-US" smtClean="0"/>
          </a:p>
        </p:txBody>
      </p:sp>
      <p:pic>
        <p:nvPicPr>
          <p:cNvPr id="194566" name="Picture 2"/>
          <p:cNvPicPr>
            <a:picLocks noChangeAspect="1" noChangeArrowheads="1"/>
          </p:cNvPicPr>
          <p:nvPr/>
        </p:nvPicPr>
        <p:blipFill>
          <a:blip r:embed="rId2" cstate="print"/>
          <a:srcRect/>
          <a:stretch>
            <a:fillRect/>
          </a:stretch>
        </p:blipFill>
        <p:spPr bwMode="auto">
          <a:xfrm>
            <a:off x="1116013" y="1241425"/>
            <a:ext cx="7418387" cy="44767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6611" name="Content Placeholder 2"/>
          <p:cNvSpPr>
            <a:spLocks noGrp="1"/>
          </p:cNvSpPr>
          <p:nvPr>
            <p:ph idx="1"/>
          </p:nvPr>
        </p:nvSpPr>
        <p:spPr>
          <a:xfrm>
            <a:off x="685800" y="1473200"/>
            <a:ext cx="3568700" cy="5232400"/>
          </a:xfrm>
        </p:spPr>
        <p:txBody>
          <a:bodyPr>
            <a:normAutofit fontScale="92500" lnSpcReduction="10000"/>
          </a:bodyPr>
          <a:lstStyle/>
          <a:p>
            <a:r>
              <a:rPr lang="en-US" dirty="0" smtClean="0"/>
              <a:t>TSS Links</a:t>
            </a:r>
          </a:p>
          <a:p>
            <a:pPr lvl="1"/>
            <a:r>
              <a:rPr lang="en-US" dirty="0" smtClean="0"/>
              <a:t>Map displays RSE icon and one or more TSS Links</a:t>
            </a:r>
          </a:p>
          <a:p>
            <a:pPr lvl="1"/>
            <a:r>
              <a:rPr lang="en-US" dirty="0" smtClean="0"/>
              <a:t>TSS Links are direction-specific</a:t>
            </a:r>
          </a:p>
          <a:p>
            <a:pPr lvl="1"/>
            <a:r>
              <a:rPr lang="en-US" dirty="0" smtClean="0"/>
              <a:t>TSS Links should visually indicate the number of lanes detected</a:t>
            </a:r>
          </a:p>
          <a:p>
            <a:pPr lvl="1"/>
            <a:r>
              <a:rPr lang="en-US" dirty="0" smtClean="0"/>
              <a:t>Clicking TSS Link launches TSS Status window</a:t>
            </a:r>
          </a:p>
          <a:p>
            <a:pPr lvl="1"/>
            <a:endParaRPr lang="en-US" dirty="0" smtClean="0"/>
          </a:p>
        </p:txBody>
      </p:sp>
      <p:sp>
        <p:nvSpPr>
          <p:cNvPr id="196613" name="Slide Number Placeholder 4"/>
          <p:cNvSpPr>
            <a:spLocks noGrp="1"/>
          </p:cNvSpPr>
          <p:nvPr>
            <p:ph type="sldNum" sz="quarter" idx="12"/>
          </p:nvPr>
        </p:nvSpPr>
        <p:spPr>
          <a:noFill/>
        </p:spPr>
        <p:txBody>
          <a:bodyPr/>
          <a:lstStyle/>
          <a:p>
            <a:fld id="{C65D8F15-8F95-40F5-89CC-3D4BD7ADE210}" type="slidenum">
              <a:rPr lang="en-US" smtClean="0"/>
              <a:pPr/>
              <a:t>143</a:t>
            </a:fld>
            <a:endParaRPr lang="en-US" smtClean="0"/>
          </a:p>
        </p:txBody>
      </p:sp>
      <p:pic>
        <p:nvPicPr>
          <p:cNvPr id="196614" name="Picture 3"/>
          <p:cNvPicPr>
            <a:picLocks noChangeAspect="1" noChangeArrowheads="1"/>
          </p:cNvPicPr>
          <p:nvPr/>
        </p:nvPicPr>
        <p:blipFill>
          <a:blip r:embed="rId2" cstate="print"/>
          <a:srcRect/>
          <a:stretch>
            <a:fillRect/>
          </a:stretch>
        </p:blipFill>
        <p:spPr bwMode="auto">
          <a:xfrm>
            <a:off x="4291013" y="1470025"/>
            <a:ext cx="4295775" cy="2190750"/>
          </a:xfrm>
          <a:prstGeom prst="rect">
            <a:avLst/>
          </a:prstGeom>
          <a:noFill/>
          <a:ln w="9525" algn="ctr">
            <a:noFill/>
            <a:miter lim="800000"/>
            <a:headEnd/>
            <a:tailEnd/>
          </a:ln>
        </p:spPr>
      </p:pic>
      <p:pic>
        <p:nvPicPr>
          <p:cNvPr id="196615" name="Picture 4"/>
          <p:cNvPicPr>
            <a:picLocks noChangeAspect="1" noChangeArrowheads="1"/>
          </p:cNvPicPr>
          <p:nvPr/>
        </p:nvPicPr>
        <p:blipFill>
          <a:blip r:embed="rId3" cstate="print"/>
          <a:srcRect/>
          <a:stretch>
            <a:fillRect/>
          </a:stretch>
        </p:blipFill>
        <p:spPr bwMode="auto">
          <a:xfrm>
            <a:off x="4711700" y="3876675"/>
            <a:ext cx="4170363" cy="1649413"/>
          </a:xfrm>
          <a:prstGeom prst="rect">
            <a:avLst/>
          </a:prstGeom>
          <a:noFill/>
          <a:ln w="9525" algn="ctr">
            <a:noFill/>
            <a:miter lim="800000"/>
            <a:headEnd/>
            <a:tailEnd/>
          </a:ln>
        </p:spPr>
      </p:pic>
      <p:cxnSp>
        <p:nvCxnSpPr>
          <p:cNvPr id="196616" name="Straight Arrow Connector 10"/>
          <p:cNvCxnSpPr>
            <a:cxnSpLocks noChangeShapeType="1"/>
          </p:cNvCxnSpPr>
          <p:nvPr/>
        </p:nvCxnSpPr>
        <p:spPr bwMode="auto">
          <a:xfrm rot="16200000" flipH="1">
            <a:off x="5283200" y="3073400"/>
            <a:ext cx="1219200" cy="355600"/>
          </a:xfrm>
          <a:prstGeom prst="straightConnector1">
            <a:avLst/>
          </a:prstGeom>
          <a:noFill/>
          <a:ln w="38100" algn="ctr">
            <a:solidFill>
              <a:schemeClr val="bg2"/>
            </a:solidFill>
            <a:round/>
            <a:headEnd/>
            <a:tailEnd type="arrow" w="med" len="med"/>
          </a:ln>
        </p:spPr>
      </p:cxn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7635" name="Content Placeholder 2"/>
          <p:cNvSpPr>
            <a:spLocks noGrp="1"/>
          </p:cNvSpPr>
          <p:nvPr>
            <p:ph idx="1"/>
          </p:nvPr>
        </p:nvSpPr>
        <p:spPr>
          <a:xfrm>
            <a:off x="685800" y="1346200"/>
            <a:ext cx="5334000" cy="5232400"/>
          </a:xfrm>
        </p:spPr>
        <p:txBody>
          <a:bodyPr/>
          <a:lstStyle/>
          <a:p>
            <a:r>
              <a:rPr lang="en-US" smtClean="0"/>
              <a:t>RSE Icons</a:t>
            </a:r>
          </a:p>
          <a:p>
            <a:pPr lvl="1"/>
            <a:r>
              <a:rPr lang="en-US" smtClean="0"/>
              <a:t>Rectangle at the bottom indicates the RSE device status (online, out-of-service, error, failed)</a:t>
            </a:r>
          </a:p>
          <a:p>
            <a:pPr lvl="1"/>
            <a:r>
              <a:rPr lang="en-US" smtClean="0"/>
              <a:t>Circle and Fan indicates if at least one TAM has been send to RSE</a:t>
            </a:r>
          </a:p>
          <a:p>
            <a:pPr lvl="1"/>
            <a:r>
              <a:rPr lang="en-US" smtClean="0"/>
              <a:t>Background indicates status of associated TSS</a:t>
            </a:r>
          </a:p>
          <a:p>
            <a:pPr lvl="1"/>
            <a:endParaRPr lang="en-US" smtClean="0"/>
          </a:p>
        </p:txBody>
      </p:sp>
      <p:sp>
        <p:nvSpPr>
          <p:cNvPr id="197637" name="Slide Number Placeholder 4"/>
          <p:cNvSpPr>
            <a:spLocks noGrp="1"/>
          </p:cNvSpPr>
          <p:nvPr>
            <p:ph type="sldNum" sz="quarter" idx="12"/>
          </p:nvPr>
        </p:nvSpPr>
        <p:spPr>
          <a:noFill/>
        </p:spPr>
        <p:txBody>
          <a:bodyPr/>
          <a:lstStyle/>
          <a:p>
            <a:fld id="{C60F6B6E-9674-427B-8943-DD8D0F9494E6}" type="slidenum">
              <a:rPr lang="en-US" smtClean="0"/>
              <a:pPr/>
              <a:t>144</a:t>
            </a:fld>
            <a:endParaRPr lang="en-US" smtClean="0"/>
          </a:p>
        </p:txBody>
      </p:sp>
      <p:pic>
        <p:nvPicPr>
          <p:cNvPr id="197638" name="Picture 2"/>
          <p:cNvPicPr>
            <a:picLocks noChangeAspect="1" noChangeArrowheads="1"/>
          </p:cNvPicPr>
          <p:nvPr/>
        </p:nvPicPr>
        <p:blipFill>
          <a:blip r:embed="rId2" cstate="print"/>
          <a:srcRect/>
          <a:stretch>
            <a:fillRect/>
          </a:stretch>
        </p:blipFill>
        <p:spPr bwMode="auto">
          <a:xfrm>
            <a:off x="6586538" y="1860550"/>
            <a:ext cx="1096962" cy="963613"/>
          </a:xfrm>
          <a:prstGeom prst="rect">
            <a:avLst/>
          </a:prstGeom>
          <a:noFill/>
          <a:ln w="9525" algn="ctr">
            <a:noFill/>
            <a:miter lim="800000"/>
            <a:headEnd/>
            <a:tailEnd/>
          </a:ln>
        </p:spPr>
      </p:pic>
      <p:cxnSp>
        <p:nvCxnSpPr>
          <p:cNvPr id="197639" name="Straight Arrow Connector 7"/>
          <p:cNvCxnSpPr>
            <a:cxnSpLocks noChangeShapeType="1"/>
          </p:cNvCxnSpPr>
          <p:nvPr/>
        </p:nvCxnSpPr>
        <p:spPr bwMode="auto">
          <a:xfrm>
            <a:off x="5105400" y="2286000"/>
            <a:ext cx="1676400" cy="152400"/>
          </a:xfrm>
          <a:prstGeom prst="straightConnector1">
            <a:avLst/>
          </a:prstGeom>
          <a:noFill/>
          <a:ln w="38100" algn="ctr">
            <a:solidFill>
              <a:schemeClr val="bg2"/>
            </a:solidFill>
            <a:round/>
            <a:headEnd/>
            <a:tailEnd type="arrow" w="med" len="med"/>
          </a:ln>
        </p:spPr>
      </p:cxnSp>
      <p:cxnSp>
        <p:nvCxnSpPr>
          <p:cNvPr id="197640" name="Straight Arrow Connector 8"/>
          <p:cNvCxnSpPr>
            <a:cxnSpLocks noChangeShapeType="1"/>
          </p:cNvCxnSpPr>
          <p:nvPr/>
        </p:nvCxnSpPr>
        <p:spPr bwMode="auto">
          <a:xfrm flipV="1">
            <a:off x="6629400" y="2336800"/>
            <a:ext cx="495300" cy="1092200"/>
          </a:xfrm>
          <a:prstGeom prst="straightConnector1">
            <a:avLst/>
          </a:prstGeom>
          <a:noFill/>
          <a:ln w="38100" algn="ctr">
            <a:solidFill>
              <a:schemeClr val="bg2"/>
            </a:solidFill>
            <a:round/>
            <a:headEnd/>
            <a:tailEnd type="arrow" w="med" len="med"/>
          </a:ln>
        </p:spPr>
      </p:cxnSp>
      <p:cxnSp>
        <p:nvCxnSpPr>
          <p:cNvPr id="197641" name="Straight Arrow Connector 11"/>
          <p:cNvCxnSpPr>
            <a:cxnSpLocks noChangeShapeType="1"/>
          </p:cNvCxnSpPr>
          <p:nvPr/>
        </p:nvCxnSpPr>
        <p:spPr bwMode="auto">
          <a:xfrm rot="5400000" flipH="1" flipV="1">
            <a:off x="3390900" y="3619500"/>
            <a:ext cx="254000" cy="177800"/>
          </a:xfrm>
          <a:prstGeom prst="straightConnector1">
            <a:avLst/>
          </a:prstGeom>
          <a:noFill/>
          <a:ln w="38100" algn="ctr">
            <a:solidFill>
              <a:schemeClr val="bg2"/>
            </a:solidFill>
            <a:round/>
            <a:headEnd/>
            <a:tailEnd/>
          </a:ln>
        </p:spPr>
      </p:cxnSp>
      <p:cxnSp>
        <p:nvCxnSpPr>
          <p:cNvPr id="197642" name="Straight Arrow Connector 12"/>
          <p:cNvCxnSpPr>
            <a:cxnSpLocks noChangeShapeType="1"/>
          </p:cNvCxnSpPr>
          <p:nvPr/>
        </p:nvCxnSpPr>
        <p:spPr bwMode="auto">
          <a:xfrm flipV="1">
            <a:off x="3581400" y="3429000"/>
            <a:ext cx="3048000" cy="152400"/>
          </a:xfrm>
          <a:prstGeom prst="straightConnector1">
            <a:avLst/>
          </a:prstGeom>
          <a:noFill/>
          <a:ln w="38100" algn="ctr">
            <a:solidFill>
              <a:schemeClr val="bg2"/>
            </a:solidFill>
            <a:round/>
            <a:headEnd/>
            <a:tailEnd/>
          </a:ln>
        </p:spPr>
      </p:cxnSp>
      <p:cxnSp>
        <p:nvCxnSpPr>
          <p:cNvPr id="197643" name="Straight Arrow Connector 19"/>
          <p:cNvCxnSpPr>
            <a:cxnSpLocks noChangeShapeType="1"/>
          </p:cNvCxnSpPr>
          <p:nvPr/>
        </p:nvCxnSpPr>
        <p:spPr bwMode="auto">
          <a:xfrm rot="10800000">
            <a:off x="7340600" y="2209800"/>
            <a:ext cx="673100" cy="38100"/>
          </a:xfrm>
          <a:prstGeom prst="straightConnector1">
            <a:avLst/>
          </a:prstGeom>
          <a:noFill/>
          <a:ln w="38100" algn="ctr">
            <a:solidFill>
              <a:schemeClr val="bg2"/>
            </a:solidFill>
            <a:round/>
            <a:headEnd/>
            <a:tailEnd type="arrow" w="med" len="med"/>
          </a:ln>
        </p:spPr>
      </p:cxnSp>
      <p:cxnSp>
        <p:nvCxnSpPr>
          <p:cNvPr id="197644" name="Straight Arrow Connector 23"/>
          <p:cNvCxnSpPr>
            <a:cxnSpLocks noChangeShapeType="1"/>
          </p:cNvCxnSpPr>
          <p:nvPr/>
        </p:nvCxnSpPr>
        <p:spPr bwMode="auto">
          <a:xfrm rot="5400000" flipH="1" flipV="1">
            <a:off x="3162300" y="4914900"/>
            <a:ext cx="254000" cy="177800"/>
          </a:xfrm>
          <a:prstGeom prst="straightConnector1">
            <a:avLst/>
          </a:prstGeom>
          <a:noFill/>
          <a:ln w="38100" algn="ctr">
            <a:solidFill>
              <a:schemeClr val="bg2"/>
            </a:solidFill>
            <a:round/>
            <a:headEnd/>
            <a:tailEnd/>
          </a:ln>
        </p:spPr>
      </p:cxnSp>
      <p:cxnSp>
        <p:nvCxnSpPr>
          <p:cNvPr id="197645" name="Straight Arrow Connector 24"/>
          <p:cNvCxnSpPr>
            <a:cxnSpLocks noChangeShapeType="1"/>
          </p:cNvCxnSpPr>
          <p:nvPr/>
        </p:nvCxnSpPr>
        <p:spPr bwMode="auto">
          <a:xfrm flipV="1">
            <a:off x="3352800" y="4648200"/>
            <a:ext cx="4419600" cy="228600"/>
          </a:xfrm>
          <a:prstGeom prst="straightConnector1">
            <a:avLst/>
          </a:prstGeom>
          <a:noFill/>
          <a:ln w="38100" algn="ctr">
            <a:solidFill>
              <a:schemeClr val="bg2"/>
            </a:solidFill>
            <a:round/>
            <a:headEnd/>
            <a:tailEnd/>
          </a:ln>
        </p:spPr>
      </p:cxnSp>
      <p:cxnSp>
        <p:nvCxnSpPr>
          <p:cNvPr id="197646" name="Straight Arrow Connector 26"/>
          <p:cNvCxnSpPr>
            <a:cxnSpLocks noChangeShapeType="1"/>
          </p:cNvCxnSpPr>
          <p:nvPr/>
        </p:nvCxnSpPr>
        <p:spPr bwMode="auto">
          <a:xfrm flipH="1">
            <a:off x="7772400" y="2235200"/>
            <a:ext cx="215900" cy="2413000"/>
          </a:xfrm>
          <a:prstGeom prst="straightConnector1">
            <a:avLst/>
          </a:prstGeom>
          <a:noFill/>
          <a:ln w="38100" algn="ctr">
            <a:solidFill>
              <a:schemeClr val="bg2"/>
            </a:solidFill>
            <a:round/>
            <a:headEnd/>
            <a:tailEnd/>
          </a:ln>
        </p:spPr>
      </p:cxn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TAM Status</a:t>
            </a:r>
            <a:endParaRPr lang="en-US" dirty="0"/>
          </a:p>
        </p:txBody>
      </p:sp>
      <p:sp>
        <p:nvSpPr>
          <p:cNvPr id="3" name="Content Placeholder 2"/>
          <p:cNvSpPr>
            <a:spLocks noGrp="1"/>
          </p:cNvSpPr>
          <p:nvPr>
            <p:ph idx="1"/>
          </p:nvPr>
        </p:nvSpPr>
        <p:spPr>
          <a:xfrm>
            <a:off x="685800" y="1473200"/>
            <a:ext cx="3022600" cy="5232400"/>
          </a:xfrm>
        </p:spPr>
        <p:txBody>
          <a:bodyPr>
            <a:normAutofit fontScale="85000" lnSpcReduction="20000"/>
          </a:bodyPr>
          <a:lstStyle/>
          <a:p>
            <a:pPr>
              <a:defRPr/>
            </a:pPr>
            <a:r>
              <a:rPr lang="en-US" dirty="0" smtClean="0"/>
              <a:t>Lists all TAMs currently being sent from </a:t>
            </a:r>
            <a:r>
              <a:rPr lang="en-US" dirty="0" err="1" smtClean="0"/>
              <a:t>SunGuide</a:t>
            </a:r>
            <a:endParaRPr lang="en-US" dirty="0" smtClean="0"/>
          </a:p>
          <a:p>
            <a:pPr>
              <a:defRPr/>
            </a:pPr>
            <a:r>
              <a:rPr lang="en-US" dirty="0" smtClean="0"/>
              <a:t>Can filter list</a:t>
            </a:r>
          </a:p>
          <a:p>
            <a:pPr>
              <a:defRPr/>
            </a:pPr>
            <a:r>
              <a:rPr lang="en-US" dirty="0" smtClean="0"/>
              <a:t>Messages are always plain text</a:t>
            </a:r>
          </a:p>
          <a:p>
            <a:pPr>
              <a:defRPr/>
            </a:pPr>
            <a:r>
              <a:rPr lang="en-US" dirty="0" smtClean="0"/>
              <a:t>Priorities vary from 1 (highest) to 7 (lowest)</a:t>
            </a:r>
          </a:p>
          <a:p>
            <a:pPr>
              <a:defRPr/>
            </a:pPr>
            <a:r>
              <a:rPr lang="en-US" dirty="0" smtClean="0"/>
              <a:t>Event ID associated with TAM if created via Response Plan</a:t>
            </a:r>
          </a:p>
          <a:p>
            <a:pPr lvl="1">
              <a:defRPr/>
            </a:pPr>
            <a:endParaRPr lang="en-US" dirty="0" smtClean="0"/>
          </a:p>
        </p:txBody>
      </p:sp>
      <p:sp>
        <p:nvSpPr>
          <p:cNvPr id="198661" name="Slide Number Placeholder 4"/>
          <p:cNvSpPr>
            <a:spLocks noGrp="1"/>
          </p:cNvSpPr>
          <p:nvPr>
            <p:ph type="sldNum" sz="quarter" idx="12"/>
          </p:nvPr>
        </p:nvSpPr>
        <p:spPr>
          <a:noFill/>
        </p:spPr>
        <p:txBody>
          <a:bodyPr/>
          <a:lstStyle/>
          <a:p>
            <a:fld id="{C7E9F035-19CB-42E5-8306-32F6D38A598C}" type="slidenum">
              <a:rPr lang="en-US" smtClean="0"/>
              <a:pPr/>
              <a:t>145</a:t>
            </a:fld>
            <a:endParaRPr lang="en-US" smtClean="0"/>
          </a:p>
        </p:txBody>
      </p:sp>
      <p:pic>
        <p:nvPicPr>
          <p:cNvPr id="198662" name="Picture 2"/>
          <p:cNvPicPr>
            <a:picLocks noChangeAspect="1" noChangeArrowheads="1"/>
          </p:cNvPicPr>
          <p:nvPr/>
        </p:nvPicPr>
        <p:blipFill>
          <a:blip r:embed="rId2" cstate="print"/>
          <a:srcRect/>
          <a:stretch>
            <a:fillRect/>
          </a:stretch>
        </p:blipFill>
        <p:spPr bwMode="auto">
          <a:xfrm>
            <a:off x="3548063" y="1485900"/>
            <a:ext cx="5595937" cy="3311525"/>
          </a:xfrm>
          <a:prstGeom prst="rect">
            <a:avLst/>
          </a:prstGeom>
          <a:noFill/>
          <a:ln w="9525" algn="ctr">
            <a:noFill/>
            <a:miter lim="800000"/>
            <a:headEnd/>
            <a:tailEnd/>
          </a:ln>
        </p:spPr>
      </p:pic>
      <p:sp>
        <p:nvSpPr>
          <p:cNvPr id="10" name="Content Placeholder 2"/>
          <p:cNvSpPr txBox="1">
            <a:spLocks/>
          </p:cNvSpPr>
          <p:nvPr/>
        </p:nvSpPr>
        <p:spPr bwMode="auto">
          <a:xfrm>
            <a:off x="3632200" y="4851400"/>
            <a:ext cx="5295900" cy="1879600"/>
          </a:xfrm>
          <a:prstGeom prst="rect">
            <a:avLst/>
          </a:prstGeom>
          <a:noFill/>
          <a:ln w="9525">
            <a:noFill/>
            <a:miter lim="800000"/>
            <a:headEnd/>
            <a:tailEnd/>
          </a:ln>
        </p:spPr>
        <p:txBody>
          <a:bodyPr lIns="92066" tIns="46033" rIns="92066" bIns="46033">
            <a:normAutofit/>
          </a:bodyPr>
          <a:lstStyle/>
          <a:p>
            <a:pPr marL="342900" indent="-342900">
              <a:lnSpc>
                <a:spcPct val="100000"/>
              </a:lnSpc>
              <a:defRPr/>
            </a:pPr>
            <a:r>
              <a:rPr lang="en-US" sz="2300" kern="0" dirty="0">
                <a:latin typeface="+mn-lt"/>
              </a:rPr>
              <a:t># Regions are the geographic areas to which TAMs are broadcast</a:t>
            </a:r>
          </a:p>
          <a:p>
            <a:pPr marL="342900" indent="-342900">
              <a:lnSpc>
                <a:spcPct val="100000"/>
              </a:lnSpc>
              <a:defRPr/>
            </a:pPr>
            <a:r>
              <a:rPr lang="en-US" sz="2300" kern="0" dirty="0">
                <a:latin typeface="+mn-lt"/>
              </a:rPr>
              <a:t>List of RSEs to which </a:t>
            </a:r>
            <a:r>
              <a:rPr lang="en-US" sz="2300" kern="0" dirty="0" err="1">
                <a:latin typeface="+mn-lt"/>
              </a:rPr>
              <a:t>SunGuide</a:t>
            </a:r>
            <a:r>
              <a:rPr lang="en-US" sz="2300" kern="0" dirty="0">
                <a:latin typeface="+mn-lt"/>
              </a:rPr>
              <a:t> is sending message</a:t>
            </a:r>
          </a:p>
          <a:p>
            <a:pPr marL="742950" lvl="1" indent="-285750">
              <a:lnSpc>
                <a:spcPct val="100000"/>
              </a:lnSpc>
              <a:buClrTx/>
              <a:buSzTx/>
              <a:buFontTx/>
              <a:buChar char="–"/>
              <a:defRPr/>
            </a:pPr>
            <a:endParaRPr lang="en-US" sz="2300" kern="0" dirty="0">
              <a:latin typeface="+mn-lt"/>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Adding/Editing TAM</a:t>
            </a:r>
            <a:endParaRPr lang="en-US" dirty="0"/>
          </a:p>
        </p:txBody>
      </p:sp>
      <p:sp>
        <p:nvSpPr>
          <p:cNvPr id="199683" name="Content Placeholder 2"/>
          <p:cNvSpPr>
            <a:spLocks noGrp="1"/>
          </p:cNvSpPr>
          <p:nvPr>
            <p:ph idx="1"/>
          </p:nvPr>
        </p:nvSpPr>
        <p:spPr>
          <a:xfrm>
            <a:off x="685800" y="1473200"/>
            <a:ext cx="2857500" cy="5232400"/>
          </a:xfrm>
        </p:spPr>
        <p:txBody>
          <a:bodyPr>
            <a:normAutofit fontScale="92500" lnSpcReduction="20000"/>
          </a:bodyPr>
          <a:lstStyle/>
          <a:p>
            <a:r>
              <a:rPr lang="en-US" dirty="0" smtClean="0"/>
              <a:t>Type in TAM text</a:t>
            </a:r>
          </a:p>
          <a:p>
            <a:r>
              <a:rPr lang="en-US" dirty="0" smtClean="0"/>
              <a:t>Set Priority</a:t>
            </a:r>
          </a:p>
          <a:p>
            <a:r>
              <a:rPr lang="en-US" dirty="0" smtClean="0"/>
              <a:t>Set End Time</a:t>
            </a:r>
          </a:p>
          <a:p>
            <a:r>
              <a:rPr lang="en-US" dirty="0" smtClean="0"/>
              <a:t>RSEs can be selected manually</a:t>
            </a:r>
          </a:p>
          <a:p>
            <a:pPr lvl="1"/>
            <a:r>
              <a:rPr lang="en-US" dirty="0" smtClean="0"/>
              <a:t>Or a Region can be created instead to automatically select RSEs</a:t>
            </a:r>
          </a:p>
          <a:p>
            <a:pPr lvl="1"/>
            <a:endParaRPr lang="en-US" dirty="0" smtClean="0"/>
          </a:p>
        </p:txBody>
      </p:sp>
      <p:sp>
        <p:nvSpPr>
          <p:cNvPr id="199685" name="Slide Number Placeholder 4"/>
          <p:cNvSpPr>
            <a:spLocks noGrp="1"/>
          </p:cNvSpPr>
          <p:nvPr>
            <p:ph type="sldNum" sz="quarter" idx="12"/>
          </p:nvPr>
        </p:nvSpPr>
        <p:spPr>
          <a:noFill/>
        </p:spPr>
        <p:txBody>
          <a:bodyPr/>
          <a:lstStyle/>
          <a:p>
            <a:fld id="{C32650B1-2DB0-42D9-AA03-7D908265B947}" type="slidenum">
              <a:rPr lang="en-US" smtClean="0"/>
              <a:pPr/>
              <a:t>146</a:t>
            </a:fld>
            <a:endParaRPr lang="en-US" smtClean="0"/>
          </a:p>
        </p:txBody>
      </p:sp>
      <p:pic>
        <p:nvPicPr>
          <p:cNvPr id="199686" name="Picture 2"/>
          <p:cNvPicPr>
            <a:picLocks noChangeAspect="1" noChangeArrowheads="1"/>
          </p:cNvPicPr>
          <p:nvPr/>
        </p:nvPicPr>
        <p:blipFill>
          <a:blip r:embed="rId2" cstate="print"/>
          <a:srcRect/>
          <a:stretch>
            <a:fillRect/>
          </a:stretch>
        </p:blipFill>
        <p:spPr bwMode="auto">
          <a:xfrm>
            <a:off x="3429000" y="1841500"/>
            <a:ext cx="5715000" cy="3810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Adding/Editing TAM</a:t>
            </a:r>
            <a:endParaRPr lang="en-US" dirty="0"/>
          </a:p>
        </p:txBody>
      </p:sp>
      <p:sp>
        <p:nvSpPr>
          <p:cNvPr id="200707" name="Content Placeholder 2"/>
          <p:cNvSpPr>
            <a:spLocks noGrp="1"/>
          </p:cNvSpPr>
          <p:nvPr>
            <p:ph idx="1"/>
          </p:nvPr>
        </p:nvSpPr>
        <p:spPr>
          <a:xfrm>
            <a:off x="685800" y="1473200"/>
            <a:ext cx="3505200" cy="5232400"/>
          </a:xfrm>
        </p:spPr>
        <p:txBody>
          <a:bodyPr>
            <a:normAutofit fontScale="92500" lnSpcReduction="10000"/>
          </a:bodyPr>
          <a:lstStyle/>
          <a:p>
            <a:r>
              <a:rPr lang="en-US" dirty="0" smtClean="0"/>
              <a:t>To create Region</a:t>
            </a:r>
          </a:p>
          <a:p>
            <a:pPr lvl="1"/>
            <a:r>
              <a:rPr lang="en-US" dirty="0" smtClean="0"/>
              <a:t>Click Add Region</a:t>
            </a:r>
          </a:p>
          <a:p>
            <a:pPr lvl="1"/>
            <a:r>
              <a:rPr lang="en-US" dirty="0" smtClean="0"/>
              <a:t>Select direction of travel of vehicles to receive TAMs</a:t>
            </a:r>
          </a:p>
          <a:p>
            <a:pPr lvl="1"/>
            <a:r>
              <a:rPr lang="en-US" dirty="0" smtClean="0"/>
              <a:t>Click Edit Geometry</a:t>
            </a:r>
          </a:p>
          <a:p>
            <a:pPr lvl="1"/>
            <a:r>
              <a:rPr lang="en-US" dirty="0" smtClean="0"/>
              <a:t>Add points to form area where TAM should be reported</a:t>
            </a:r>
          </a:p>
          <a:p>
            <a:pPr lvl="1"/>
            <a:r>
              <a:rPr lang="en-US" dirty="0" smtClean="0"/>
              <a:t>Click Done and then Save</a:t>
            </a:r>
          </a:p>
          <a:p>
            <a:pPr lvl="1"/>
            <a:endParaRPr lang="en-US" dirty="0" smtClean="0"/>
          </a:p>
        </p:txBody>
      </p:sp>
      <p:sp>
        <p:nvSpPr>
          <p:cNvPr id="200709" name="Slide Number Placeholder 4"/>
          <p:cNvSpPr>
            <a:spLocks noGrp="1"/>
          </p:cNvSpPr>
          <p:nvPr>
            <p:ph type="sldNum" sz="quarter" idx="12"/>
          </p:nvPr>
        </p:nvSpPr>
        <p:spPr>
          <a:noFill/>
        </p:spPr>
        <p:txBody>
          <a:bodyPr/>
          <a:lstStyle/>
          <a:p>
            <a:fld id="{A18F1B9D-000E-4858-9F28-051F0E159280}" type="slidenum">
              <a:rPr lang="en-US" smtClean="0"/>
              <a:pPr/>
              <a:t>147</a:t>
            </a:fld>
            <a:endParaRPr lang="en-US" smtClean="0"/>
          </a:p>
        </p:txBody>
      </p:sp>
      <p:pic>
        <p:nvPicPr>
          <p:cNvPr id="200710" name="Picture 2"/>
          <p:cNvPicPr>
            <a:picLocks noChangeAspect="1" noChangeArrowheads="1"/>
          </p:cNvPicPr>
          <p:nvPr/>
        </p:nvPicPr>
        <p:blipFill>
          <a:blip r:embed="rId2" cstate="print"/>
          <a:srcRect/>
          <a:stretch>
            <a:fillRect/>
          </a:stretch>
        </p:blipFill>
        <p:spPr bwMode="auto">
          <a:xfrm>
            <a:off x="4167188" y="1333500"/>
            <a:ext cx="4265612" cy="52324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TAM via Response Plan</a:t>
            </a:r>
            <a:endParaRPr lang="en-US" dirty="0"/>
          </a:p>
        </p:txBody>
      </p:sp>
      <p:sp>
        <p:nvSpPr>
          <p:cNvPr id="3" name="Content Placeholder 2"/>
          <p:cNvSpPr>
            <a:spLocks noGrp="1"/>
          </p:cNvSpPr>
          <p:nvPr>
            <p:ph idx="1"/>
          </p:nvPr>
        </p:nvSpPr>
        <p:spPr>
          <a:xfrm>
            <a:off x="533400" y="1549400"/>
            <a:ext cx="2806700" cy="5232400"/>
          </a:xfrm>
        </p:spPr>
        <p:txBody>
          <a:bodyPr>
            <a:normAutofit fontScale="77500" lnSpcReduction="20000"/>
          </a:bodyPr>
          <a:lstStyle/>
          <a:p>
            <a:pPr>
              <a:defRPr/>
            </a:pPr>
            <a:r>
              <a:rPr lang="en-US" dirty="0" smtClean="0"/>
              <a:t>Generate a Response Plan</a:t>
            </a:r>
          </a:p>
          <a:p>
            <a:pPr>
              <a:defRPr/>
            </a:pPr>
            <a:r>
              <a:rPr lang="en-US" dirty="0" smtClean="0"/>
              <a:t>TAMs are listed as an output option</a:t>
            </a:r>
          </a:p>
          <a:p>
            <a:pPr>
              <a:defRPr/>
            </a:pPr>
            <a:r>
              <a:rPr lang="en-US" dirty="0" err="1" smtClean="0"/>
              <a:t>SunGuide</a:t>
            </a:r>
            <a:r>
              <a:rPr lang="en-US" dirty="0" smtClean="0"/>
              <a:t> will automatically generate TAM message and select RSEs based on event location</a:t>
            </a:r>
          </a:p>
          <a:p>
            <a:pPr>
              <a:defRPr/>
            </a:pPr>
            <a:r>
              <a:rPr lang="en-US" dirty="0" smtClean="0"/>
              <a:t>Active Response Plan to broadcast TAM</a:t>
            </a:r>
          </a:p>
        </p:txBody>
      </p:sp>
      <p:sp>
        <p:nvSpPr>
          <p:cNvPr id="201733" name="Slide Number Placeholder 4"/>
          <p:cNvSpPr>
            <a:spLocks noGrp="1"/>
          </p:cNvSpPr>
          <p:nvPr>
            <p:ph type="sldNum" sz="quarter" idx="12"/>
          </p:nvPr>
        </p:nvSpPr>
        <p:spPr>
          <a:noFill/>
        </p:spPr>
        <p:txBody>
          <a:bodyPr/>
          <a:lstStyle/>
          <a:p>
            <a:fld id="{E4E93510-FA0B-4514-B1C5-67F8C965757D}" type="slidenum">
              <a:rPr lang="en-US" smtClean="0"/>
              <a:pPr/>
              <a:t>148</a:t>
            </a:fld>
            <a:endParaRPr lang="en-US" smtClean="0"/>
          </a:p>
        </p:txBody>
      </p:sp>
      <p:pic>
        <p:nvPicPr>
          <p:cNvPr id="201734" name="Picture 6"/>
          <p:cNvPicPr>
            <a:picLocks noChangeAspect="1" noChangeArrowheads="1"/>
          </p:cNvPicPr>
          <p:nvPr/>
        </p:nvPicPr>
        <p:blipFill>
          <a:blip r:embed="rId2" cstate="print"/>
          <a:srcRect/>
          <a:stretch>
            <a:fillRect/>
          </a:stretch>
        </p:blipFill>
        <p:spPr bwMode="auto">
          <a:xfrm>
            <a:off x="3136900" y="1803400"/>
            <a:ext cx="6007100" cy="3733800"/>
          </a:xfrm>
          <a:prstGeom prst="rect">
            <a:avLst/>
          </a:prstGeom>
          <a:noFill/>
          <a:ln w="9525">
            <a:noFill/>
            <a:miter lim="800000"/>
            <a:headEnd/>
            <a:tailEnd/>
          </a:ln>
        </p:spPr>
      </p:pic>
      <p:sp>
        <p:nvSpPr>
          <p:cNvPr id="201735" name="Rounded Rectangle 7"/>
          <p:cNvSpPr>
            <a:spLocks noChangeArrowheads="1"/>
          </p:cNvSpPr>
          <p:nvPr/>
        </p:nvSpPr>
        <p:spPr bwMode="auto">
          <a:xfrm>
            <a:off x="3149600" y="3797300"/>
            <a:ext cx="5994400" cy="444500"/>
          </a:xfrm>
          <a:prstGeom prst="roundRect">
            <a:avLst>
              <a:gd name="adj" fmla="val 16667"/>
            </a:avLst>
          </a:prstGeom>
          <a:noFill/>
          <a:ln w="38100" algn="ctr">
            <a:solidFill>
              <a:srgbClr val="FF0000"/>
            </a:solidFill>
            <a:round/>
            <a:headEnd/>
            <a:tailEnd/>
          </a:ln>
        </p:spPr>
        <p:txBody>
          <a:bodyPr lIns="92066" tIns="46033" rIns="92066" bIns="46033"/>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Travel Times (</a:t>
            </a:r>
            <a:r>
              <a:rPr lang="en-US" dirty="0" err="1" smtClean="0"/>
              <a:t>TvT</a:t>
            </a:r>
            <a:r>
              <a:rPr lang="en-US" dirty="0" smtClean="0"/>
              <a:t>)</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149</a:t>
            </a:fld>
            <a:endParaRPr lang="en-US"/>
          </a:p>
        </p:txBody>
      </p:sp>
      <p:pic>
        <p:nvPicPr>
          <p:cNvPr id="145410" name="Picture 2"/>
          <p:cNvPicPr>
            <a:picLocks noChangeAspect="1" noChangeArrowheads="1"/>
          </p:cNvPicPr>
          <p:nvPr/>
        </p:nvPicPr>
        <p:blipFill>
          <a:blip r:embed="rId2" cstate="print"/>
          <a:srcRect/>
          <a:stretch>
            <a:fillRect/>
          </a:stretch>
        </p:blipFill>
        <p:spPr bwMode="auto">
          <a:xfrm>
            <a:off x="1447800" y="3124200"/>
            <a:ext cx="6400800" cy="3134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General Concepts</a:t>
            </a:r>
            <a:endParaRPr lang="en-US" dirty="0"/>
          </a:p>
        </p:txBody>
      </p:sp>
      <p:sp>
        <p:nvSpPr>
          <p:cNvPr id="3" name="Content Placeholder 2"/>
          <p:cNvSpPr>
            <a:spLocks noGrp="1"/>
          </p:cNvSpPr>
          <p:nvPr>
            <p:ph idx="1"/>
          </p:nvPr>
        </p:nvSpPr>
        <p:spPr>
          <a:xfrm>
            <a:off x="457200" y="1775191"/>
            <a:ext cx="6781800" cy="4778009"/>
          </a:xfrm>
        </p:spPr>
        <p:txBody>
          <a:bodyPr>
            <a:normAutofit fontScale="77500" lnSpcReduction="20000"/>
          </a:bodyPr>
          <a:lstStyle/>
          <a:p>
            <a:r>
              <a:rPr lang="en-US" dirty="0" smtClean="0"/>
              <a:t>Main Context Menu</a:t>
            </a:r>
          </a:p>
          <a:p>
            <a:pPr lvl="1"/>
            <a:r>
              <a:rPr lang="en-US" dirty="0" smtClean="0"/>
              <a:t>Right click on background of map</a:t>
            </a:r>
          </a:p>
          <a:p>
            <a:r>
              <a:rPr lang="en-US" dirty="0" smtClean="0"/>
              <a:t>Common functionality for each subsystem</a:t>
            </a:r>
          </a:p>
          <a:p>
            <a:r>
              <a:rPr lang="en-US" dirty="0" smtClean="0"/>
              <a:t>Device Status</a:t>
            </a:r>
          </a:p>
          <a:p>
            <a:pPr lvl="1"/>
            <a:r>
              <a:rPr lang="en-US" dirty="0" smtClean="0"/>
              <a:t>Active: Operating normally</a:t>
            </a:r>
          </a:p>
          <a:p>
            <a:pPr lvl="1"/>
            <a:r>
              <a:rPr lang="en-US" dirty="0" smtClean="0"/>
              <a:t>Error: Communication or other problem, will be polled normally</a:t>
            </a:r>
          </a:p>
          <a:p>
            <a:pPr lvl="1"/>
            <a:r>
              <a:rPr lang="en-US" dirty="0" smtClean="0"/>
              <a:t>Failed: Several consecutive errors, will no longer be polled normally</a:t>
            </a:r>
          </a:p>
          <a:p>
            <a:pPr lvl="1"/>
            <a:r>
              <a:rPr lang="en-US" dirty="0" smtClean="0"/>
              <a:t>Out of Service: Manually disabled</a:t>
            </a:r>
          </a:p>
          <a:p>
            <a:pPr lvl="1"/>
            <a:r>
              <a:rPr lang="en-US" dirty="0" smtClean="0"/>
              <a:t>Device icons typically colored based on status</a:t>
            </a:r>
          </a:p>
          <a:p>
            <a:r>
              <a:rPr lang="en-US" dirty="0" smtClean="0"/>
              <a:t>Device / Event Icons</a:t>
            </a:r>
          </a:p>
          <a:p>
            <a:pPr lvl="1"/>
            <a:r>
              <a:rPr lang="en-US" dirty="0" smtClean="0"/>
              <a:t>Left click: Status</a:t>
            </a:r>
          </a:p>
          <a:p>
            <a:pPr lvl="1"/>
            <a:r>
              <a:rPr lang="en-US" dirty="0" smtClean="0"/>
              <a:t>Right click: Context menu for item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6" name="Picture 6"/>
          <p:cNvPicPr>
            <a:picLocks noChangeAspect="1" noChangeArrowheads="1"/>
          </p:cNvPicPr>
          <p:nvPr/>
        </p:nvPicPr>
        <p:blipFill>
          <a:blip r:embed="rId2" cstate="print"/>
          <a:srcRect/>
          <a:stretch>
            <a:fillRect/>
          </a:stretch>
        </p:blipFill>
        <p:spPr bwMode="auto">
          <a:xfrm>
            <a:off x="7239000" y="1600200"/>
            <a:ext cx="1714500" cy="3009900"/>
          </a:xfrm>
          <a:prstGeom prst="rect">
            <a:avLst/>
          </a:prstGeom>
          <a:noFill/>
          <a:ln w="9525" algn="ctr">
            <a:solidFill>
              <a:schemeClr val="tx1"/>
            </a:solid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705600" y="5486400"/>
            <a:ext cx="1122084" cy="617146"/>
          </a:xfrm>
          <a:prstGeom prst="rect">
            <a:avLst/>
          </a:prstGeom>
          <a:noFill/>
          <a:ln w="9525" cap="flat" cmpd="sng" algn="ctr">
            <a:noFill/>
            <a:prstDash val="solid"/>
            <a:miter lim="800000"/>
            <a:headEnd/>
            <a:tailEnd/>
          </a:ln>
          <a:effectLst/>
          <a:scene3d>
            <a:camera prst="orthographicFront"/>
            <a:lightRig rig="threePt" dir="t"/>
          </a:scene3d>
          <a:sp3d>
            <a:bevelT/>
          </a:sp3d>
        </p:spPr>
      </p:pic>
      <p:cxnSp>
        <p:nvCxnSpPr>
          <p:cNvPr id="10" name="Straight Arrow Connector 10"/>
          <p:cNvCxnSpPr>
            <a:cxnSpLocks noChangeShapeType="1"/>
          </p:cNvCxnSpPr>
          <p:nvPr/>
        </p:nvCxnSpPr>
        <p:spPr bwMode="auto">
          <a:xfrm>
            <a:off x="6172200" y="5257800"/>
            <a:ext cx="457200" cy="228600"/>
          </a:xfrm>
          <a:prstGeom prst="straightConnector1">
            <a:avLst/>
          </a:prstGeom>
          <a:noFill/>
          <a:ln w="3810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1"/>
          <p:cNvPicPr>
            <a:picLocks noGrp="1" noChangeAspect="1" noChangeArrowheads="1"/>
          </p:cNvPicPr>
          <p:nvPr>
            <p:ph sz="quarter" idx="2"/>
          </p:nvPr>
        </p:nvPicPr>
        <p:blipFill>
          <a:blip r:embed="rId3" cstate="print"/>
          <a:srcRect/>
          <a:stretch>
            <a:fillRect/>
          </a:stretch>
        </p:blipFill>
        <p:spPr>
          <a:xfrm>
            <a:off x="2228850" y="3032125"/>
            <a:ext cx="5499100" cy="3586163"/>
          </a:xfrm>
          <a:noFill/>
        </p:spPr>
      </p:pic>
      <p:pic>
        <p:nvPicPr>
          <p:cNvPr id="217091" name="Picture 11"/>
          <p:cNvPicPr>
            <a:picLocks noChangeAspect="1" noChangeArrowheads="1"/>
          </p:cNvPicPr>
          <p:nvPr/>
        </p:nvPicPr>
        <p:blipFill>
          <a:blip r:embed="rId4" cstate="print"/>
          <a:srcRect/>
          <a:stretch>
            <a:fillRect/>
          </a:stretch>
        </p:blipFill>
        <p:spPr bwMode="auto">
          <a:xfrm>
            <a:off x="576263" y="2335213"/>
            <a:ext cx="1762125" cy="704850"/>
          </a:xfrm>
          <a:prstGeom prst="rect">
            <a:avLst/>
          </a:prstGeom>
          <a:noFill/>
          <a:ln w="9525" algn="ctr">
            <a:noFill/>
            <a:miter lim="800000"/>
            <a:headEnd/>
            <a:tailEnd/>
          </a:ln>
        </p:spPr>
      </p:pic>
      <p:sp>
        <p:nvSpPr>
          <p:cNvPr id="217093" name="Slide Number Placeholder 7"/>
          <p:cNvSpPr>
            <a:spLocks noGrp="1"/>
          </p:cNvSpPr>
          <p:nvPr>
            <p:ph type="sldNum" sz="quarter" idx="12"/>
          </p:nvPr>
        </p:nvSpPr>
        <p:spPr>
          <a:noFill/>
        </p:spPr>
        <p:txBody>
          <a:bodyPr/>
          <a:lstStyle/>
          <a:p>
            <a:fld id="{6FF486F4-514B-4D54-8E33-043DAAAD035D}" type="slidenum">
              <a:rPr lang="en-US" smtClean="0"/>
              <a:pPr/>
              <a:t>150</a:t>
            </a:fld>
            <a:endParaRPr lang="en-US" smtClean="0"/>
          </a:p>
        </p:txBody>
      </p:sp>
      <p:sp>
        <p:nvSpPr>
          <p:cNvPr id="4025346" name="Rectangle 2"/>
          <p:cNvSpPr>
            <a:spLocks noGrp="1" noChangeArrowheads="1"/>
          </p:cNvSpPr>
          <p:nvPr>
            <p:ph type="title"/>
          </p:nvPr>
        </p:nvSpPr>
        <p:spPr/>
        <p:txBody>
          <a:bodyPr>
            <a:normAutofit fontScale="90000"/>
          </a:bodyPr>
          <a:lstStyle/>
          <a:p>
            <a:pPr>
              <a:defRPr/>
            </a:pPr>
            <a:r>
              <a:rPr lang="en-US" smtClean="0"/>
              <a:t>Travel Times Status</a:t>
            </a:r>
          </a:p>
        </p:txBody>
      </p:sp>
      <p:sp>
        <p:nvSpPr>
          <p:cNvPr id="4025347" name="Rectangle 3"/>
          <p:cNvSpPr>
            <a:spLocks noGrp="1" noChangeArrowheads="1"/>
          </p:cNvSpPr>
          <p:nvPr>
            <p:ph type="body" sz="half" idx="1"/>
          </p:nvPr>
        </p:nvSpPr>
        <p:spPr>
          <a:xfrm>
            <a:off x="685800" y="1352550"/>
            <a:ext cx="7802563" cy="1095375"/>
          </a:xfrm>
        </p:spPr>
        <p:txBody>
          <a:bodyPr/>
          <a:lstStyle/>
          <a:p>
            <a:r>
              <a:rPr lang="en-US" sz="2000" smtClean="0"/>
              <a:t>Access the Travel Times Status page by clicking on “Travel Times…” from the context menu or clicking “Travel Times” from the green menu bar</a:t>
            </a:r>
          </a:p>
          <a:p>
            <a:endParaRPr lang="en-US" sz="2000" smtClean="0"/>
          </a:p>
        </p:txBody>
      </p:sp>
      <p:sp>
        <p:nvSpPr>
          <p:cNvPr id="217096" name="Line 6"/>
          <p:cNvSpPr>
            <a:spLocks noChangeShapeType="1"/>
          </p:cNvSpPr>
          <p:nvPr/>
        </p:nvSpPr>
        <p:spPr bwMode="auto">
          <a:xfrm>
            <a:off x="1630363" y="2584450"/>
            <a:ext cx="1511300" cy="434975"/>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17097" name="Oval 8"/>
          <p:cNvSpPr>
            <a:spLocks noChangeArrowheads="1"/>
          </p:cNvSpPr>
          <p:nvPr/>
        </p:nvSpPr>
        <p:spPr bwMode="auto">
          <a:xfrm>
            <a:off x="635000" y="2468563"/>
            <a:ext cx="1003300" cy="269875"/>
          </a:xfrm>
          <a:prstGeom prst="ellipse">
            <a:avLst/>
          </a:prstGeom>
          <a:noFill/>
          <a:ln w="25400" algn="ctr">
            <a:solidFill>
              <a:srgbClr val="FF0000"/>
            </a:solid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5347">
                                            <p:txEl>
                                              <p:pRg st="0" end="0"/>
                                            </p:txEl>
                                          </p:spTgt>
                                        </p:tgtEl>
                                        <p:attrNameLst>
                                          <p:attrName>style.visibility</p:attrName>
                                        </p:attrNameLst>
                                      </p:cBhvr>
                                      <p:to>
                                        <p:strVal val="visible"/>
                                      </p:to>
                                    </p:set>
                                    <p:anim calcmode="lin" valueType="num">
                                      <p:cBhvr additive="base">
                                        <p:cTn id="7" dur="500" fill="hold"/>
                                        <p:tgtEl>
                                          <p:spTgt spid="4025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53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5347"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Grp="1" noChangeAspect="1" noChangeArrowheads="1"/>
          </p:cNvPicPr>
          <p:nvPr>
            <p:ph sz="quarter" idx="2"/>
          </p:nvPr>
        </p:nvPicPr>
        <p:blipFill>
          <a:blip r:embed="rId3" cstate="print"/>
          <a:srcRect/>
          <a:stretch>
            <a:fillRect/>
          </a:stretch>
        </p:blipFill>
        <p:spPr>
          <a:xfrm>
            <a:off x="965200" y="1635125"/>
            <a:ext cx="6565900" cy="2101850"/>
          </a:xfrm>
          <a:noFill/>
        </p:spPr>
      </p:pic>
      <p:sp>
        <p:nvSpPr>
          <p:cNvPr id="218116" name="Slide Number Placeholder 7"/>
          <p:cNvSpPr>
            <a:spLocks noGrp="1"/>
          </p:cNvSpPr>
          <p:nvPr>
            <p:ph type="sldNum" sz="quarter" idx="12"/>
          </p:nvPr>
        </p:nvSpPr>
        <p:spPr>
          <a:noFill/>
        </p:spPr>
        <p:txBody>
          <a:bodyPr/>
          <a:lstStyle/>
          <a:p>
            <a:fld id="{F209EEC3-C711-477C-8DF3-3ED27E29BD0C}" type="slidenum">
              <a:rPr lang="en-US" smtClean="0"/>
              <a:pPr/>
              <a:t>151</a:t>
            </a:fld>
            <a:endParaRPr lang="en-US" smtClean="0"/>
          </a:p>
        </p:txBody>
      </p:sp>
      <p:sp>
        <p:nvSpPr>
          <p:cNvPr id="4027395"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27396" name="Rectangle 4"/>
          <p:cNvSpPr>
            <a:spLocks noGrp="1" noChangeArrowheads="1"/>
          </p:cNvSpPr>
          <p:nvPr>
            <p:ph type="body" sz="half" idx="1"/>
          </p:nvPr>
        </p:nvSpPr>
        <p:spPr>
          <a:xfrm>
            <a:off x="803275" y="4276725"/>
            <a:ext cx="8047038" cy="2346325"/>
          </a:xfrm>
        </p:spPr>
        <p:txBody>
          <a:bodyPr/>
          <a:lstStyle/>
          <a:p>
            <a:r>
              <a:rPr lang="en-US" sz="2000" smtClean="0"/>
              <a:t>Lists TvT Links, which may use a combination of loop detectors, AVIs, LPRs, etc</a:t>
            </a:r>
          </a:p>
          <a:p>
            <a:pPr lvl="1"/>
            <a:r>
              <a:rPr lang="en-US" sz="2000" smtClean="0"/>
              <a:t>TvT Link Name</a:t>
            </a:r>
          </a:p>
          <a:p>
            <a:pPr lvl="1"/>
            <a:r>
              <a:rPr lang="en-US" sz="2000" smtClean="0"/>
              <a:t>Calculated travel time</a:t>
            </a:r>
          </a:p>
          <a:p>
            <a:pPr lvl="1"/>
            <a:r>
              <a:rPr lang="en-US" sz="2000" smtClean="0"/>
              <a:t>Free flow travel time (based on speed limit)</a:t>
            </a:r>
          </a:p>
          <a:p>
            <a:pPr lvl="1"/>
            <a:r>
              <a:rPr lang="en-US" sz="2000" smtClean="0"/>
              <a:t>Delay (travel time minus free flow)</a:t>
            </a:r>
          </a:p>
        </p:txBody>
      </p:sp>
      <p:sp>
        <p:nvSpPr>
          <p:cNvPr id="218119" name="Oval 5"/>
          <p:cNvSpPr>
            <a:spLocks noChangeArrowheads="1"/>
          </p:cNvSpPr>
          <p:nvPr/>
        </p:nvSpPr>
        <p:spPr bwMode="auto">
          <a:xfrm>
            <a:off x="2401888" y="1776413"/>
            <a:ext cx="3246437"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8120" name="Oval 6"/>
          <p:cNvSpPr>
            <a:spLocks noChangeArrowheads="1"/>
          </p:cNvSpPr>
          <p:nvPr/>
        </p:nvSpPr>
        <p:spPr bwMode="auto">
          <a:xfrm>
            <a:off x="1106488" y="1765300"/>
            <a:ext cx="1295400"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7396">
                                            <p:txEl>
                                              <p:pRg st="1" end="1"/>
                                            </p:txEl>
                                          </p:spTgt>
                                        </p:tgtEl>
                                        <p:attrNameLst>
                                          <p:attrName>style.visibility</p:attrName>
                                        </p:attrNameLst>
                                      </p:cBhvr>
                                      <p:to>
                                        <p:strVal val="visible"/>
                                      </p:to>
                                    </p:set>
                                    <p:anim calcmode="lin" valueType="num">
                                      <p:cBhvr additive="base">
                                        <p:cTn id="11"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739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7396">
                                            <p:txEl>
                                              <p:pRg st="2" end="2"/>
                                            </p:txEl>
                                          </p:spTgt>
                                        </p:tgtEl>
                                        <p:attrNameLst>
                                          <p:attrName>style.visibility</p:attrName>
                                        </p:attrNameLst>
                                      </p:cBhvr>
                                      <p:to>
                                        <p:strVal val="visible"/>
                                      </p:to>
                                    </p:set>
                                    <p:anim calcmode="lin" valueType="num">
                                      <p:cBhvr additive="base">
                                        <p:cTn id="15"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739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7396">
                                            <p:txEl>
                                              <p:pRg st="3" end="3"/>
                                            </p:txEl>
                                          </p:spTgt>
                                        </p:tgtEl>
                                        <p:attrNameLst>
                                          <p:attrName>style.visibility</p:attrName>
                                        </p:attrNameLst>
                                      </p:cBhvr>
                                      <p:to>
                                        <p:strVal val="visible"/>
                                      </p:to>
                                    </p:set>
                                    <p:anim calcmode="lin" valueType="num">
                                      <p:cBhvr additive="base">
                                        <p:cTn id="19" dur="500" fill="hold"/>
                                        <p:tgtEl>
                                          <p:spTgt spid="402739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27396">
                                            <p:txEl>
                                              <p:pRg st="4" end="4"/>
                                            </p:txEl>
                                          </p:spTgt>
                                        </p:tgtEl>
                                        <p:attrNameLst>
                                          <p:attrName>style.visibility</p:attrName>
                                        </p:attrNameLst>
                                      </p:cBhvr>
                                      <p:to>
                                        <p:strVal val="visible"/>
                                      </p:to>
                                    </p:set>
                                    <p:anim calcmode="lin" valueType="num">
                                      <p:cBhvr additive="base">
                                        <p:cTn id="23" dur="500" fill="hold"/>
                                        <p:tgtEl>
                                          <p:spTgt spid="402739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27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1"/>
          <p:cNvPicPr>
            <a:picLocks noGrp="1" noChangeAspect="1" noChangeArrowheads="1"/>
          </p:cNvPicPr>
          <p:nvPr>
            <p:ph sz="quarter" idx="2"/>
          </p:nvPr>
        </p:nvPicPr>
        <p:blipFill>
          <a:blip r:embed="rId3" cstate="print"/>
          <a:srcRect/>
          <a:stretch>
            <a:fillRect/>
          </a:stretch>
        </p:blipFill>
        <p:spPr>
          <a:xfrm>
            <a:off x="965200" y="1773238"/>
            <a:ext cx="6565900" cy="1825625"/>
          </a:xfrm>
          <a:noFill/>
        </p:spPr>
      </p:pic>
      <p:sp>
        <p:nvSpPr>
          <p:cNvPr id="219140" name="Slide Number Placeholder 7"/>
          <p:cNvSpPr>
            <a:spLocks noGrp="1"/>
          </p:cNvSpPr>
          <p:nvPr>
            <p:ph type="sldNum" sz="quarter" idx="12"/>
          </p:nvPr>
        </p:nvSpPr>
        <p:spPr>
          <a:noFill/>
        </p:spPr>
        <p:txBody>
          <a:bodyPr/>
          <a:lstStyle/>
          <a:p>
            <a:fld id="{3F3CECD0-4AAF-4288-9101-50CF324271AA}" type="slidenum">
              <a:rPr lang="en-US" smtClean="0"/>
              <a:pPr/>
              <a:t>152</a:t>
            </a:fld>
            <a:endParaRPr lang="en-US" smtClean="0"/>
          </a:p>
        </p:txBody>
      </p:sp>
      <p:sp>
        <p:nvSpPr>
          <p:cNvPr id="4029443"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29444" name="Rectangle 4"/>
          <p:cNvSpPr>
            <a:spLocks noGrp="1" noChangeArrowheads="1"/>
          </p:cNvSpPr>
          <p:nvPr>
            <p:ph type="body" sz="half" idx="1"/>
          </p:nvPr>
        </p:nvSpPr>
        <p:spPr>
          <a:xfrm>
            <a:off x="803275" y="4213225"/>
            <a:ext cx="8047038" cy="2409825"/>
          </a:xfrm>
        </p:spPr>
        <p:txBody>
          <a:bodyPr/>
          <a:lstStyle/>
          <a:p>
            <a:r>
              <a:rPr lang="en-US" sz="1900" smtClean="0"/>
              <a:t>Click “Show” or “Hide” to view or hide DMS reporting the TvT link data</a:t>
            </a:r>
          </a:p>
          <a:p>
            <a:pPr lvl="1"/>
            <a:r>
              <a:rPr lang="en-US" sz="1900" smtClean="0"/>
              <a:t>Zero or more DMS may be reporting TvT link</a:t>
            </a:r>
          </a:p>
          <a:p>
            <a:pPr lvl="1"/>
            <a:r>
              <a:rPr lang="en-US" sz="1900" smtClean="0"/>
              <a:t>Green outline: message shown is currently displayed on DMS</a:t>
            </a:r>
          </a:p>
          <a:p>
            <a:pPr lvl="1"/>
            <a:r>
              <a:rPr lang="en-US" sz="1900" smtClean="0"/>
              <a:t>Violet outline: message shown is NOT currently displayed on DMS (a different message appears on the DMS, may imply DMS/comm failure)</a:t>
            </a:r>
          </a:p>
        </p:txBody>
      </p:sp>
      <p:sp>
        <p:nvSpPr>
          <p:cNvPr id="219143" name="Oval 5"/>
          <p:cNvSpPr>
            <a:spLocks noChangeArrowheads="1"/>
          </p:cNvSpPr>
          <p:nvPr/>
        </p:nvSpPr>
        <p:spPr bwMode="auto">
          <a:xfrm>
            <a:off x="2089150" y="2878138"/>
            <a:ext cx="3181350" cy="769937"/>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9144" name="Oval 6"/>
          <p:cNvSpPr>
            <a:spLocks noChangeArrowheads="1"/>
          </p:cNvSpPr>
          <p:nvPr/>
        </p:nvSpPr>
        <p:spPr bwMode="auto">
          <a:xfrm>
            <a:off x="2036763" y="1927225"/>
            <a:ext cx="1854200" cy="717550"/>
          </a:xfrm>
          <a:prstGeom prst="ellipse">
            <a:avLst/>
          </a:prstGeom>
          <a:noFill/>
          <a:ln w="25400" algn="ctr">
            <a:solidFill>
              <a:srgbClr val="FF0000"/>
            </a:solid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9444">
                                            <p:txEl>
                                              <p:pRg st="0" end="0"/>
                                            </p:txEl>
                                          </p:spTgt>
                                        </p:tgtEl>
                                        <p:attrNameLst>
                                          <p:attrName>style.visibility</p:attrName>
                                        </p:attrNameLst>
                                      </p:cBhvr>
                                      <p:to>
                                        <p:strVal val="visible"/>
                                      </p:to>
                                    </p:set>
                                    <p:anim calcmode="lin" valueType="num">
                                      <p:cBhvr additive="base">
                                        <p:cTn id="7" dur="500" fill="hold"/>
                                        <p:tgtEl>
                                          <p:spTgt spid="40294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94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9444">
                                            <p:txEl>
                                              <p:pRg st="1" end="1"/>
                                            </p:txEl>
                                          </p:spTgt>
                                        </p:tgtEl>
                                        <p:attrNameLst>
                                          <p:attrName>style.visibility</p:attrName>
                                        </p:attrNameLst>
                                      </p:cBhvr>
                                      <p:to>
                                        <p:strVal val="visible"/>
                                      </p:to>
                                    </p:set>
                                    <p:anim calcmode="lin" valueType="num">
                                      <p:cBhvr additive="base">
                                        <p:cTn id="11" dur="500" fill="hold"/>
                                        <p:tgtEl>
                                          <p:spTgt spid="40294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94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9444">
                                            <p:txEl>
                                              <p:pRg st="2" end="2"/>
                                            </p:txEl>
                                          </p:spTgt>
                                        </p:tgtEl>
                                        <p:attrNameLst>
                                          <p:attrName>style.visibility</p:attrName>
                                        </p:attrNameLst>
                                      </p:cBhvr>
                                      <p:to>
                                        <p:strVal val="visible"/>
                                      </p:to>
                                    </p:set>
                                    <p:anim calcmode="lin" valueType="num">
                                      <p:cBhvr additive="base">
                                        <p:cTn id="15" dur="500" fill="hold"/>
                                        <p:tgtEl>
                                          <p:spTgt spid="402944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944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9444">
                                            <p:txEl>
                                              <p:pRg st="3" end="3"/>
                                            </p:txEl>
                                          </p:spTgt>
                                        </p:tgtEl>
                                        <p:attrNameLst>
                                          <p:attrName>style.visibility</p:attrName>
                                        </p:attrNameLst>
                                      </p:cBhvr>
                                      <p:to>
                                        <p:strVal val="visible"/>
                                      </p:to>
                                    </p:set>
                                    <p:anim calcmode="lin" valueType="num">
                                      <p:cBhvr additive="base">
                                        <p:cTn id="19" dur="500" fill="hold"/>
                                        <p:tgtEl>
                                          <p:spTgt spid="402944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94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9444"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6"/>
          <p:cNvPicPr>
            <a:picLocks noGrp="1" noChangeAspect="1" noChangeArrowheads="1"/>
          </p:cNvPicPr>
          <p:nvPr>
            <p:ph sz="quarter" idx="2"/>
          </p:nvPr>
        </p:nvPicPr>
        <p:blipFill>
          <a:blip r:embed="rId3" cstate="print"/>
          <a:srcRect/>
          <a:stretch>
            <a:fillRect/>
          </a:stretch>
        </p:blipFill>
        <p:spPr>
          <a:xfrm>
            <a:off x="1384300" y="1441450"/>
            <a:ext cx="6508750" cy="2425700"/>
          </a:xfrm>
          <a:noFill/>
        </p:spPr>
      </p:pic>
      <p:sp>
        <p:nvSpPr>
          <p:cNvPr id="220164" name="Slide Number Placeholder 7"/>
          <p:cNvSpPr>
            <a:spLocks noGrp="1"/>
          </p:cNvSpPr>
          <p:nvPr>
            <p:ph type="sldNum" sz="quarter" idx="12"/>
          </p:nvPr>
        </p:nvSpPr>
        <p:spPr>
          <a:noFill/>
        </p:spPr>
        <p:txBody>
          <a:bodyPr/>
          <a:lstStyle/>
          <a:p>
            <a:fld id="{52D3AD50-85EB-40DA-8B5F-9B73F275F712}" type="slidenum">
              <a:rPr lang="en-US" smtClean="0"/>
              <a:pPr/>
              <a:t>153</a:t>
            </a:fld>
            <a:endParaRPr lang="en-US" smtClean="0"/>
          </a:p>
        </p:txBody>
      </p:sp>
      <p:sp>
        <p:nvSpPr>
          <p:cNvPr id="4031491"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31492" name="Rectangle 4"/>
          <p:cNvSpPr>
            <a:spLocks noGrp="1" noChangeArrowheads="1"/>
          </p:cNvSpPr>
          <p:nvPr>
            <p:ph type="body" sz="half" idx="1"/>
          </p:nvPr>
        </p:nvSpPr>
        <p:spPr>
          <a:xfrm>
            <a:off x="790575" y="4083050"/>
            <a:ext cx="8047038" cy="2346325"/>
          </a:xfrm>
        </p:spPr>
        <p:txBody>
          <a:bodyPr/>
          <a:lstStyle/>
          <a:p>
            <a:r>
              <a:rPr lang="en-US" sz="2000" smtClean="0"/>
              <a:t>Operator can enable/disable calculating travel times for any link by</a:t>
            </a:r>
          </a:p>
          <a:p>
            <a:pPr lvl="1"/>
            <a:r>
              <a:rPr lang="en-US" sz="2000" smtClean="0"/>
              <a:t>Selecting the checkbox on the Left column</a:t>
            </a:r>
          </a:p>
          <a:p>
            <a:pPr lvl="1"/>
            <a:r>
              <a:rPr lang="en-US" sz="2000" smtClean="0"/>
              <a:t>Clicking “Enable Links” or “Disable Links”</a:t>
            </a:r>
          </a:p>
          <a:p>
            <a:r>
              <a:rPr lang="en-US" sz="2000" smtClean="0"/>
              <a:t>Highlight on Map will center the operator map and highlight in white the TSS links that comprise the TvT link</a:t>
            </a:r>
          </a:p>
        </p:txBody>
      </p:sp>
      <p:sp>
        <p:nvSpPr>
          <p:cNvPr id="4031493" name="Oval 5"/>
          <p:cNvSpPr>
            <a:spLocks noChangeArrowheads="1"/>
          </p:cNvSpPr>
          <p:nvPr/>
        </p:nvSpPr>
        <p:spPr bwMode="auto">
          <a:xfrm>
            <a:off x="1344613" y="1370013"/>
            <a:ext cx="1004887" cy="6667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4031499" name="Oval 11"/>
          <p:cNvSpPr>
            <a:spLocks noChangeArrowheads="1"/>
          </p:cNvSpPr>
          <p:nvPr/>
        </p:nvSpPr>
        <p:spPr bwMode="auto">
          <a:xfrm>
            <a:off x="6523038" y="2519363"/>
            <a:ext cx="487362" cy="214312"/>
          </a:xfrm>
          <a:prstGeom prst="ellipse">
            <a:avLst/>
          </a:prstGeom>
          <a:noFill/>
          <a:ln w="25400" algn="ctr">
            <a:solidFill>
              <a:srgbClr val="FF0000"/>
            </a:solid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1492">
                                            <p:txEl>
                                              <p:pRg st="0" end="0"/>
                                            </p:txEl>
                                          </p:spTgt>
                                        </p:tgtEl>
                                        <p:attrNameLst>
                                          <p:attrName>style.visibility</p:attrName>
                                        </p:attrNameLst>
                                      </p:cBhvr>
                                      <p:to>
                                        <p:strVal val="visible"/>
                                      </p:to>
                                    </p:set>
                                    <p:anim calcmode="lin" valueType="num">
                                      <p:cBhvr additive="base">
                                        <p:cTn id="7" dur="500" fill="hold"/>
                                        <p:tgtEl>
                                          <p:spTgt spid="40314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149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1499"/>
                                        </p:tgtEl>
                                        <p:attrNameLst>
                                          <p:attrName>style.visibility</p:attrName>
                                        </p:attrNameLst>
                                      </p:cBhvr>
                                      <p:to>
                                        <p:strVal val="visible"/>
                                      </p:to>
                                    </p:set>
                                    <p:animEffect transition="in" filter="dissolve">
                                      <p:cBhvr>
                                        <p:cTn id="12" dur="500"/>
                                        <p:tgtEl>
                                          <p:spTgt spid="40314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1492">
                                            <p:txEl>
                                              <p:pRg st="1" end="1"/>
                                            </p:txEl>
                                          </p:spTgt>
                                        </p:tgtEl>
                                        <p:attrNameLst>
                                          <p:attrName>style.visibility</p:attrName>
                                        </p:attrNameLst>
                                      </p:cBhvr>
                                      <p:to>
                                        <p:strVal val="visible"/>
                                      </p:to>
                                    </p:set>
                                    <p:anim calcmode="lin" valueType="num">
                                      <p:cBhvr additive="base">
                                        <p:cTn id="17" dur="500" fill="hold"/>
                                        <p:tgtEl>
                                          <p:spTgt spid="403149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1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31492">
                                            <p:txEl>
                                              <p:pRg st="2" end="2"/>
                                            </p:txEl>
                                          </p:spTgt>
                                        </p:tgtEl>
                                        <p:attrNameLst>
                                          <p:attrName>style.visibility</p:attrName>
                                        </p:attrNameLst>
                                      </p:cBhvr>
                                      <p:to>
                                        <p:strVal val="visible"/>
                                      </p:to>
                                    </p:set>
                                    <p:anim calcmode="lin" valueType="num">
                                      <p:cBhvr additive="base">
                                        <p:cTn id="23" dur="500" fill="hold"/>
                                        <p:tgtEl>
                                          <p:spTgt spid="403149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31492">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4031493"/>
                                        </p:tgtEl>
                                        <p:attrNameLst>
                                          <p:attrName>style.visibility</p:attrName>
                                        </p:attrNameLst>
                                      </p:cBhvr>
                                      <p:to>
                                        <p:strVal val="visible"/>
                                      </p:to>
                                    </p:set>
                                    <p:animEffect transition="in" filter="dissolve">
                                      <p:cBhvr>
                                        <p:cTn id="28" dur="500"/>
                                        <p:tgtEl>
                                          <p:spTgt spid="403149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031492">
                                            <p:txEl>
                                              <p:pRg st="3" end="3"/>
                                            </p:txEl>
                                          </p:spTgt>
                                        </p:tgtEl>
                                        <p:attrNameLst>
                                          <p:attrName>style.visibility</p:attrName>
                                        </p:attrNameLst>
                                      </p:cBhvr>
                                      <p:to>
                                        <p:strVal val="visible"/>
                                      </p:to>
                                    </p:set>
                                    <p:anim calcmode="lin" valueType="num">
                                      <p:cBhvr additive="base">
                                        <p:cTn id="33" dur="500" fill="hold"/>
                                        <p:tgtEl>
                                          <p:spTgt spid="403149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3149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1492" grpId="0" build="p"/>
      <p:bldP spid="4031493" grpId="0" animBg="1"/>
      <p:bldP spid="403149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6"/>
          <p:cNvPicPr>
            <a:picLocks noGrp="1" noChangeAspect="1" noChangeArrowheads="1"/>
          </p:cNvPicPr>
          <p:nvPr>
            <p:ph sz="quarter" idx="2"/>
          </p:nvPr>
        </p:nvPicPr>
        <p:blipFill>
          <a:blip r:embed="rId3" cstate="print"/>
          <a:srcRect/>
          <a:stretch>
            <a:fillRect/>
          </a:stretch>
        </p:blipFill>
        <p:spPr>
          <a:xfrm>
            <a:off x="1284288" y="1441450"/>
            <a:ext cx="6708775" cy="2425700"/>
          </a:xfrm>
          <a:noFill/>
        </p:spPr>
      </p:pic>
      <p:sp>
        <p:nvSpPr>
          <p:cNvPr id="221188" name="Slide Number Placeholder 7"/>
          <p:cNvSpPr>
            <a:spLocks noGrp="1"/>
          </p:cNvSpPr>
          <p:nvPr>
            <p:ph type="sldNum" sz="quarter" idx="12"/>
          </p:nvPr>
        </p:nvSpPr>
        <p:spPr>
          <a:noFill/>
        </p:spPr>
        <p:txBody>
          <a:bodyPr/>
          <a:lstStyle/>
          <a:p>
            <a:fld id="{A66EDB1A-4F1E-45D3-BBE6-58BCF71F787E}" type="slidenum">
              <a:rPr lang="en-US" smtClean="0"/>
              <a:pPr/>
              <a:t>154</a:t>
            </a:fld>
            <a:endParaRPr lang="en-US" smtClean="0"/>
          </a:p>
        </p:txBody>
      </p:sp>
      <p:sp>
        <p:nvSpPr>
          <p:cNvPr id="4033538" name="Rectangle 2"/>
          <p:cNvSpPr>
            <a:spLocks noGrp="1" noChangeArrowheads="1"/>
          </p:cNvSpPr>
          <p:nvPr>
            <p:ph type="title"/>
          </p:nvPr>
        </p:nvSpPr>
        <p:spPr/>
        <p:txBody>
          <a:bodyPr>
            <a:normAutofit fontScale="90000"/>
          </a:bodyPr>
          <a:lstStyle/>
          <a:p>
            <a:pPr>
              <a:defRPr/>
            </a:pPr>
            <a:r>
              <a:rPr lang="en-US" sz="2800" smtClean="0"/>
              <a:t>Travel Times Status</a:t>
            </a:r>
            <a:br>
              <a:rPr lang="en-US" sz="2800" smtClean="0"/>
            </a:br>
            <a:r>
              <a:rPr lang="en-US" sz="2000" smtClean="0"/>
              <a:t>Alternate Routes</a:t>
            </a:r>
          </a:p>
        </p:txBody>
      </p:sp>
      <p:sp>
        <p:nvSpPr>
          <p:cNvPr id="4033539" name="Rectangle 3"/>
          <p:cNvSpPr>
            <a:spLocks noGrp="1" noChangeArrowheads="1"/>
          </p:cNvSpPr>
          <p:nvPr>
            <p:ph type="body" sz="half" idx="1"/>
          </p:nvPr>
        </p:nvSpPr>
        <p:spPr>
          <a:xfrm>
            <a:off x="803275" y="4135438"/>
            <a:ext cx="4505325" cy="2346325"/>
          </a:xfrm>
        </p:spPr>
        <p:txBody>
          <a:bodyPr/>
          <a:lstStyle/>
          <a:p>
            <a:r>
              <a:rPr lang="en-US" sz="2000" smtClean="0"/>
              <a:t>If only one TvT link is selected, operator can click “Alternate Routes” to open the Alternate Route Comparison window</a:t>
            </a:r>
          </a:p>
          <a:p>
            <a:pPr lvl="1"/>
            <a:r>
              <a:rPr lang="en-US" sz="2000" smtClean="0"/>
              <a:t>Lists routes that have the same start and same end but different paths</a:t>
            </a:r>
          </a:p>
        </p:txBody>
      </p:sp>
      <p:sp>
        <p:nvSpPr>
          <p:cNvPr id="4033541" name="Oval 5"/>
          <p:cNvSpPr>
            <a:spLocks noChangeArrowheads="1"/>
          </p:cNvSpPr>
          <p:nvPr/>
        </p:nvSpPr>
        <p:spPr bwMode="auto">
          <a:xfrm>
            <a:off x="2932113" y="1473200"/>
            <a:ext cx="681037" cy="33813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1192" name="Line 8"/>
          <p:cNvSpPr>
            <a:spLocks noChangeShapeType="1"/>
          </p:cNvSpPr>
          <p:nvPr/>
        </p:nvSpPr>
        <p:spPr bwMode="auto">
          <a:xfrm>
            <a:off x="3351213" y="1816100"/>
            <a:ext cx="342900" cy="4873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1193" name="Line 9"/>
          <p:cNvSpPr>
            <a:spLocks noChangeShapeType="1"/>
          </p:cNvSpPr>
          <p:nvPr/>
        </p:nvSpPr>
        <p:spPr bwMode="auto">
          <a:xfrm>
            <a:off x="7346950" y="4325938"/>
            <a:ext cx="869950" cy="2698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4" name="Line 10"/>
          <p:cNvSpPr>
            <a:spLocks noChangeShapeType="1"/>
          </p:cNvSpPr>
          <p:nvPr/>
        </p:nvSpPr>
        <p:spPr bwMode="auto">
          <a:xfrm flipH="1">
            <a:off x="8058150" y="4573588"/>
            <a:ext cx="107950" cy="17383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5" name="Line 11"/>
          <p:cNvSpPr>
            <a:spLocks noChangeShapeType="1"/>
          </p:cNvSpPr>
          <p:nvPr/>
        </p:nvSpPr>
        <p:spPr bwMode="auto">
          <a:xfrm flipH="1">
            <a:off x="6773863" y="6362700"/>
            <a:ext cx="533400" cy="2063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6" name="Line 12"/>
          <p:cNvSpPr>
            <a:spLocks noChangeShapeType="1"/>
          </p:cNvSpPr>
          <p:nvPr/>
        </p:nvSpPr>
        <p:spPr bwMode="auto">
          <a:xfrm flipH="1">
            <a:off x="7162800" y="4327525"/>
            <a:ext cx="133350" cy="525463"/>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7" name="Line 13"/>
          <p:cNvSpPr>
            <a:spLocks noChangeShapeType="1"/>
          </p:cNvSpPr>
          <p:nvPr/>
        </p:nvSpPr>
        <p:spPr bwMode="auto">
          <a:xfrm flipH="1">
            <a:off x="6778625" y="5718175"/>
            <a:ext cx="273050" cy="523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8" name="Line 14"/>
          <p:cNvSpPr>
            <a:spLocks noChangeShapeType="1"/>
          </p:cNvSpPr>
          <p:nvPr/>
        </p:nvSpPr>
        <p:spPr bwMode="auto">
          <a:xfrm flipH="1">
            <a:off x="7072313" y="4827588"/>
            <a:ext cx="104775" cy="9159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9" name="Text Box 15"/>
          <p:cNvSpPr txBox="1">
            <a:spLocks noChangeArrowheads="1"/>
          </p:cNvSpPr>
          <p:nvPr/>
        </p:nvSpPr>
        <p:spPr bwMode="auto">
          <a:xfrm>
            <a:off x="7337425" y="3838575"/>
            <a:ext cx="1506538"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I-4 at SR 417 in Sanford</a:t>
            </a:r>
          </a:p>
        </p:txBody>
      </p:sp>
      <p:sp>
        <p:nvSpPr>
          <p:cNvPr id="221200" name="Text Box 16"/>
          <p:cNvSpPr txBox="1">
            <a:spLocks noChangeArrowheads="1"/>
          </p:cNvSpPr>
          <p:nvPr/>
        </p:nvSpPr>
        <p:spPr bwMode="auto">
          <a:xfrm>
            <a:off x="5176838" y="6534150"/>
            <a:ext cx="298767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at SR 417 at Disney</a:t>
            </a:r>
          </a:p>
        </p:txBody>
      </p:sp>
      <p:sp>
        <p:nvSpPr>
          <p:cNvPr id="221201" name="Text Box 17"/>
          <p:cNvSpPr txBox="1">
            <a:spLocks noChangeArrowheads="1"/>
          </p:cNvSpPr>
          <p:nvPr/>
        </p:nvSpPr>
        <p:spPr bwMode="auto">
          <a:xfrm rot="5679121">
            <a:off x="7231857" y="5428726"/>
            <a:ext cx="2062162"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SR 417 Route</a:t>
            </a:r>
          </a:p>
        </p:txBody>
      </p:sp>
      <p:sp>
        <p:nvSpPr>
          <p:cNvPr id="221202" name="Text Box 18"/>
          <p:cNvSpPr txBox="1">
            <a:spLocks noChangeArrowheads="1"/>
          </p:cNvSpPr>
          <p:nvPr/>
        </p:nvSpPr>
        <p:spPr bwMode="auto">
          <a:xfrm rot="-5056571">
            <a:off x="6298406" y="4828651"/>
            <a:ext cx="1354138"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Route</a:t>
            </a:r>
          </a:p>
        </p:txBody>
      </p:sp>
      <p:sp>
        <p:nvSpPr>
          <p:cNvPr id="221203" name="Line 19"/>
          <p:cNvSpPr>
            <a:spLocks noChangeShapeType="1"/>
          </p:cNvSpPr>
          <p:nvPr/>
        </p:nvSpPr>
        <p:spPr bwMode="auto">
          <a:xfrm flipH="1">
            <a:off x="7289800" y="6288088"/>
            <a:ext cx="738188" cy="650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4" name="Line 20"/>
          <p:cNvSpPr>
            <a:spLocks noChangeShapeType="1"/>
          </p:cNvSpPr>
          <p:nvPr/>
        </p:nvSpPr>
        <p:spPr bwMode="auto">
          <a:xfrm flipH="1">
            <a:off x="6753225" y="5783263"/>
            <a:ext cx="41275" cy="7477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5" name="Oval 21"/>
          <p:cNvSpPr>
            <a:spLocks noChangeArrowheads="1"/>
          </p:cNvSpPr>
          <p:nvPr/>
        </p:nvSpPr>
        <p:spPr bwMode="auto">
          <a:xfrm>
            <a:off x="7239000" y="4237038"/>
            <a:ext cx="153988"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1206" name="Oval 22"/>
          <p:cNvSpPr>
            <a:spLocks noChangeArrowheads="1"/>
          </p:cNvSpPr>
          <p:nvPr/>
        </p:nvSpPr>
        <p:spPr bwMode="auto">
          <a:xfrm>
            <a:off x="6661150" y="6503988"/>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3539">
                                            <p:txEl>
                                              <p:pRg st="0" end="0"/>
                                            </p:txEl>
                                          </p:spTgt>
                                        </p:tgtEl>
                                        <p:attrNameLst>
                                          <p:attrName>style.visibility</p:attrName>
                                        </p:attrNameLst>
                                      </p:cBhvr>
                                      <p:to>
                                        <p:strVal val="visible"/>
                                      </p:to>
                                    </p:set>
                                    <p:anim calcmode="lin" valueType="num">
                                      <p:cBhvr additive="base">
                                        <p:cTn id="7" dur="500" fill="hold"/>
                                        <p:tgtEl>
                                          <p:spTgt spid="403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35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3541"/>
                                        </p:tgtEl>
                                        <p:attrNameLst>
                                          <p:attrName>style.visibility</p:attrName>
                                        </p:attrNameLst>
                                      </p:cBhvr>
                                      <p:to>
                                        <p:strVal val="visible"/>
                                      </p:to>
                                    </p:set>
                                    <p:animEffect transition="in" filter="dissolve">
                                      <p:cBhvr>
                                        <p:cTn id="12" dur="500"/>
                                        <p:tgtEl>
                                          <p:spTgt spid="40335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3539">
                                            <p:txEl>
                                              <p:pRg st="1" end="1"/>
                                            </p:txEl>
                                          </p:spTgt>
                                        </p:tgtEl>
                                        <p:attrNameLst>
                                          <p:attrName>style.visibility</p:attrName>
                                        </p:attrNameLst>
                                      </p:cBhvr>
                                      <p:to>
                                        <p:strVal val="visible"/>
                                      </p:to>
                                    </p:set>
                                    <p:anim calcmode="lin" valueType="num">
                                      <p:cBhvr additive="base">
                                        <p:cTn id="17" dur="500" fill="hold"/>
                                        <p:tgtEl>
                                          <p:spTgt spid="40335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3539" grpId="0" build="p"/>
      <p:bldP spid="403354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0"/>
          <p:cNvPicPr>
            <a:picLocks noGrp="1" noChangeAspect="1" noChangeArrowheads="1"/>
          </p:cNvPicPr>
          <p:nvPr>
            <p:ph sz="quarter" idx="2"/>
          </p:nvPr>
        </p:nvPicPr>
        <p:blipFill>
          <a:blip r:embed="rId3" cstate="print"/>
          <a:srcRect/>
          <a:stretch>
            <a:fillRect/>
          </a:stretch>
        </p:blipFill>
        <p:spPr>
          <a:xfrm>
            <a:off x="1662113" y="1414463"/>
            <a:ext cx="5953125" cy="2425700"/>
          </a:xfrm>
          <a:noFill/>
        </p:spPr>
      </p:pic>
      <p:sp>
        <p:nvSpPr>
          <p:cNvPr id="222212" name="Slide Number Placeholder 7"/>
          <p:cNvSpPr>
            <a:spLocks noGrp="1"/>
          </p:cNvSpPr>
          <p:nvPr>
            <p:ph type="sldNum" sz="quarter" idx="12"/>
          </p:nvPr>
        </p:nvSpPr>
        <p:spPr>
          <a:noFill/>
        </p:spPr>
        <p:txBody>
          <a:bodyPr/>
          <a:lstStyle/>
          <a:p>
            <a:fld id="{A5674DEF-E625-4F9D-9F00-E8EA262B97EE}" type="slidenum">
              <a:rPr lang="en-US" smtClean="0"/>
              <a:pPr/>
              <a:t>155</a:t>
            </a:fld>
            <a:endParaRPr lang="en-US" smtClean="0"/>
          </a:p>
        </p:txBody>
      </p:sp>
      <p:sp>
        <p:nvSpPr>
          <p:cNvPr id="222213" name="Line 2"/>
          <p:cNvSpPr>
            <a:spLocks noChangeShapeType="1"/>
          </p:cNvSpPr>
          <p:nvPr/>
        </p:nvSpPr>
        <p:spPr bwMode="auto">
          <a:xfrm>
            <a:off x="6376988" y="5045075"/>
            <a:ext cx="1874837" cy="396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4035587" name="Rectangle 3"/>
          <p:cNvSpPr>
            <a:spLocks noGrp="1" noChangeArrowheads="1"/>
          </p:cNvSpPr>
          <p:nvPr>
            <p:ph type="title"/>
          </p:nvPr>
        </p:nvSpPr>
        <p:spPr/>
        <p:txBody>
          <a:bodyPr>
            <a:normAutofit fontScale="90000"/>
          </a:bodyPr>
          <a:lstStyle/>
          <a:p>
            <a:pPr>
              <a:defRPr/>
            </a:pPr>
            <a:r>
              <a:rPr lang="en-US" sz="2800" smtClean="0"/>
              <a:t>Travel Times Status</a:t>
            </a:r>
            <a:br>
              <a:rPr lang="en-US" sz="2800" smtClean="0"/>
            </a:br>
            <a:r>
              <a:rPr lang="en-US" sz="2000" smtClean="0"/>
              <a:t>Matching Routes</a:t>
            </a:r>
          </a:p>
        </p:txBody>
      </p:sp>
      <p:sp>
        <p:nvSpPr>
          <p:cNvPr id="4035588" name="Rectangle 4"/>
          <p:cNvSpPr>
            <a:spLocks noGrp="1" noChangeArrowheads="1"/>
          </p:cNvSpPr>
          <p:nvPr>
            <p:ph type="body" sz="half" idx="1"/>
          </p:nvPr>
        </p:nvSpPr>
        <p:spPr>
          <a:xfrm>
            <a:off x="803275" y="4135438"/>
            <a:ext cx="4762500" cy="2346325"/>
          </a:xfrm>
        </p:spPr>
        <p:txBody>
          <a:bodyPr/>
          <a:lstStyle/>
          <a:p>
            <a:r>
              <a:rPr lang="en-US" sz="2000" dirty="0" smtClean="0"/>
              <a:t>If only one </a:t>
            </a:r>
            <a:r>
              <a:rPr lang="en-US" sz="2000" dirty="0" err="1" smtClean="0"/>
              <a:t>TvT</a:t>
            </a:r>
            <a:r>
              <a:rPr lang="en-US" sz="2000" dirty="0" smtClean="0"/>
              <a:t> link is selected, operator can click “Matching Routes” to open the Matching Route Comparison window</a:t>
            </a:r>
          </a:p>
          <a:p>
            <a:pPr lvl="1"/>
            <a:r>
              <a:rPr lang="en-US" sz="2000" dirty="0" smtClean="0"/>
              <a:t>Lists routes that have the same path but use different technologies to measure traffic</a:t>
            </a:r>
          </a:p>
        </p:txBody>
      </p:sp>
      <p:sp>
        <p:nvSpPr>
          <p:cNvPr id="4035590" name="Oval 6"/>
          <p:cNvSpPr>
            <a:spLocks noChangeArrowheads="1"/>
          </p:cNvSpPr>
          <p:nvPr/>
        </p:nvSpPr>
        <p:spPr bwMode="auto">
          <a:xfrm>
            <a:off x="3836988" y="1682750"/>
            <a:ext cx="555625" cy="3619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2217" name="Line 8"/>
          <p:cNvSpPr>
            <a:spLocks noChangeShapeType="1"/>
          </p:cNvSpPr>
          <p:nvPr/>
        </p:nvSpPr>
        <p:spPr bwMode="auto">
          <a:xfrm>
            <a:off x="4159250" y="2062163"/>
            <a:ext cx="287338" cy="439737"/>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2218" name="Line 9"/>
          <p:cNvSpPr>
            <a:spLocks noChangeShapeType="1"/>
          </p:cNvSpPr>
          <p:nvPr/>
        </p:nvSpPr>
        <p:spPr bwMode="auto">
          <a:xfrm>
            <a:off x="6373813" y="5157788"/>
            <a:ext cx="1874837" cy="396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2219" name="Text Box 10"/>
          <p:cNvSpPr txBox="1">
            <a:spLocks noChangeArrowheads="1"/>
          </p:cNvSpPr>
          <p:nvPr/>
        </p:nvSpPr>
        <p:spPr bwMode="auto">
          <a:xfrm>
            <a:off x="5414963" y="4876800"/>
            <a:ext cx="1171575"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I-195 at DMS 105</a:t>
            </a:r>
          </a:p>
        </p:txBody>
      </p:sp>
      <p:sp>
        <p:nvSpPr>
          <p:cNvPr id="222220" name="Text Box 11"/>
          <p:cNvSpPr txBox="1">
            <a:spLocks noChangeArrowheads="1"/>
          </p:cNvSpPr>
          <p:nvPr/>
        </p:nvSpPr>
        <p:spPr bwMode="auto">
          <a:xfrm>
            <a:off x="8288338" y="4926013"/>
            <a:ext cx="855662" cy="585408"/>
          </a:xfrm>
          <a:prstGeom prst="rect">
            <a:avLst/>
          </a:prstGeom>
          <a:noFill/>
          <a:ln w="9525" algn="ctr">
            <a:noFill/>
            <a:miter lim="800000"/>
            <a:headEnd/>
            <a:tailEnd/>
          </a:ln>
        </p:spPr>
        <p:txBody>
          <a:bodyPr wrap="square" lIns="92066" tIns="46033" rIns="92066" bIns="46033">
            <a:spAutoFit/>
          </a:bodyPr>
          <a:lstStyle/>
          <a:p>
            <a:pPr>
              <a:spcBef>
                <a:spcPct val="50000"/>
              </a:spcBef>
              <a:buFont typeface="Wingdings" pitchFamily="2" charset="2"/>
              <a:buNone/>
            </a:pPr>
            <a:r>
              <a:rPr lang="en-US" sz="1600" dirty="0"/>
              <a:t>I-195 at I-95</a:t>
            </a:r>
          </a:p>
        </p:txBody>
      </p:sp>
      <p:sp>
        <p:nvSpPr>
          <p:cNvPr id="222221" name="Oval 12"/>
          <p:cNvSpPr>
            <a:spLocks noChangeArrowheads="1"/>
          </p:cNvSpPr>
          <p:nvPr/>
        </p:nvSpPr>
        <p:spPr bwMode="auto">
          <a:xfrm>
            <a:off x="6284913" y="5027613"/>
            <a:ext cx="153987"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2222" name="Oval 13"/>
          <p:cNvSpPr>
            <a:spLocks noChangeArrowheads="1"/>
          </p:cNvSpPr>
          <p:nvPr/>
        </p:nvSpPr>
        <p:spPr bwMode="auto">
          <a:xfrm>
            <a:off x="8204200" y="5054600"/>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
        <p:nvSpPr>
          <p:cNvPr id="222223" name="Text Box 15"/>
          <p:cNvSpPr txBox="1">
            <a:spLocks noChangeArrowheads="1"/>
          </p:cNvSpPr>
          <p:nvPr/>
        </p:nvSpPr>
        <p:spPr bwMode="auto">
          <a:xfrm>
            <a:off x="6577013" y="4737100"/>
            <a:ext cx="1582737"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AVI TvT Link</a:t>
            </a:r>
          </a:p>
        </p:txBody>
      </p:sp>
      <p:sp>
        <p:nvSpPr>
          <p:cNvPr id="222224" name="Text Box 16"/>
          <p:cNvSpPr txBox="1">
            <a:spLocks noChangeArrowheads="1"/>
          </p:cNvSpPr>
          <p:nvPr/>
        </p:nvSpPr>
        <p:spPr bwMode="auto">
          <a:xfrm>
            <a:off x="6451600" y="5153025"/>
            <a:ext cx="160972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Loop TvT Link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5588">
                                            <p:txEl>
                                              <p:pRg st="0" end="0"/>
                                            </p:txEl>
                                          </p:spTgt>
                                        </p:tgtEl>
                                        <p:attrNameLst>
                                          <p:attrName>style.visibility</p:attrName>
                                        </p:attrNameLst>
                                      </p:cBhvr>
                                      <p:to>
                                        <p:strVal val="visible"/>
                                      </p:to>
                                    </p:set>
                                    <p:anim calcmode="lin" valueType="num">
                                      <p:cBhvr additive="base">
                                        <p:cTn id="7" dur="500" fill="hold"/>
                                        <p:tgtEl>
                                          <p:spTgt spid="403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558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5590"/>
                                        </p:tgtEl>
                                        <p:attrNameLst>
                                          <p:attrName>style.visibility</p:attrName>
                                        </p:attrNameLst>
                                      </p:cBhvr>
                                      <p:to>
                                        <p:strVal val="visible"/>
                                      </p:to>
                                    </p:set>
                                    <p:animEffect transition="in" filter="dissolve">
                                      <p:cBhvr>
                                        <p:cTn id="12" dur="500"/>
                                        <p:tgtEl>
                                          <p:spTgt spid="403559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5588">
                                            <p:txEl>
                                              <p:pRg st="1" end="1"/>
                                            </p:txEl>
                                          </p:spTgt>
                                        </p:tgtEl>
                                        <p:attrNameLst>
                                          <p:attrName>style.visibility</p:attrName>
                                        </p:attrNameLst>
                                      </p:cBhvr>
                                      <p:to>
                                        <p:strVal val="visible"/>
                                      </p:to>
                                    </p:set>
                                    <p:anim calcmode="lin" valueType="num">
                                      <p:cBhvr additive="base">
                                        <p:cTn id="17" dur="500" fill="hold"/>
                                        <p:tgtEl>
                                          <p:spTgt spid="403558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558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8" grpId="0" build="p"/>
      <p:bldP spid="403559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156</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92112648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Slide Number Placeholder 7"/>
          <p:cNvSpPr>
            <a:spLocks noGrp="1"/>
          </p:cNvSpPr>
          <p:nvPr>
            <p:ph type="sldNum" sz="quarter" idx="12"/>
          </p:nvPr>
        </p:nvSpPr>
        <p:spPr>
          <a:noFill/>
        </p:spPr>
        <p:txBody>
          <a:bodyPr/>
          <a:lstStyle/>
          <a:p>
            <a:fld id="{F209EEC3-C711-477C-8DF3-3ED27E29BD0C}" type="slidenum">
              <a:rPr lang="en-US" smtClean="0"/>
              <a:pPr/>
              <a:t>157</a:t>
            </a:fld>
            <a:endParaRPr lang="en-US" smtClean="0"/>
          </a:p>
        </p:txBody>
      </p:sp>
      <p:sp>
        <p:nvSpPr>
          <p:cNvPr id="4027395" name="Rectangle 3"/>
          <p:cNvSpPr>
            <a:spLocks noGrp="1" noChangeArrowheads="1"/>
          </p:cNvSpPr>
          <p:nvPr>
            <p:ph type="title"/>
          </p:nvPr>
        </p:nvSpPr>
        <p:spPr/>
        <p:txBody>
          <a:bodyPr>
            <a:normAutofit fontScale="90000"/>
          </a:bodyPr>
          <a:lstStyle/>
          <a:p>
            <a:pPr>
              <a:defRPr/>
            </a:pPr>
            <a:r>
              <a:rPr lang="en-US" dirty="0" smtClean="0"/>
              <a:t>Travel Time Configuration</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smtClean="0"/>
              <a:t>Build </a:t>
            </a:r>
            <a:r>
              <a:rPr lang="en-US" sz="2400" dirty="0" err="1" smtClean="0"/>
              <a:t>TvT</a:t>
            </a:r>
            <a:r>
              <a:rPr lang="en-US" sz="2400" dirty="0" smtClean="0"/>
              <a:t> links with TSS links</a:t>
            </a:r>
          </a:p>
          <a:p>
            <a:r>
              <a:rPr lang="en-US" sz="2400" dirty="0" smtClean="0"/>
              <a:t>Can combine TSS links using different technologies / sources</a:t>
            </a:r>
          </a:p>
          <a:p>
            <a:r>
              <a:rPr lang="en-US" sz="2400" dirty="0" smtClean="0"/>
              <a:t>Can use portions of TSS links</a:t>
            </a:r>
          </a:p>
        </p:txBody>
      </p:sp>
      <p:pic>
        <p:nvPicPr>
          <p:cNvPr id="797698" name="Picture 2" descr="C:\Documents\Projects\SunGuide Training\Master Slides\Screen Shots\Screan Shots R7.0\TVT\Link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154738" cy="52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54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Slide Number Placeholder 7"/>
          <p:cNvSpPr>
            <a:spLocks noGrp="1"/>
          </p:cNvSpPr>
          <p:nvPr>
            <p:ph type="sldNum" sz="quarter" idx="12"/>
          </p:nvPr>
        </p:nvSpPr>
        <p:spPr>
          <a:noFill/>
        </p:spPr>
        <p:txBody>
          <a:bodyPr/>
          <a:lstStyle/>
          <a:p>
            <a:fld id="{F209EEC3-C711-477C-8DF3-3ED27E29BD0C}" type="slidenum">
              <a:rPr lang="en-US" smtClean="0"/>
              <a:pPr/>
              <a:t>158</a:t>
            </a:fld>
            <a:endParaRPr lang="en-US" smtClean="0"/>
          </a:p>
        </p:txBody>
      </p:sp>
      <p:sp>
        <p:nvSpPr>
          <p:cNvPr id="4027395" name="Rectangle 3"/>
          <p:cNvSpPr>
            <a:spLocks noGrp="1" noChangeArrowheads="1"/>
          </p:cNvSpPr>
          <p:nvPr>
            <p:ph type="title"/>
          </p:nvPr>
        </p:nvSpPr>
        <p:spPr/>
        <p:txBody>
          <a:bodyPr>
            <a:normAutofit fontScale="90000"/>
          </a:bodyPr>
          <a:lstStyle/>
          <a:p>
            <a:pPr>
              <a:defRPr/>
            </a:pPr>
            <a:r>
              <a:rPr lang="en-US" dirty="0" smtClean="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smtClean="0"/>
              <a:t>Create a template for your DMS</a:t>
            </a:r>
          </a:p>
          <a:p>
            <a:r>
              <a:rPr lang="en-US" sz="2400" dirty="0" smtClean="0"/>
              <a:t>Templates can used for any number of DMS</a:t>
            </a:r>
          </a:p>
          <a:p>
            <a:r>
              <a:rPr lang="en-US" sz="2400" dirty="0" smtClean="0"/>
              <a:t>Templates could include color or monochrome</a:t>
            </a:r>
          </a:p>
        </p:txBody>
      </p:sp>
      <p:pic>
        <p:nvPicPr>
          <p:cNvPr id="799746" name="Picture 2" descr="C:\Documents\Projects\SunGuide Training\Master Slides\Screen Shots\Screan Shots R7.0\TVT\Messag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2526"/>
            <a:ext cx="5771584" cy="521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Slide Number Placeholder 7"/>
          <p:cNvSpPr>
            <a:spLocks noGrp="1"/>
          </p:cNvSpPr>
          <p:nvPr>
            <p:ph type="sldNum" sz="quarter" idx="12"/>
          </p:nvPr>
        </p:nvSpPr>
        <p:spPr>
          <a:noFill/>
        </p:spPr>
        <p:txBody>
          <a:bodyPr/>
          <a:lstStyle/>
          <a:p>
            <a:fld id="{F209EEC3-C711-477C-8DF3-3ED27E29BD0C}" type="slidenum">
              <a:rPr lang="en-US" smtClean="0"/>
              <a:pPr/>
              <a:t>159</a:t>
            </a:fld>
            <a:endParaRPr lang="en-US" smtClean="0"/>
          </a:p>
        </p:txBody>
      </p:sp>
      <p:sp>
        <p:nvSpPr>
          <p:cNvPr id="4027395" name="Rectangle 3"/>
          <p:cNvSpPr>
            <a:spLocks noGrp="1" noChangeArrowheads="1"/>
          </p:cNvSpPr>
          <p:nvPr>
            <p:ph type="title"/>
          </p:nvPr>
        </p:nvSpPr>
        <p:spPr/>
        <p:txBody>
          <a:bodyPr>
            <a:normAutofit fontScale="90000"/>
          </a:bodyPr>
          <a:lstStyle/>
          <a:p>
            <a:pPr>
              <a:defRPr/>
            </a:pPr>
            <a:r>
              <a:rPr lang="en-US" dirty="0" smtClean="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200" dirty="0" smtClean="0"/>
              <a:t>Associate a specific DMS to a template</a:t>
            </a:r>
          </a:p>
          <a:p>
            <a:r>
              <a:rPr lang="en-US" sz="2200" dirty="0" smtClean="0"/>
              <a:t>Select one or more travel time destinations</a:t>
            </a:r>
          </a:p>
          <a:p>
            <a:r>
              <a:rPr lang="en-US" sz="2200" dirty="0" smtClean="0"/>
              <a:t>Destination names configured separately</a:t>
            </a:r>
          </a:p>
        </p:txBody>
      </p:sp>
      <p:pic>
        <p:nvPicPr>
          <p:cNvPr id="798722" name="Picture 2" descr="C:\Documents\Projects\SunGuide Training\Master Slides\Screen Shots\Screan Shots R7.0\TVT\Devic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31928"/>
            <a:ext cx="6022720" cy="4768872"/>
          </a:xfrm>
          <a:prstGeom prst="rect">
            <a:avLst/>
          </a:prstGeom>
          <a:noFill/>
          <a:extLst>
            <a:ext uri="{909E8E84-426E-40DD-AFC4-6F175D3DCCD1}">
              <a14:hiddenFill xmlns:a14="http://schemas.microsoft.com/office/drawing/2010/main">
                <a:solidFill>
                  <a:srgbClr val="FFFFFF"/>
                </a:solidFill>
              </a14:hiddenFill>
            </a:ext>
          </a:extLst>
        </p:spPr>
      </p:pic>
      <p:pic>
        <p:nvPicPr>
          <p:cNvPr id="798723" name="Picture 3" descr="C:\Documents\Projects\SunGuide Training\Master Slides\Screen Shots\Screan Shots R7.0\TVT\Destin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87" y="5062396"/>
            <a:ext cx="2785361"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Preferences</a:t>
            </a:r>
            <a:endParaRPr lang="en-US" dirty="0"/>
          </a:p>
        </p:txBody>
      </p:sp>
      <p:sp>
        <p:nvSpPr>
          <p:cNvPr id="3" name="Content Placeholder 2"/>
          <p:cNvSpPr>
            <a:spLocks noGrp="1"/>
          </p:cNvSpPr>
          <p:nvPr>
            <p:ph idx="1"/>
          </p:nvPr>
        </p:nvSpPr>
        <p:spPr>
          <a:xfrm>
            <a:off x="457200" y="1775191"/>
            <a:ext cx="8229600" cy="3254009"/>
          </a:xfrm>
        </p:spPr>
        <p:txBody>
          <a:bodyPr>
            <a:normAutofit fontScale="70000" lnSpcReduction="20000"/>
          </a:bodyPr>
          <a:lstStyle/>
          <a:p>
            <a:r>
              <a:rPr lang="en-US" dirty="0" smtClean="0"/>
              <a:t>Preferences Menu</a:t>
            </a:r>
          </a:p>
          <a:p>
            <a:pPr lvl="1"/>
            <a:r>
              <a:rPr lang="en-US" dirty="0" smtClean="0"/>
              <a:t>Save Current Map View</a:t>
            </a:r>
          </a:p>
          <a:p>
            <a:pPr lvl="2"/>
            <a:r>
              <a:rPr lang="en-US" dirty="0" smtClean="0"/>
              <a:t>Re-centers </a:t>
            </a:r>
            <a:r>
              <a:rPr lang="en-US" dirty="0" err="1" smtClean="0"/>
              <a:t>zoomable</a:t>
            </a:r>
            <a:r>
              <a:rPr lang="en-US" dirty="0" smtClean="0"/>
              <a:t> area</a:t>
            </a:r>
            <a:br>
              <a:rPr lang="en-US" dirty="0" smtClean="0"/>
            </a:br>
            <a:r>
              <a:rPr lang="en-US" dirty="0" smtClean="0"/>
              <a:t>of map</a:t>
            </a:r>
          </a:p>
          <a:p>
            <a:pPr lvl="1"/>
            <a:r>
              <a:rPr lang="en-US" dirty="0" smtClean="0"/>
              <a:t>Save Current Window Positions</a:t>
            </a:r>
          </a:p>
          <a:p>
            <a:pPr lvl="2"/>
            <a:r>
              <a:rPr lang="en-US" dirty="0" smtClean="0"/>
              <a:t>Windows will reopen to current position</a:t>
            </a:r>
          </a:p>
          <a:p>
            <a:pPr lvl="2"/>
            <a:r>
              <a:rPr lang="en-US" dirty="0" smtClean="0"/>
              <a:t>General windows will reopen on login</a:t>
            </a:r>
          </a:p>
          <a:p>
            <a:pPr lvl="1"/>
            <a:r>
              <a:rPr lang="en-US" dirty="0" smtClean="0"/>
              <a:t>Subsystems</a:t>
            </a:r>
          </a:p>
          <a:p>
            <a:pPr lvl="2"/>
            <a:r>
              <a:rPr lang="en-US" dirty="0" smtClean="0"/>
              <a:t>Opens the window listing the subsystems that the user is logged into</a:t>
            </a:r>
          </a:p>
          <a:p>
            <a:pPr lvl="1"/>
            <a:r>
              <a:rPr lang="en-US" dirty="0" smtClean="0"/>
              <a:t>Tile Sets</a:t>
            </a:r>
          </a:p>
          <a:p>
            <a:pPr lvl="2"/>
            <a:r>
              <a:rPr lang="en-US" dirty="0" smtClean="0"/>
              <a:t>Allows user to change the “tiles” used to draw the map</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6" name="Picture 8"/>
          <p:cNvPicPr>
            <a:picLocks noChangeAspect="1" noChangeArrowheads="1"/>
          </p:cNvPicPr>
          <p:nvPr/>
        </p:nvPicPr>
        <p:blipFill>
          <a:blip r:embed="rId2" cstate="print"/>
          <a:srcRect/>
          <a:stretch>
            <a:fillRect/>
          </a:stretch>
        </p:blipFill>
        <p:spPr bwMode="auto">
          <a:xfrm>
            <a:off x="1630363" y="5486400"/>
            <a:ext cx="3743325" cy="971550"/>
          </a:xfrm>
          <a:prstGeom prst="rect">
            <a:avLst/>
          </a:prstGeom>
          <a:noFill/>
          <a:ln w="9525" algn="ctr">
            <a:noFill/>
            <a:miter lim="800000"/>
            <a:headEnd/>
            <a:tailEnd/>
          </a:ln>
        </p:spPr>
      </p:pic>
      <p:cxnSp>
        <p:nvCxnSpPr>
          <p:cNvPr id="8" name="Straight Arrow Connector 10"/>
          <p:cNvCxnSpPr>
            <a:cxnSpLocks noChangeShapeType="1"/>
          </p:cNvCxnSpPr>
          <p:nvPr/>
        </p:nvCxnSpPr>
        <p:spPr bwMode="auto">
          <a:xfrm flipV="1">
            <a:off x="4486275" y="5943600"/>
            <a:ext cx="1981407" cy="242889"/>
          </a:xfrm>
          <a:prstGeom prst="straightConnector1">
            <a:avLst/>
          </a:prstGeom>
          <a:noFill/>
          <a:ln w="38100" algn="ctr">
            <a:solidFill>
              <a:schemeClr val="tx1"/>
            </a:solidFill>
            <a:round/>
            <a:headEnd/>
            <a:tailEnd type="arrow" w="med" len="med"/>
          </a:ln>
        </p:spPr>
      </p:cxnSp>
      <p:pic>
        <p:nvPicPr>
          <p:cNvPr id="11" name="Picture 10"/>
          <p:cNvPicPr>
            <a:picLocks noChangeAspect="1"/>
          </p:cNvPicPr>
          <p:nvPr/>
        </p:nvPicPr>
        <p:blipFill>
          <a:blip r:embed="rId3"/>
          <a:stretch>
            <a:fillRect/>
          </a:stretch>
        </p:blipFill>
        <p:spPr>
          <a:xfrm>
            <a:off x="6467682" y="4495800"/>
            <a:ext cx="2663066" cy="2362200"/>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Slide Number Placeholder 7"/>
          <p:cNvSpPr>
            <a:spLocks noGrp="1"/>
          </p:cNvSpPr>
          <p:nvPr>
            <p:ph type="sldNum" sz="quarter" idx="12"/>
          </p:nvPr>
        </p:nvSpPr>
        <p:spPr>
          <a:noFill/>
        </p:spPr>
        <p:txBody>
          <a:bodyPr/>
          <a:lstStyle/>
          <a:p>
            <a:fld id="{F209EEC3-C711-477C-8DF3-3ED27E29BD0C}" type="slidenum">
              <a:rPr lang="en-US" smtClean="0"/>
              <a:pPr/>
              <a:t>160</a:t>
            </a:fld>
            <a:endParaRPr lang="en-US" smtClean="0"/>
          </a:p>
        </p:txBody>
      </p:sp>
      <p:sp>
        <p:nvSpPr>
          <p:cNvPr id="4027395" name="Rectangle 3"/>
          <p:cNvSpPr>
            <a:spLocks noGrp="1" noChangeArrowheads="1"/>
          </p:cNvSpPr>
          <p:nvPr>
            <p:ph type="title"/>
          </p:nvPr>
        </p:nvSpPr>
        <p:spPr/>
        <p:txBody>
          <a:bodyPr>
            <a:normAutofit fontScale="90000"/>
          </a:bodyPr>
          <a:lstStyle/>
          <a:p>
            <a:pPr>
              <a:defRPr/>
            </a:pPr>
            <a:r>
              <a:rPr lang="en-US" dirty="0" smtClean="0"/>
              <a:t>Travel Time Options</a:t>
            </a:r>
          </a:p>
        </p:txBody>
      </p:sp>
      <p:sp>
        <p:nvSpPr>
          <p:cNvPr id="4027396" name="Rectangle 4"/>
          <p:cNvSpPr>
            <a:spLocks noGrp="1" noChangeArrowheads="1"/>
          </p:cNvSpPr>
          <p:nvPr>
            <p:ph type="body" sz="half" idx="1"/>
          </p:nvPr>
        </p:nvSpPr>
        <p:spPr>
          <a:xfrm>
            <a:off x="152400" y="2209799"/>
            <a:ext cx="8610600" cy="4413251"/>
          </a:xfrm>
        </p:spPr>
        <p:txBody>
          <a:bodyPr>
            <a:normAutofit/>
          </a:bodyPr>
          <a:lstStyle/>
          <a:p>
            <a:r>
              <a:rPr lang="en-US" sz="3000" dirty="0" smtClean="0"/>
              <a:t>Global settings for generating travel times</a:t>
            </a:r>
          </a:p>
        </p:txBody>
      </p:sp>
      <p:pic>
        <p:nvPicPr>
          <p:cNvPr id="802818" name="Picture 2" descr="C:\Documents\Projects\SunGuide Training\Master Slides\Screen Shots\Screan Shots R7.0\TVT\Op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88577"/>
            <a:ext cx="43053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37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Safety Barriers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161</a:t>
            </a:fld>
            <a:endParaRPr lang="en-US"/>
          </a:p>
        </p:txBody>
      </p:sp>
      <p:pic>
        <p:nvPicPr>
          <p:cNvPr id="8" name="Picture 7" descr="0001034581_001190_MR%20db%20seitlich%2001"/>
          <p:cNvPicPr>
            <a:picLocks noChangeAspect="1" noChangeArrowheads="1"/>
          </p:cNvPicPr>
          <p:nvPr/>
        </p:nvPicPr>
        <p:blipFill>
          <a:blip r:embed="rId2" cstate="print"/>
          <a:srcRect/>
          <a:stretch>
            <a:fillRect/>
          </a:stretch>
        </p:blipFill>
        <p:spPr bwMode="auto">
          <a:xfrm>
            <a:off x="2971800" y="3733800"/>
            <a:ext cx="3387725" cy="2538413"/>
          </a:xfrm>
          <a:prstGeom prst="rect">
            <a:avLst/>
          </a:prstGeom>
          <a:noFill/>
          <a:ln w="38100">
            <a:solidFill>
              <a:schemeClr val="bg2"/>
            </a:solidFill>
            <a:miter lim="800000"/>
            <a:headEnd/>
            <a:tailEnd/>
          </a:ln>
        </p:spPr>
      </p:pic>
      <p:pic>
        <p:nvPicPr>
          <p:cNvPr id="9" name="Picture 9" descr="Truck hitting barrier"/>
          <p:cNvPicPr>
            <a:picLocks noChangeAspect="1" noChangeArrowheads="1"/>
          </p:cNvPicPr>
          <p:nvPr/>
        </p:nvPicPr>
        <p:blipFill>
          <a:blip r:embed="rId3" cstate="print"/>
          <a:srcRect/>
          <a:stretch>
            <a:fillRect/>
          </a:stretch>
        </p:blipFill>
        <p:spPr bwMode="auto">
          <a:xfrm>
            <a:off x="6321425" y="3073400"/>
            <a:ext cx="1905000" cy="1314450"/>
          </a:xfrm>
          <a:prstGeom prst="rect">
            <a:avLst/>
          </a:prstGeom>
          <a:noFill/>
          <a:ln w="38100">
            <a:solidFill>
              <a:schemeClr val="bg2"/>
            </a:solidFill>
            <a:miter lim="800000"/>
            <a:headEnd/>
            <a:tailEnd/>
          </a:ln>
        </p:spPr>
      </p:pic>
      <p:pic>
        <p:nvPicPr>
          <p:cNvPr id="10" name="Picture 5" descr="br09-05prod04"/>
          <p:cNvPicPr>
            <a:picLocks noChangeAspect="1" noChangeArrowheads="1"/>
          </p:cNvPicPr>
          <p:nvPr/>
        </p:nvPicPr>
        <p:blipFill>
          <a:blip r:embed="rId4" cstate="print"/>
          <a:srcRect/>
          <a:stretch>
            <a:fillRect/>
          </a:stretch>
        </p:blipFill>
        <p:spPr bwMode="auto">
          <a:xfrm>
            <a:off x="1127125" y="2746375"/>
            <a:ext cx="1905000" cy="2095500"/>
          </a:xfrm>
          <a:prstGeom prst="rect">
            <a:avLst/>
          </a:prstGeom>
          <a:noFill/>
          <a:ln w="38100">
            <a:solidFill>
              <a:schemeClr val="bg2"/>
            </a:solid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Slide Number Placeholder 5"/>
          <p:cNvSpPr>
            <a:spLocks noGrp="1"/>
          </p:cNvSpPr>
          <p:nvPr>
            <p:ph type="sldNum" sz="quarter" idx="12"/>
          </p:nvPr>
        </p:nvSpPr>
        <p:spPr>
          <a:noFill/>
        </p:spPr>
        <p:txBody>
          <a:bodyPr/>
          <a:lstStyle/>
          <a:p>
            <a:fld id="{243455C4-F00E-4DA0-A7A6-A5E04C0B598F}" type="slidenum">
              <a:rPr lang="en-US" smtClean="0"/>
              <a:pPr/>
              <a:t>162</a:t>
            </a:fld>
            <a:endParaRPr lang="en-US" smtClean="0"/>
          </a:p>
        </p:txBody>
      </p:sp>
      <p:sp>
        <p:nvSpPr>
          <p:cNvPr id="3635202" name="Rectangle 2"/>
          <p:cNvSpPr>
            <a:spLocks noGrp="1" noChangeArrowheads="1"/>
          </p:cNvSpPr>
          <p:nvPr>
            <p:ph type="title"/>
          </p:nvPr>
        </p:nvSpPr>
        <p:spPr/>
        <p:txBody>
          <a:bodyPr/>
          <a:lstStyle/>
          <a:p>
            <a:pPr>
              <a:defRPr/>
            </a:pPr>
            <a:r>
              <a:rPr lang="en-US" dirty="0" smtClean="0"/>
              <a:t>Safety Barriers: Overview</a:t>
            </a:r>
          </a:p>
        </p:txBody>
      </p:sp>
      <p:sp>
        <p:nvSpPr>
          <p:cNvPr id="208901" name="Rectangle 3"/>
          <p:cNvSpPr>
            <a:spLocks noGrp="1" noChangeArrowheads="1"/>
          </p:cNvSpPr>
          <p:nvPr>
            <p:ph type="body" idx="1"/>
          </p:nvPr>
        </p:nvSpPr>
        <p:spPr>
          <a:xfrm>
            <a:off x="457200" y="1676400"/>
            <a:ext cx="8229600" cy="4625609"/>
          </a:xfrm>
        </p:spPr>
        <p:txBody>
          <a:bodyPr/>
          <a:lstStyle/>
          <a:p>
            <a:r>
              <a:rPr lang="en-US" sz="2800" dirty="0" smtClean="0"/>
              <a:t>Monitors Vehicles Leaving Roadway</a:t>
            </a:r>
          </a:p>
          <a:p>
            <a:pPr lvl="1"/>
            <a:r>
              <a:rPr lang="en-US" dirty="0" smtClean="0"/>
              <a:t>Alarm is generated if vehicle breaks barrier at roadside</a:t>
            </a:r>
          </a:p>
          <a:p>
            <a:pPr lvl="1"/>
            <a:r>
              <a:rPr lang="en-US" dirty="0" smtClean="0"/>
              <a:t>Indicated on map by flashing SB icon</a:t>
            </a:r>
          </a:p>
          <a:p>
            <a:pPr lvl="1"/>
            <a:r>
              <a:rPr lang="en-US" dirty="0" smtClean="0"/>
              <a:t>Reset status / power / clock from window</a:t>
            </a:r>
          </a:p>
        </p:txBody>
      </p:sp>
      <p:pic>
        <p:nvPicPr>
          <p:cNvPr id="2" name="Picture 1"/>
          <p:cNvPicPr>
            <a:picLocks noChangeAspect="1"/>
          </p:cNvPicPr>
          <p:nvPr/>
        </p:nvPicPr>
        <p:blipFill>
          <a:blip r:embed="rId3"/>
          <a:stretch>
            <a:fillRect/>
          </a:stretch>
        </p:blipFill>
        <p:spPr>
          <a:xfrm>
            <a:off x="1600200" y="4178493"/>
            <a:ext cx="6761867" cy="2442292"/>
          </a:xfrm>
          <a:prstGeom prst="rect">
            <a:avLst/>
          </a:prstGeom>
        </p:spPr>
      </p:pic>
      <p:cxnSp>
        <p:nvCxnSpPr>
          <p:cNvPr id="4" name="Straight Arrow Connector 3"/>
          <p:cNvCxnSpPr/>
          <p:nvPr/>
        </p:nvCxnSpPr>
        <p:spPr>
          <a:xfrm>
            <a:off x="2514600" y="4038600"/>
            <a:ext cx="22860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76600" y="4047959"/>
            <a:ext cx="304800" cy="524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733800" y="4047959"/>
            <a:ext cx="990600" cy="50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TSS, </a:t>
            </a:r>
            <a:r>
              <a:rPr lang="en-US" dirty="0" err="1" smtClean="0"/>
              <a:t>TvT</a:t>
            </a:r>
            <a:r>
              <a:rPr lang="en-US" dirty="0" smtClean="0"/>
              <a:t>, CVS, Safety Barriers</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163</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5: Event Management</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164</a:t>
            </a:fld>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a:t>
            </a:r>
            <a:r>
              <a:rPr lang="en-US" dirty="0" smtClean="0"/>
              <a:t>Management</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165</a:t>
            </a:fld>
            <a:endParaRPr lang="en-US"/>
          </a:p>
        </p:txBody>
      </p:sp>
      <p:pic>
        <p:nvPicPr>
          <p:cNvPr id="6" name="Picture 4" descr="INCIDENT I894 1996 MILWAUKEE"/>
          <p:cNvPicPr>
            <a:picLocks noChangeAspect="1" noChangeArrowheads="1"/>
          </p:cNvPicPr>
          <p:nvPr/>
        </p:nvPicPr>
        <p:blipFill>
          <a:blip r:embed="rId2" cstate="print"/>
          <a:srcRect/>
          <a:stretch>
            <a:fillRect/>
          </a:stretch>
        </p:blipFill>
        <p:spPr bwMode="auto">
          <a:xfrm>
            <a:off x="1143000" y="2819400"/>
            <a:ext cx="2492375" cy="1593131"/>
          </a:xfrm>
          <a:prstGeom prst="rect">
            <a:avLst/>
          </a:prstGeom>
          <a:noFill/>
          <a:ln w="38100">
            <a:solidFill>
              <a:srgbClr val="000000"/>
            </a:solidFill>
            <a:miter lim="800000"/>
            <a:headEnd/>
            <a:tailEnd/>
          </a:ln>
        </p:spPr>
      </p:pic>
      <p:pic>
        <p:nvPicPr>
          <p:cNvPr id="7" name="Picture 5"/>
          <p:cNvPicPr>
            <a:picLocks noChangeArrowheads="1"/>
          </p:cNvPicPr>
          <p:nvPr/>
        </p:nvPicPr>
        <p:blipFill>
          <a:blip r:embed="rId3" cstate="print"/>
          <a:srcRect r="5649" b="10385"/>
          <a:stretch>
            <a:fillRect/>
          </a:stretch>
        </p:blipFill>
        <p:spPr bwMode="auto">
          <a:xfrm>
            <a:off x="5715000" y="2895600"/>
            <a:ext cx="2754313" cy="1828800"/>
          </a:xfrm>
          <a:prstGeom prst="rect">
            <a:avLst/>
          </a:prstGeom>
          <a:noFill/>
          <a:ln w="38100">
            <a:solidFill>
              <a:schemeClr val="bg2"/>
            </a:solidFill>
            <a:miter lim="800000"/>
            <a:headEnd/>
            <a:tailEnd/>
          </a:ln>
        </p:spPr>
      </p:pic>
      <p:pic>
        <p:nvPicPr>
          <p:cNvPr id="8" name="Picture 6" descr="Mvc-173s"/>
          <p:cNvPicPr>
            <a:picLocks noChangeAspect="1" noChangeArrowheads="1"/>
          </p:cNvPicPr>
          <p:nvPr/>
        </p:nvPicPr>
        <p:blipFill>
          <a:blip r:embed="rId4" cstate="print"/>
          <a:srcRect/>
          <a:stretch>
            <a:fillRect/>
          </a:stretch>
        </p:blipFill>
        <p:spPr bwMode="auto">
          <a:xfrm>
            <a:off x="3124200" y="4191000"/>
            <a:ext cx="2862263" cy="2146371"/>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Slide Number Placeholder 5"/>
          <p:cNvSpPr>
            <a:spLocks noGrp="1"/>
          </p:cNvSpPr>
          <p:nvPr>
            <p:ph type="sldNum" sz="quarter" idx="12"/>
          </p:nvPr>
        </p:nvSpPr>
        <p:spPr>
          <a:noFill/>
        </p:spPr>
        <p:txBody>
          <a:bodyPr/>
          <a:lstStyle/>
          <a:p>
            <a:fld id="{9095565A-AE2A-4A32-9674-286AAD9EEF86}" type="slidenum">
              <a:rPr lang="en-US" smtClean="0"/>
              <a:pPr/>
              <a:t>166</a:t>
            </a:fld>
            <a:endParaRPr lang="en-US" smtClean="0"/>
          </a:p>
        </p:txBody>
      </p:sp>
      <p:sp>
        <p:nvSpPr>
          <p:cNvPr id="3503106" name="Rectangle 2"/>
          <p:cNvSpPr>
            <a:spLocks noGrp="1" noChangeArrowheads="1"/>
          </p:cNvSpPr>
          <p:nvPr>
            <p:ph type="title"/>
          </p:nvPr>
        </p:nvSpPr>
        <p:spPr>
          <a:xfrm>
            <a:off x="1247775" y="285750"/>
            <a:ext cx="6249988" cy="762000"/>
          </a:xfrm>
        </p:spPr>
        <p:txBody>
          <a:bodyPr>
            <a:normAutofit fontScale="90000"/>
          </a:bodyPr>
          <a:lstStyle/>
          <a:p>
            <a:pPr>
              <a:defRPr/>
            </a:pPr>
            <a:r>
              <a:rPr lang="en-US" sz="3600" smtClean="0"/>
              <a:t>EM:</a:t>
            </a:r>
            <a:r>
              <a:rPr lang="en-US" smtClean="0"/>
              <a:t> </a:t>
            </a:r>
            <a:r>
              <a:rPr lang="en-US" sz="2800" smtClean="0"/>
              <a:t>Purpose</a:t>
            </a:r>
          </a:p>
        </p:txBody>
      </p:sp>
      <p:sp>
        <p:nvSpPr>
          <p:cNvPr id="6" name="Rectangle 3"/>
          <p:cNvSpPr txBox="1">
            <a:spLocks noChangeArrowheads="1"/>
          </p:cNvSpPr>
          <p:nvPr/>
        </p:nvSpPr>
        <p:spPr>
          <a:xfrm>
            <a:off x="457200" y="1600200"/>
            <a:ext cx="8229600" cy="4930409"/>
          </a:xfrm>
          <a:prstGeom prst="rect">
            <a:avLst/>
          </a:prstGeom>
        </p:spPr>
        <p:txBody>
          <a:bodyPr vert="horz" lIns="54864" tIns="91440" rtlCol="0">
            <a:normAutofit fontScale="92500" lnSpcReduction="10000"/>
          </a:bodyPr>
          <a:lstStyle/>
          <a:p>
            <a:pPr marL="438912" indent="-320040" algn="ctr">
              <a:buClr>
                <a:schemeClr val="accent1"/>
              </a:buClr>
              <a:buSzPct val="80000"/>
            </a:pPr>
            <a:r>
              <a:rPr lang="en-US" sz="2800" b="1" dirty="0" smtClean="0"/>
              <a:t>Purpose of Event Management</a:t>
            </a:r>
          </a:p>
          <a:p>
            <a:pPr marL="438912" lvl="0" indent="-320040">
              <a:buClr>
                <a:schemeClr val="accent1"/>
              </a:buClr>
              <a:buSzPct val="80000"/>
            </a:pPr>
            <a:endParaRPr lang="en-US" sz="2800" dirty="0" smtClean="0"/>
          </a:p>
          <a:p>
            <a:pPr marL="438912" lvl="0" indent="-320040">
              <a:buClr>
                <a:schemeClr val="accent1"/>
              </a:buClr>
              <a:buSzPct val="80000"/>
              <a:buFont typeface="Wingdings 2"/>
              <a:buChar char=""/>
            </a:pPr>
            <a:r>
              <a:rPr lang="en-US" sz="2800" dirty="0" smtClean="0"/>
              <a:t>Tracks event status and location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Assists in agency coordination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Coordinate devices and messages on DMS, HAR, 511, etc.</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Tracks timestamps of what happened when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Designed to maximize operator’s performance so events can be handled as quickly as possible</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88" name="Picture 60" descr="C:\Documents\Projects\SunGuide Training\Master Slides\Screen Shots\Screan Shots R7.0\EM\Even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12995"/>
            <a:ext cx="8585200" cy="4959350"/>
          </a:xfrm>
          <a:prstGeom prst="rect">
            <a:avLst/>
          </a:prstGeom>
          <a:noFill/>
          <a:extLst>
            <a:ext uri="{909E8E84-426E-40DD-AFC4-6F175D3DCCD1}">
              <a14:hiddenFill xmlns:a14="http://schemas.microsoft.com/office/drawing/2010/main">
                <a:solidFill>
                  <a:srgbClr val="FFFFFF"/>
                </a:solidFill>
              </a14:hiddenFill>
            </a:ext>
          </a:extLst>
        </p:spPr>
      </p:pic>
      <p:sp>
        <p:nvSpPr>
          <p:cNvPr id="58373" name="Slide Number Placeholder 7"/>
          <p:cNvSpPr>
            <a:spLocks noGrp="1"/>
          </p:cNvSpPr>
          <p:nvPr>
            <p:ph type="sldNum" sz="quarter" idx="12"/>
          </p:nvPr>
        </p:nvSpPr>
        <p:spPr>
          <a:noFill/>
        </p:spPr>
        <p:txBody>
          <a:bodyPr/>
          <a:lstStyle/>
          <a:p>
            <a:fld id="{084337F9-DB9F-41CC-9A31-DDA35085F05E}" type="slidenum">
              <a:rPr lang="en-US" smtClean="0"/>
              <a:pPr/>
              <a:t>167</a:t>
            </a:fld>
            <a:endParaRPr lang="en-US" smtClean="0"/>
          </a:p>
        </p:txBody>
      </p:sp>
      <p:sp>
        <p:nvSpPr>
          <p:cNvPr id="3825666" name="Rectangle 2"/>
          <p:cNvSpPr>
            <a:spLocks noGrp="1" noChangeArrowheads="1"/>
          </p:cNvSpPr>
          <p:nvPr>
            <p:ph type="title"/>
          </p:nvPr>
        </p:nvSpPr>
        <p:spPr/>
        <p:txBody>
          <a:bodyPr>
            <a:normAutofit fontScale="90000"/>
          </a:bodyPr>
          <a:lstStyle/>
          <a:p>
            <a:pPr>
              <a:defRPr/>
            </a:pPr>
            <a:r>
              <a:rPr lang="en-US" smtClean="0"/>
              <a:t>EM: Event List</a:t>
            </a:r>
          </a:p>
        </p:txBody>
      </p:sp>
      <p:grpSp>
        <p:nvGrpSpPr>
          <p:cNvPr id="4" name="Group 10"/>
          <p:cNvGrpSpPr>
            <a:grpSpLocks/>
          </p:cNvGrpSpPr>
          <p:nvPr/>
        </p:nvGrpSpPr>
        <p:grpSpPr bwMode="auto">
          <a:xfrm>
            <a:off x="3597252" y="1539317"/>
            <a:ext cx="2333588" cy="958085"/>
            <a:chOff x="3691" y="941"/>
            <a:chExt cx="1177" cy="670"/>
          </a:xfrm>
        </p:grpSpPr>
        <p:sp>
          <p:nvSpPr>
            <p:cNvPr id="58383" name="Text Box 11"/>
            <p:cNvSpPr txBox="1">
              <a:spLocks noChangeArrowheads="1"/>
            </p:cNvSpPr>
            <p:nvPr/>
          </p:nvSpPr>
          <p:spPr bwMode="auto">
            <a:xfrm>
              <a:off x="3727" y="941"/>
              <a:ext cx="1141" cy="291"/>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Sort by Clicking Column Headers</a:t>
              </a:r>
            </a:p>
          </p:txBody>
        </p:sp>
        <p:sp>
          <p:nvSpPr>
            <p:cNvPr id="58384" name="Line 12"/>
            <p:cNvSpPr>
              <a:spLocks noChangeShapeType="1"/>
            </p:cNvSpPr>
            <p:nvPr/>
          </p:nvSpPr>
          <p:spPr bwMode="auto">
            <a:xfrm flipH="1">
              <a:off x="3691" y="1075"/>
              <a:ext cx="552" cy="53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5" name="Line 13"/>
            <p:cNvSpPr>
              <a:spLocks noChangeShapeType="1"/>
            </p:cNvSpPr>
            <p:nvPr/>
          </p:nvSpPr>
          <p:spPr bwMode="auto">
            <a:xfrm flipH="1">
              <a:off x="4166" y="1086"/>
              <a:ext cx="80" cy="49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6" name="Line 14"/>
            <p:cNvSpPr>
              <a:spLocks noChangeShapeType="1"/>
            </p:cNvSpPr>
            <p:nvPr/>
          </p:nvSpPr>
          <p:spPr bwMode="auto">
            <a:xfrm>
              <a:off x="4249" y="1081"/>
              <a:ext cx="192" cy="488"/>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grpSp>
      <p:sp>
        <p:nvSpPr>
          <p:cNvPr id="58380" name="Text Box 16"/>
          <p:cNvSpPr txBox="1">
            <a:spLocks noChangeArrowheads="1"/>
          </p:cNvSpPr>
          <p:nvPr/>
        </p:nvSpPr>
        <p:spPr bwMode="auto">
          <a:xfrm>
            <a:off x="8305800" y="3276600"/>
            <a:ext cx="838200" cy="461963"/>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Events Grouped</a:t>
            </a:r>
          </a:p>
        </p:txBody>
      </p:sp>
      <p:sp>
        <p:nvSpPr>
          <p:cNvPr id="58381" name="Line 17"/>
          <p:cNvSpPr>
            <a:spLocks noChangeShapeType="1"/>
          </p:cNvSpPr>
          <p:nvPr/>
        </p:nvSpPr>
        <p:spPr bwMode="auto">
          <a:xfrm flipH="1">
            <a:off x="6553200" y="3498850"/>
            <a:ext cx="1809750" cy="15875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2" name="Line 18"/>
          <p:cNvSpPr>
            <a:spLocks noChangeShapeType="1"/>
          </p:cNvSpPr>
          <p:nvPr/>
        </p:nvSpPr>
        <p:spPr bwMode="auto">
          <a:xfrm flipH="1" flipV="1">
            <a:off x="6172200" y="2673350"/>
            <a:ext cx="2190750" cy="82550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Slide Number Placeholder 7"/>
          <p:cNvSpPr>
            <a:spLocks noGrp="1"/>
          </p:cNvSpPr>
          <p:nvPr>
            <p:ph type="sldNum" sz="quarter" idx="12"/>
          </p:nvPr>
        </p:nvSpPr>
        <p:spPr>
          <a:noFill/>
        </p:spPr>
        <p:txBody>
          <a:bodyPr/>
          <a:lstStyle/>
          <a:p>
            <a:fld id="{084337F9-DB9F-41CC-9A31-DDA35085F05E}" type="slidenum">
              <a:rPr lang="en-US" smtClean="0"/>
              <a:pPr/>
              <a:t>168</a:t>
            </a:fld>
            <a:endParaRPr lang="en-US" smtClean="0"/>
          </a:p>
        </p:txBody>
      </p:sp>
      <p:sp>
        <p:nvSpPr>
          <p:cNvPr id="3825666" name="Rectangle 2"/>
          <p:cNvSpPr>
            <a:spLocks noGrp="1" noChangeArrowheads="1"/>
          </p:cNvSpPr>
          <p:nvPr>
            <p:ph type="title"/>
          </p:nvPr>
        </p:nvSpPr>
        <p:spPr/>
        <p:txBody>
          <a:bodyPr>
            <a:normAutofit fontScale="90000"/>
          </a:bodyPr>
          <a:lstStyle/>
          <a:p>
            <a:pPr>
              <a:defRPr/>
            </a:pPr>
            <a:r>
              <a:rPr lang="en-US" dirty="0" smtClean="0"/>
              <a:t>EM: </a:t>
            </a:r>
            <a:r>
              <a:rPr lang="en-US" dirty="0" smtClean="0"/>
              <a:t>Create New Event</a:t>
            </a:r>
            <a:endParaRPr lang="en-US" dirty="0" smtClean="0"/>
          </a:p>
        </p:txBody>
      </p:sp>
      <p:pic>
        <p:nvPicPr>
          <p:cNvPr id="802818" name="Picture 2" descr="C:\Documents\Projects\SunGuide Training\Master Slides\Screen Shots\Screan Shots R7.0\EM\AddNewWWDEv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65427"/>
            <a:ext cx="6096000" cy="37985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a:xfrm>
            <a:off x="457200" y="5551125"/>
            <a:ext cx="8229600" cy="979484"/>
          </a:xfrm>
          <a:prstGeom prst="rect">
            <a:avLst/>
          </a:prstGeom>
        </p:spPr>
        <p:txBody>
          <a:bodyPr vert="horz" lIns="54864" tIns="91440" rtlCol="0">
            <a:normAutofit/>
          </a:bodyPr>
          <a:lstStyle/>
          <a:p>
            <a:pPr marL="438912" lvl="0" indent="-320040">
              <a:buClr>
                <a:schemeClr val="accent1"/>
              </a:buClr>
              <a:buSzPct val="80000"/>
              <a:buFont typeface="Wingdings 2"/>
              <a:buChar char=""/>
            </a:pPr>
            <a:r>
              <a:rPr lang="en-US" sz="2800" dirty="0" smtClean="0"/>
              <a:t>Add basic initial information</a:t>
            </a:r>
            <a:endParaRPr lang="en-US" sz="2800" dirty="0" smtClean="0"/>
          </a:p>
        </p:txBody>
      </p:sp>
    </p:spTree>
    <p:extLst>
      <p:ext uri="{BB962C8B-B14F-4D97-AF65-F5344CB8AC3E}">
        <p14:creationId xmlns:p14="http://schemas.microsoft.com/office/powerpoint/2010/main" val="2652990857"/>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Slide Number Placeholder 6"/>
          <p:cNvSpPr>
            <a:spLocks noGrp="1"/>
          </p:cNvSpPr>
          <p:nvPr>
            <p:ph type="sldNum" sz="quarter" idx="12"/>
          </p:nvPr>
        </p:nvSpPr>
        <p:spPr>
          <a:noFill/>
        </p:spPr>
        <p:txBody>
          <a:bodyPr/>
          <a:lstStyle/>
          <a:p>
            <a:fld id="{0E5A637B-6A2E-4373-A1FC-EED124D7750D}" type="slidenum">
              <a:rPr lang="en-US" smtClean="0"/>
              <a:pPr/>
              <a:t>169</a:t>
            </a:fld>
            <a:endParaRPr lang="en-US" smtClean="0"/>
          </a:p>
        </p:txBody>
      </p:sp>
      <p:sp>
        <p:nvSpPr>
          <p:cNvPr id="3511298" name="Rectangle 2"/>
          <p:cNvSpPr>
            <a:spLocks noGrp="1" noChangeArrowheads="1"/>
          </p:cNvSpPr>
          <p:nvPr>
            <p:ph type="title"/>
          </p:nvPr>
        </p:nvSpPr>
        <p:spPr/>
        <p:txBody>
          <a:bodyPr>
            <a:normAutofit fontScale="90000"/>
          </a:bodyPr>
          <a:lstStyle/>
          <a:p>
            <a:pPr>
              <a:defRPr/>
            </a:pPr>
            <a:r>
              <a:rPr lang="en-US" smtClean="0"/>
              <a:t>EM: Open/Edit Events</a:t>
            </a:r>
          </a:p>
        </p:txBody>
      </p:sp>
      <p:sp>
        <p:nvSpPr>
          <p:cNvPr id="60422" name="Rectangle 3"/>
          <p:cNvSpPr>
            <a:spLocks noGrp="1" noChangeArrowheads="1"/>
          </p:cNvSpPr>
          <p:nvPr>
            <p:ph type="body" sz="half" idx="1"/>
          </p:nvPr>
        </p:nvSpPr>
        <p:spPr>
          <a:xfrm>
            <a:off x="152400" y="1544638"/>
            <a:ext cx="3529984" cy="5084762"/>
          </a:xfrm>
        </p:spPr>
        <p:txBody>
          <a:bodyPr>
            <a:normAutofit/>
          </a:bodyPr>
          <a:lstStyle/>
          <a:p>
            <a:pPr>
              <a:lnSpc>
                <a:spcPct val="80000"/>
              </a:lnSpc>
            </a:pPr>
            <a:r>
              <a:rPr lang="en-US" sz="2000" dirty="0" smtClean="0"/>
              <a:t>Open/Edit an Event</a:t>
            </a:r>
          </a:p>
          <a:p>
            <a:pPr lvl="1">
              <a:lnSpc>
                <a:spcPct val="80000"/>
              </a:lnSpc>
            </a:pPr>
            <a:r>
              <a:rPr lang="en-US" sz="2000" dirty="0" smtClean="0"/>
              <a:t>By clicking on the event from the Event List</a:t>
            </a:r>
          </a:p>
          <a:p>
            <a:pPr lvl="1">
              <a:lnSpc>
                <a:spcPct val="80000"/>
              </a:lnSpc>
            </a:pPr>
            <a:r>
              <a:rPr lang="en-US" sz="2000" dirty="0" smtClean="0"/>
              <a:t>By clicking on the icon on the Map</a:t>
            </a:r>
          </a:p>
          <a:p>
            <a:pPr lvl="1">
              <a:lnSpc>
                <a:spcPct val="80000"/>
              </a:lnSpc>
            </a:pPr>
            <a:endParaRPr lang="en-US" sz="2000" dirty="0" smtClean="0"/>
          </a:p>
          <a:p>
            <a:pPr>
              <a:lnSpc>
                <a:spcPct val="80000"/>
              </a:lnSpc>
            </a:pPr>
            <a:r>
              <a:rPr lang="en-US" sz="2000" dirty="0" smtClean="0"/>
              <a:t>Organized by Categories</a:t>
            </a:r>
          </a:p>
          <a:p>
            <a:pPr lvl="1">
              <a:lnSpc>
                <a:spcPct val="80000"/>
              </a:lnSpc>
            </a:pPr>
            <a:r>
              <a:rPr lang="en-US" sz="2000" dirty="0" smtClean="0"/>
              <a:t>Administrative Details</a:t>
            </a:r>
          </a:p>
          <a:p>
            <a:pPr lvl="1">
              <a:lnSpc>
                <a:spcPct val="80000"/>
              </a:lnSpc>
            </a:pPr>
            <a:r>
              <a:rPr lang="en-US" sz="2000" dirty="0" smtClean="0"/>
              <a:t>Impact on Roadways</a:t>
            </a:r>
          </a:p>
          <a:p>
            <a:pPr lvl="1">
              <a:lnSpc>
                <a:spcPct val="80000"/>
              </a:lnSpc>
            </a:pPr>
            <a:r>
              <a:rPr lang="en-US" sz="2000" dirty="0" smtClean="0"/>
              <a:t>Reporting &amp; Dispatch</a:t>
            </a:r>
          </a:p>
          <a:p>
            <a:pPr lvl="1">
              <a:lnSpc>
                <a:spcPct val="80000"/>
              </a:lnSpc>
            </a:pPr>
            <a:r>
              <a:rPr lang="en-US" sz="2000" dirty="0" smtClean="0"/>
              <a:t>Event Details</a:t>
            </a:r>
          </a:p>
          <a:p>
            <a:pPr lvl="1">
              <a:lnSpc>
                <a:spcPct val="80000"/>
              </a:lnSpc>
            </a:pPr>
            <a:r>
              <a:rPr lang="en-US" sz="2000" dirty="0" smtClean="0"/>
              <a:t>Comments</a:t>
            </a:r>
          </a:p>
          <a:p>
            <a:pPr lvl="1">
              <a:lnSpc>
                <a:spcPct val="80000"/>
              </a:lnSpc>
            </a:pPr>
            <a:r>
              <a:rPr lang="en-US" sz="2000" dirty="0" smtClean="0"/>
              <a:t>Event History</a:t>
            </a:r>
          </a:p>
          <a:p>
            <a:pPr>
              <a:lnSpc>
                <a:spcPct val="80000"/>
              </a:lnSpc>
            </a:pPr>
            <a:endParaRPr lang="en-US" sz="2000" dirty="0" smtClean="0"/>
          </a:p>
          <a:p>
            <a:pPr>
              <a:lnSpc>
                <a:spcPct val="80000"/>
              </a:lnSpc>
            </a:pPr>
            <a:r>
              <a:rPr lang="en-US" sz="2000" dirty="0" smtClean="0"/>
              <a:t>Also lists timestamps when agencies were contacted, on scene, and departed</a:t>
            </a:r>
          </a:p>
        </p:txBody>
      </p:sp>
      <p:pic>
        <p:nvPicPr>
          <p:cNvPr id="178208" name="Picture 32" descr="C:\Documents\Projects\SunGuide Training\Master Slides\Screen Shots\Screan Shots R7.0\EM\Event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384" y="1600200"/>
            <a:ext cx="539176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820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105400"/>
            <a:ext cx="19335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4267200" y="1752600"/>
            <a:ext cx="1828800" cy="3429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5161984" y="6010275"/>
            <a:ext cx="2386984" cy="60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80000"/>
              </a:lnSpc>
            </a:pPr>
            <a:r>
              <a:rPr lang="en-US" sz="2000" dirty="0" smtClean="0"/>
              <a:t>Unique event ID</a:t>
            </a:r>
            <a:endParaRPr lang="en-US" sz="2000"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Icon Configuration</a:t>
            </a:r>
            <a:endParaRPr lang="en-US" dirty="0"/>
          </a:p>
        </p:txBody>
      </p:sp>
      <p:sp>
        <p:nvSpPr>
          <p:cNvPr id="3" name="Content Placeholder 2"/>
          <p:cNvSpPr>
            <a:spLocks noGrp="1"/>
          </p:cNvSpPr>
          <p:nvPr>
            <p:ph idx="1"/>
          </p:nvPr>
        </p:nvSpPr>
        <p:spPr>
          <a:xfrm>
            <a:off x="457200" y="1775191"/>
            <a:ext cx="8382000" cy="1425209"/>
          </a:xfrm>
        </p:spPr>
        <p:txBody>
          <a:bodyPr>
            <a:normAutofit fontScale="77500" lnSpcReduction="20000"/>
          </a:bodyPr>
          <a:lstStyle/>
          <a:p>
            <a:r>
              <a:rPr lang="en-US" dirty="0" smtClean="0"/>
              <a:t>Icon Configuration is found at the top left corner of the map</a:t>
            </a:r>
          </a:p>
          <a:p>
            <a:r>
              <a:rPr lang="en-US" dirty="0" smtClean="0"/>
              <a:t>Selected icons are displayed on the map</a:t>
            </a:r>
          </a:p>
          <a:p>
            <a:r>
              <a:rPr lang="en-US" dirty="0" smtClean="0"/>
              <a:t>The color of icon states can be altered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pic>
        <p:nvPicPr>
          <p:cNvPr id="6" name="Picture 8"/>
          <p:cNvPicPr>
            <a:picLocks noChangeAspect="1" noChangeArrowheads="1"/>
          </p:cNvPicPr>
          <p:nvPr/>
        </p:nvPicPr>
        <p:blipFill>
          <a:blip r:embed="rId2" cstate="print"/>
          <a:srcRect/>
          <a:stretch>
            <a:fillRect/>
          </a:stretch>
        </p:blipFill>
        <p:spPr bwMode="auto">
          <a:xfrm>
            <a:off x="612775" y="2941637"/>
            <a:ext cx="2744788" cy="1828800"/>
          </a:xfrm>
          <a:prstGeom prst="rect">
            <a:avLst/>
          </a:prstGeom>
          <a:noFill/>
          <a:ln w="9525" algn="ctr">
            <a:noFill/>
            <a:miter lim="800000"/>
            <a:headEnd/>
            <a:tailEnd/>
          </a:ln>
        </p:spPr>
      </p:pic>
      <p:cxnSp>
        <p:nvCxnSpPr>
          <p:cNvPr id="7" name="Straight Arrow Connector 9"/>
          <p:cNvCxnSpPr>
            <a:cxnSpLocks noChangeShapeType="1"/>
            <a:stCxn id="8" idx="3"/>
          </p:cNvCxnSpPr>
          <p:nvPr/>
        </p:nvCxnSpPr>
        <p:spPr bwMode="auto">
          <a:xfrm>
            <a:off x="1114425" y="3132137"/>
            <a:ext cx="350838" cy="344488"/>
          </a:xfrm>
          <a:prstGeom prst="straightConnector1">
            <a:avLst/>
          </a:prstGeom>
          <a:noFill/>
          <a:ln w="22225" algn="ctr">
            <a:solidFill>
              <a:srgbClr val="FF0000"/>
            </a:solidFill>
            <a:round/>
            <a:headEnd/>
            <a:tailEnd type="arrow" w="med" len="med"/>
          </a:ln>
        </p:spPr>
      </p:cxnSp>
      <p:sp>
        <p:nvSpPr>
          <p:cNvPr id="8" name="Rectangle 10"/>
          <p:cNvSpPr>
            <a:spLocks noChangeArrowheads="1"/>
          </p:cNvSpPr>
          <p:nvPr/>
        </p:nvSpPr>
        <p:spPr bwMode="auto">
          <a:xfrm>
            <a:off x="579438" y="2900362"/>
            <a:ext cx="534987" cy="463550"/>
          </a:xfrm>
          <a:prstGeom prst="rect">
            <a:avLst/>
          </a:prstGeom>
          <a:noFill/>
          <a:ln w="22225" algn="ctr">
            <a:solidFill>
              <a:srgbClr val="FF0000"/>
            </a:solidFill>
            <a:prstDash val="dash"/>
            <a:round/>
            <a:headEnd/>
            <a:tailEnd/>
          </a:ln>
        </p:spPr>
        <p:txBody>
          <a:bodyPr lIns="92066" tIns="46033" rIns="92066" bIns="46033"/>
          <a:lstStyle/>
          <a:p>
            <a:endParaRPr lang="en-US"/>
          </a:p>
        </p:txBody>
      </p:sp>
      <p:pic>
        <p:nvPicPr>
          <p:cNvPr id="9" name="Picture 8"/>
          <p:cNvPicPr>
            <a:picLocks noChangeAspect="1" noChangeArrowheads="1"/>
          </p:cNvPicPr>
          <p:nvPr/>
        </p:nvPicPr>
        <p:blipFill>
          <a:blip r:embed="rId3" cstate="print"/>
          <a:srcRect/>
          <a:stretch>
            <a:fillRect/>
          </a:stretch>
        </p:blipFill>
        <p:spPr bwMode="auto">
          <a:xfrm>
            <a:off x="1430338" y="3463925"/>
            <a:ext cx="2266950" cy="3086100"/>
          </a:xfrm>
          <a:prstGeom prst="rect">
            <a:avLst/>
          </a:prstGeom>
          <a:noFill/>
          <a:ln w="9525" algn="ctr">
            <a:solidFill>
              <a:schemeClr val="bg2"/>
            </a:solid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4267200" y="3324225"/>
            <a:ext cx="4638675" cy="2771775"/>
          </a:xfrm>
          <a:prstGeom prst="rect">
            <a:avLst/>
          </a:prstGeom>
          <a:noFill/>
          <a:ln w="9525" algn="ctr">
            <a:noFill/>
            <a:miter lim="800000"/>
            <a:headEnd/>
            <a:tailEnd/>
          </a:ln>
        </p:spPr>
      </p:pic>
      <p:cxnSp>
        <p:nvCxnSpPr>
          <p:cNvPr id="11" name="Straight Arrow Connector 17"/>
          <p:cNvCxnSpPr>
            <a:cxnSpLocks noChangeShapeType="1"/>
          </p:cNvCxnSpPr>
          <p:nvPr/>
        </p:nvCxnSpPr>
        <p:spPr bwMode="auto">
          <a:xfrm rot="16200000" flipH="1">
            <a:off x="3668713" y="3132137"/>
            <a:ext cx="1303337" cy="677863"/>
          </a:xfrm>
          <a:prstGeom prst="straightConnector1">
            <a:avLst/>
          </a:prstGeom>
          <a:noFill/>
          <a:ln w="22225" algn="ctr">
            <a:solidFill>
              <a:schemeClr val="tx1"/>
            </a:solidFill>
            <a:round/>
            <a:headEnd/>
            <a:tailEnd type="arrow" w="med" len="med"/>
          </a:ln>
        </p:spPr>
      </p:cxnSp>
      <p:cxnSp>
        <p:nvCxnSpPr>
          <p:cNvPr id="12" name="Straight Arrow Connector 19"/>
          <p:cNvCxnSpPr>
            <a:cxnSpLocks noChangeShapeType="1"/>
          </p:cNvCxnSpPr>
          <p:nvPr/>
        </p:nvCxnSpPr>
        <p:spPr bwMode="auto">
          <a:xfrm rot="5400000">
            <a:off x="5699919" y="2982119"/>
            <a:ext cx="617537" cy="508000"/>
          </a:xfrm>
          <a:prstGeom prst="straightConnector1">
            <a:avLst/>
          </a:prstGeom>
          <a:noFill/>
          <a:ln w="22225" algn="ctr">
            <a:solidFill>
              <a:schemeClr val="tx1"/>
            </a:solidFill>
            <a:round/>
            <a:headEnd/>
            <a:tailEnd type="arrow" w="med" len="med"/>
          </a:ln>
        </p:spPr>
      </p:cxnSp>
      <p:cxnSp>
        <p:nvCxnSpPr>
          <p:cNvPr id="13" name="Straight Arrow Connector 22"/>
          <p:cNvCxnSpPr>
            <a:cxnSpLocks noChangeShapeType="1"/>
          </p:cNvCxnSpPr>
          <p:nvPr/>
        </p:nvCxnSpPr>
        <p:spPr bwMode="auto">
          <a:xfrm flipV="1">
            <a:off x="1198563" y="5624512"/>
            <a:ext cx="979487" cy="271463"/>
          </a:xfrm>
          <a:prstGeom prst="straightConnector1">
            <a:avLst/>
          </a:prstGeom>
          <a:noFill/>
          <a:ln w="22225" algn="ctr">
            <a:solidFill>
              <a:schemeClr val="tx1"/>
            </a:solidFill>
            <a:round/>
            <a:headEnd/>
            <a:tailEnd type="arrow" w="med" len="med"/>
          </a:ln>
        </p:spPr>
      </p:cxnSp>
      <p:sp>
        <p:nvSpPr>
          <p:cNvPr id="14" name="TextBox 25"/>
          <p:cNvSpPr txBox="1">
            <a:spLocks noChangeArrowheads="1"/>
          </p:cNvSpPr>
          <p:nvPr/>
        </p:nvSpPr>
        <p:spPr bwMode="auto">
          <a:xfrm>
            <a:off x="228600" y="5543550"/>
            <a:ext cx="1195388" cy="706437"/>
          </a:xfrm>
          <a:prstGeom prst="rect">
            <a:avLst/>
          </a:prstGeom>
          <a:noFill/>
          <a:ln w="9525">
            <a:noFill/>
            <a:miter lim="800000"/>
            <a:headEnd/>
            <a:tailEnd/>
          </a:ln>
        </p:spPr>
        <p:txBody>
          <a:bodyPr>
            <a:spAutoFit/>
          </a:bodyPr>
          <a:lstStyle/>
          <a:p>
            <a:pPr>
              <a:buFont typeface="Wingdings" pitchFamily="2" charset="2"/>
              <a:buNone/>
            </a:pPr>
            <a:r>
              <a:rPr lang="en-US" sz="1400"/>
              <a:t>Displayed on map if checked</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6"/>
          <p:cNvSpPr>
            <a:spLocks noGrp="1"/>
          </p:cNvSpPr>
          <p:nvPr>
            <p:ph type="sldNum" sz="quarter" idx="12"/>
          </p:nvPr>
        </p:nvSpPr>
        <p:spPr>
          <a:noFill/>
        </p:spPr>
        <p:txBody>
          <a:bodyPr/>
          <a:lstStyle/>
          <a:p>
            <a:fld id="{249770A4-79ED-47C3-9870-8A06015D038B}" type="slidenum">
              <a:rPr lang="en-US" smtClean="0"/>
              <a:pPr/>
              <a:t>170</a:t>
            </a:fld>
            <a:endParaRPr lang="en-US" smtClean="0"/>
          </a:p>
        </p:txBody>
      </p:sp>
      <p:sp>
        <p:nvSpPr>
          <p:cNvPr id="3513346" name="Rectangle 2"/>
          <p:cNvSpPr>
            <a:spLocks noGrp="1" noChangeArrowheads="1"/>
          </p:cNvSpPr>
          <p:nvPr>
            <p:ph type="title"/>
          </p:nvPr>
        </p:nvSpPr>
        <p:spPr/>
        <p:txBody>
          <a:bodyPr>
            <a:normAutofit fontScale="90000"/>
          </a:bodyPr>
          <a:lstStyle/>
          <a:p>
            <a:pPr>
              <a:defRPr/>
            </a:pPr>
            <a:r>
              <a:rPr lang="en-US" sz="2800" smtClean="0"/>
              <a:t>EM: Notified, On Scene, Departed Times</a:t>
            </a:r>
          </a:p>
        </p:txBody>
      </p:sp>
      <p:sp>
        <p:nvSpPr>
          <p:cNvPr id="61446" name="Rectangle 3"/>
          <p:cNvSpPr>
            <a:spLocks noGrp="1" noChangeArrowheads="1"/>
          </p:cNvSpPr>
          <p:nvPr>
            <p:ph type="body" sz="half" idx="1"/>
          </p:nvPr>
        </p:nvSpPr>
        <p:spPr>
          <a:xfrm>
            <a:off x="228600" y="1828800"/>
            <a:ext cx="4356100" cy="4157662"/>
          </a:xfrm>
        </p:spPr>
        <p:txBody>
          <a:bodyPr/>
          <a:lstStyle/>
          <a:p>
            <a:pPr>
              <a:lnSpc>
                <a:spcPct val="80000"/>
              </a:lnSpc>
            </a:pPr>
            <a:r>
              <a:rPr lang="en-US" sz="2000" dirty="0" smtClean="0"/>
              <a:t>Notified, On Scene, and Departed times listed along right side of Event window</a:t>
            </a:r>
          </a:p>
          <a:p>
            <a:pPr>
              <a:lnSpc>
                <a:spcPct val="80000"/>
              </a:lnSpc>
            </a:pPr>
            <a:r>
              <a:rPr lang="en-US" sz="2000" dirty="0" smtClean="0"/>
              <a:t>Automatically filled depending on operator actions</a:t>
            </a:r>
          </a:p>
          <a:p>
            <a:pPr lvl="1">
              <a:lnSpc>
                <a:spcPct val="80000"/>
              </a:lnSpc>
            </a:pPr>
            <a:r>
              <a:rPr lang="en-US" sz="2000" dirty="0" smtClean="0"/>
              <a:t>For example, if reported by Road Ranger, then Road Ranger “Notified” and “On Scene” fields are automatically filled</a:t>
            </a:r>
          </a:p>
          <a:p>
            <a:pPr>
              <a:lnSpc>
                <a:spcPct val="80000"/>
              </a:lnSpc>
            </a:pPr>
            <a:r>
              <a:rPr lang="en-US" sz="2000" dirty="0" smtClean="0"/>
              <a:t>Timestamps </a:t>
            </a:r>
            <a:r>
              <a:rPr lang="en-US" sz="2000" i="1" dirty="0" smtClean="0"/>
              <a:t>should</a:t>
            </a:r>
            <a:r>
              <a:rPr lang="en-US" sz="2000" dirty="0" smtClean="0"/>
              <a:t> chronologically occur from left to right</a:t>
            </a:r>
          </a:p>
          <a:p>
            <a:pPr lvl="1">
              <a:lnSpc>
                <a:spcPct val="80000"/>
              </a:lnSpc>
            </a:pPr>
            <a:r>
              <a:rPr lang="en-US" sz="2000" dirty="0" smtClean="0"/>
              <a:t>Notified, then On Scene, and finally Departed</a:t>
            </a:r>
          </a:p>
          <a:p>
            <a:pPr>
              <a:lnSpc>
                <a:spcPct val="80000"/>
              </a:lnSpc>
            </a:pPr>
            <a:r>
              <a:rPr lang="en-US" sz="2000" dirty="0" smtClean="0"/>
              <a:t>Timestamps can be manually set by clicking in empty boxes</a:t>
            </a:r>
          </a:p>
          <a:p>
            <a:pPr>
              <a:lnSpc>
                <a:spcPct val="80000"/>
              </a:lnSpc>
            </a:pPr>
            <a:endParaRPr lang="en-US" sz="2000" dirty="0" smtClean="0"/>
          </a:p>
        </p:txBody>
      </p:sp>
      <p:pic>
        <p:nvPicPr>
          <p:cNvPr id="179232" name="Picture 32" descr="C:\Documents\Projects\SunGuide Training\Master Slides\Screen Shots\Screan Shots R7.0\EM\EventDetailsRespond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380" y="1600200"/>
            <a:ext cx="4467225"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6"/>
          <p:cNvSpPr>
            <a:spLocks noGrp="1"/>
          </p:cNvSpPr>
          <p:nvPr>
            <p:ph type="sldNum" sz="quarter" idx="12"/>
          </p:nvPr>
        </p:nvSpPr>
        <p:spPr>
          <a:noFill/>
        </p:spPr>
        <p:txBody>
          <a:bodyPr/>
          <a:lstStyle/>
          <a:p>
            <a:fld id="{952B6B7C-9EB4-4277-AFA2-672D7DFECD67}" type="slidenum">
              <a:rPr lang="en-US" smtClean="0"/>
              <a:pPr/>
              <a:t>171</a:t>
            </a:fld>
            <a:endParaRPr lang="en-US" smtClean="0"/>
          </a:p>
        </p:txBody>
      </p:sp>
      <p:sp>
        <p:nvSpPr>
          <p:cNvPr id="3515394" name="Rectangle 2"/>
          <p:cNvSpPr>
            <a:spLocks noGrp="1" noChangeArrowheads="1"/>
          </p:cNvSpPr>
          <p:nvPr>
            <p:ph type="title"/>
          </p:nvPr>
        </p:nvSpPr>
        <p:spPr/>
        <p:txBody>
          <a:bodyPr>
            <a:normAutofit fontScale="90000"/>
          </a:bodyPr>
          <a:lstStyle/>
          <a:p>
            <a:pPr>
              <a:defRPr/>
            </a:pPr>
            <a:r>
              <a:rPr lang="en-US" dirty="0" smtClean="0"/>
              <a:t>EM: </a:t>
            </a:r>
            <a:r>
              <a:rPr lang="en-US" dirty="0" smtClean="0"/>
              <a:t>Ribbon Options</a:t>
            </a:r>
            <a:endParaRPr lang="en-US" dirty="0" smtClean="0"/>
          </a:p>
        </p:txBody>
      </p:sp>
      <p:sp>
        <p:nvSpPr>
          <p:cNvPr id="62470" name="Rectangle 3"/>
          <p:cNvSpPr>
            <a:spLocks noGrp="1" noChangeArrowheads="1"/>
          </p:cNvSpPr>
          <p:nvPr>
            <p:ph type="body" sz="half" idx="1"/>
          </p:nvPr>
        </p:nvSpPr>
        <p:spPr>
          <a:xfrm>
            <a:off x="685800" y="3724835"/>
            <a:ext cx="8001000" cy="2385268"/>
          </a:xfrm>
          <a:noFill/>
        </p:spPr>
        <p:txBody>
          <a:bodyPr>
            <a:spAutoFit/>
          </a:bodyPr>
          <a:lstStyle/>
          <a:p>
            <a:pPr>
              <a:lnSpc>
                <a:spcPct val="80000"/>
              </a:lnSpc>
            </a:pPr>
            <a:r>
              <a:rPr lang="en-US" sz="1800" dirty="0"/>
              <a:t>Save Changes</a:t>
            </a:r>
          </a:p>
          <a:p>
            <a:pPr>
              <a:lnSpc>
                <a:spcPct val="80000"/>
              </a:lnSpc>
            </a:pPr>
            <a:r>
              <a:rPr lang="en-US" sz="1800" dirty="0"/>
              <a:t>Obtain/Release Ownership</a:t>
            </a:r>
          </a:p>
          <a:p>
            <a:pPr lvl="1">
              <a:lnSpc>
                <a:spcPct val="80000"/>
              </a:lnSpc>
            </a:pPr>
            <a:r>
              <a:rPr lang="en-US" sz="1400" dirty="0" smtClean="0"/>
              <a:t>Operator who created/last modified event has ownership</a:t>
            </a:r>
          </a:p>
          <a:p>
            <a:pPr lvl="1">
              <a:lnSpc>
                <a:spcPct val="80000"/>
              </a:lnSpc>
            </a:pPr>
            <a:r>
              <a:rPr lang="en-US" sz="1400" dirty="0" smtClean="0"/>
              <a:t>Must “Obtain Ownership” in order to modify event</a:t>
            </a:r>
          </a:p>
          <a:p>
            <a:pPr lvl="1">
              <a:lnSpc>
                <a:spcPct val="80000"/>
              </a:lnSpc>
            </a:pPr>
            <a:r>
              <a:rPr lang="en-US" sz="1400" dirty="0" smtClean="0"/>
              <a:t>Event is read-only if you do not “own” </a:t>
            </a:r>
            <a:r>
              <a:rPr lang="en-US" sz="1400" dirty="0" smtClean="0"/>
              <a:t>it</a:t>
            </a:r>
          </a:p>
          <a:p>
            <a:pPr>
              <a:lnSpc>
                <a:spcPct val="80000"/>
              </a:lnSpc>
            </a:pPr>
            <a:r>
              <a:rPr lang="en-US" sz="1800" dirty="0" smtClean="0"/>
              <a:t>Clone Event</a:t>
            </a:r>
          </a:p>
          <a:p>
            <a:pPr lvl="1">
              <a:lnSpc>
                <a:spcPct val="80000"/>
              </a:lnSpc>
            </a:pPr>
            <a:r>
              <a:rPr lang="en-US" sz="1400" dirty="0" smtClean="0"/>
              <a:t>Copies all details from an event into a newly created event with a new event ID</a:t>
            </a:r>
          </a:p>
          <a:p>
            <a:pPr>
              <a:lnSpc>
                <a:spcPct val="80000"/>
              </a:lnSpc>
            </a:pPr>
            <a:r>
              <a:rPr lang="en-US" sz="1800" dirty="0" smtClean="0"/>
              <a:t>Response Plan Generation/Edit/Termination</a:t>
            </a:r>
          </a:p>
          <a:p>
            <a:pPr>
              <a:lnSpc>
                <a:spcPct val="80000"/>
              </a:lnSpc>
            </a:pPr>
            <a:r>
              <a:rPr lang="en-US" sz="1800" dirty="0" smtClean="0"/>
              <a:t>Locate on Map</a:t>
            </a:r>
          </a:p>
          <a:p>
            <a:pPr>
              <a:lnSpc>
                <a:spcPct val="80000"/>
              </a:lnSpc>
            </a:pPr>
            <a:r>
              <a:rPr lang="en-US" sz="1800" dirty="0" smtClean="0"/>
              <a:t>Generate Chronology Report</a:t>
            </a:r>
            <a:endParaRPr lang="en-US" sz="1800" dirty="0" smtClean="0"/>
          </a:p>
        </p:txBody>
      </p:sp>
      <p:pic>
        <p:nvPicPr>
          <p:cNvPr id="18025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2" y="2286000"/>
            <a:ext cx="6516687"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6"/>
          <p:cNvSpPr>
            <a:spLocks noGrp="1"/>
          </p:cNvSpPr>
          <p:nvPr>
            <p:ph type="sldNum" sz="quarter" idx="12"/>
          </p:nvPr>
        </p:nvSpPr>
        <p:spPr>
          <a:noFill/>
        </p:spPr>
        <p:txBody>
          <a:bodyPr/>
          <a:lstStyle/>
          <a:p>
            <a:fld id="{952B6B7C-9EB4-4277-AFA2-672D7DFECD67}" type="slidenum">
              <a:rPr lang="en-US" smtClean="0"/>
              <a:pPr/>
              <a:t>172</a:t>
            </a:fld>
            <a:endParaRPr lang="en-US" smtClean="0"/>
          </a:p>
        </p:txBody>
      </p:sp>
      <p:sp>
        <p:nvSpPr>
          <p:cNvPr id="3515394" name="Rectangle 2"/>
          <p:cNvSpPr>
            <a:spLocks noGrp="1" noChangeArrowheads="1"/>
          </p:cNvSpPr>
          <p:nvPr>
            <p:ph type="title"/>
          </p:nvPr>
        </p:nvSpPr>
        <p:spPr/>
        <p:txBody>
          <a:bodyPr>
            <a:normAutofit fontScale="90000"/>
          </a:bodyPr>
          <a:lstStyle/>
          <a:p>
            <a:pPr>
              <a:defRPr/>
            </a:pPr>
            <a:r>
              <a:rPr lang="en-US" smtClean="0"/>
              <a:t>EM: Administrative Details</a:t>
            </a:r>
          </a:p>
        </p:txBody>
      </p:sp>
      <p:sp>
        <p:nvSpPr>
          <p:cNvPr id="62470" name="Rectangle 3"/>
          <p:cNvSpPr>
            <a:spLocks noGrp="1" noChangeArrowheads="1"/>
          </p:cNvSpPr>
          <p:nvPr>
            <p:ph type="body" sz="half" idx="1"/>
          </p:nvPr>
        </p:nvSpPr>
        <p:spPr>
          <a:xfrm>
            <a:off x="685800" y="3724835"/>
            <a:ext cx="8001000" cy="2483757"/>
          </a:xfrm>
          <a:noFill/>
        </p:spPr>
        <p:txBody>
          <a:bodyPr>
            <a:spAutoFit/>
          </a:bodyPr>
          <a:lstStyle/>
          <a:p>
            <a:pPr>
              <a:lnSpc>
                <a:spcPct val="80000"/>
              </a:lnSpc>
            </a:pPr>
            <a:r>
              <a:rPr lang="en-US" sz="1800" dirty="0"/>
              <a:t>Operator</a:t>
            </a:r>
          </a:p>
          <a:p>
            <a:pPr lvl="1">
              <a:lnSpc>
                <a:spcPct val="80000"/>
              </a:lnSpc>
            </a:pPr>
            <a:r>
              <a:rPr lang="en-US" sz="1400" dirty="0" smtClean="0"/>
              <a:t>Operator ID of who “owns” event</a:t>
            </a:r>
          </a:p>
          <a:p>
            <a:pPr>
              <a:lnSpc>
                <a:spcPct val="80000"/>
              </a:lnSpc>
            </a:pPr>
            <a:r>
              <a:rPr lang="en-US" sz="1800" dirty="0"/>
              <a:t>Date/Time Added and Status Last Updated</a:t>
            </a:r>
          </a:p>
          <a:p>
            <a:pPr>
              <a:lnSpc>
                <a:spcPct val="80000"/>
              </a:lnSpc>
            </a:pPr>
            <a:r>
              <a:rPr lang="en-US" sz="1800" dirty="0"/>
              <a:t>Status</a:t>
            </a:r>
          </a:p>
          <a:p>
            <a:pPr lvl="1">
              <a:lnSpc>
                <a:spcPct val="70000"/>
              </a:lnSpc>
            </a:pPr>
            <a:r>
              <a:rPr lang="en-US" sz="1400" dirty="0" smtClean="0"/>
              <a:t>Unconfirmed – Event was reported but not confirmed</a:t>
            </a:r>
          </a:p>
          <a:p>
            <a:pPr lvl="1">
              <a:lnSpc>
                <a:spcPct val="70000"/>
              </a:lnSpc>
            </a:pPr>
            <a:r>
              <a:rPr lang="en-US" sz="1400" dirty="0" smtClean="0"/>
              <a:t>Active – Event was reported and confirmed</a:t>
            </a:r>
          </a:p>
          <a:p>
            <a:pPr lvl="1">
              <a:lnSpc>
                <a:spcPct val="70000"/>
              </a:lnSpc>
            </a:pPr>
            <a:r>
              <a:rPr lang="en-US" sz="1400" dirty="0" smtClean="0"/>
              <a:t>False Alarm – Event was reported, never confirmed or event was resolved before action was taken</a:t>
            </a:r>
          </a:p>
          <a:p>
            <a:pPr lvl="1">
              <a:lnSpc>
                <a:spcPct val="70000"/>
              </a:lnSpc>
            </a:pPr>
            <a:r>
              <a:rPr lang="en-US" sz="1400" dirty="0" smtClean="0"/>
              <a:t>Void – Event was created mistakenly or event was already created</a:t>
            </a:r>
          </a:p>
          <a:p>
            <a:pPr lvl="1">
              <a:lnSpc>
                <a:spcPct val="70000"/>
              </a:lnSpc>
            </a:pPr>
            <a:r>
              <a:rPr lang="en-US" sz="1400" dirty="0" smtClean="0"/>
              <a:t>Unresolved – Event was reported, confirmed, but there is nothing else operator can do. For example: Abandoned vehicle</a:t>
            </a:r>
          </a:p>
          <a:p>
            <a:pPr lvl="1">
              <a:lnSpc>
                <a:spcPct val="70000"/>
              </a:lnSpc>
            </a:pPr>
            <a:r>
              <a:rPr lang="en-US" sz="1400" dirty="0" smtClean="0"/>
              <a:t>Closed – Issue </a:t>
            </a:r>
            <a:r>
              <a:rPr lang="en-US" sz="1400" dirty="0" smtClean="0"/>
              <a:t>resolved</a:t>
            </a:r>
            <a:endParaRPr lang="en-US" sz="1800" dirty="0" smtClean="0"/>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54861"/>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6"/>
          <p:cNvSpPr>
            <a:spLocks noGrp="1"/>
          </p:cNvSpPr>
          <p:nvPr>
            <p:ph type="sldNum" sz="quarter" idx="12"/>
          </p:nvPr>
        </p:nvSpPr>
        <p:spPr>
          <a:noFill/>
        </p:spPr>
        <p:txBody>
          <a:bodyPr/>
          <a:lstStyle/>
          <a:p>
            <a:fld id="{952B6B7C-9EB4-4277-AFA2-672D7DFECD67}" type="slidenum">
              <a:rPr lang="en-US" smtClean="0"/>
              <a:pPr/>
              <a:t>173</a:t>
            </a:fld>
            <a:endParaRPr lang="en-US" smtClean="0"/>
          </a:p>
        </p:txBody>
      </p:sp>
      <p:sp>
        <p:nvSpPr>
          <p:cNvPr id="3515394" name="Rectangle 2"/>
          <p:cNvSpPr>
            <a:spLocks noGrp="1" noChangeArrowheads="1"/>
          </p:cNvSpPr>
          <p:nvPr>
            <p:ph type="title"/>
          </p:nvPr>
        </p:nvSpPr>
        <p:spPr/>
        <p:txBody>
          <a:bodyPr>
            <a:normAutofit fontScale="90000"/>
          </a:bodyPr>
          <a:lstStyle/>
          <a:p>
            <a:pPr>
              <a:defRPr/>
            </a:pPr>
            <a:r>
              <a:rPr lang="en-US" smtClean="0"/>
              <a:t>EM: Administrative Details</a:t>
            </a:r>
          </a:p>
        </p:txBody>
      </p:sp>
      <p:sp>
        <p:nvSpPr>
          <p:cNvPr id="62470" name="Rectangle 3"/>
          <p:cNvSpPr>
            <a:spLocks noGrp="1" noChangeArrowheads="1"/>
          </p:cNvSpPr>
          <p:nvPr>
            <p:ph type="body" sz="half" idx="1"/>
          </p:nvPr>
        </p:nvSpPr>
        <p:spPr>
          <a:xfrm>
            <a:off x="609600" y="4343400"/>
            <a:ext cx="8001000" cy="1339277"/>
          </a:xfrm>
          <a:noFill/>
        </p:spPr>
        <p:txBody>
          <a:bodyPr>
            <a:spAutoFit/>
          </a:bodyPr>
          <a:lstStyle/>
          <a:p>
            <a:pPr>
              <a:lnSpc>
                <a:spcPct val="80000"/>
              </a:lnSpc>
            </a:pPr>
            <a:r>
              <a:rPr lang="en-US" sz="1800" dirty="0" smtClean="0"/>
              <a:t>Contacts (Optional)</a:t>
            </a:r>
            <a:endParaRPr lang="en-US" sz="1800" dirty="0"/>
          </a:p>
          <a:p>
            <a:pPr lvl="1">
              <a:lnSpc>
                <a:spcPct val="70000"/>
              </a:lnSpc>
            </a:pPr>
            <a:r>
              <a:rPr lang="en-US" sz="1400" dirty="0"/>
              <a:t>Add people/contacts who the operator coordinated with through the life of the event</a:t>
            </a:r>
          </a:p>
          <a:p>
            <a:pPr lvl="1">
              <a:lnSpc>
                <a:spcPct val="70000"/>
              </a:lnSpc>
            </a:pPr>
            <a:r>
              <a:rPr lang="en-US" sz="1400" dirty="0"/>
              <a:t>Contacting Agencies are pre-configured within SunGuide</a:t>
            </a:r>
          </a:p>
          <a:p>
            <a:pPr lvl="2">
              <a:lnSpc>
                <a:spcPct val="70000"/>
              </a:lnSpc>
            </a:pPr>
            <a:r>
              <a:rPr lang="en-US" sz="1400" dirty="0"/>
              <a:t>Operators cannot add/modify agencies</a:t>
            </a:r>
          </a:p>
          <a:p>
            <a:pPr lvl="2">
              <a:lnSpc>
                <a:spcPct val="70000"/>
              </a:lnSpc>
            </a:pPr>
            <a:r>
              <a:rPr lang="en-US" sz="1400" dirty="0"/>
              <a:t>Select “Other” for Agency if not listed</a:t>
            </a:r>
          </a:p>
          <a:p>
            <a:pPr lvl="1">
              <a:lnSpc>
                <a:spcPct val="70000"/>
              </a:lnSpc>
            </a:pPr>
            <a:r>
              <a:rPr lang="en-US" sz="1400" dirty="0"/>
              <a:t>Contact name and phone number recorded by operator</a:t>
            </a:r>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6687"/>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Slide Number Placeholder 6"/>
          <p:cNvSpPr>
            <a:spLocks noGrp="1"/>
          </p:cNvSpPr>
          <p:nvPr>
            <p:ph type="sldNum" sz="quarter" idx="12"/>
          </p:nvPr>
        </p:nvSpPr>
        <p:spPr>
          <a:noFill/>
        </p:spPr>
        <p:txBody>
          <a:bodyPr/>
          <a:lstStyle/>
          <a:p>
            <a:fld id="{E2D47FDF-C785-4014-A1E0-7ED50E1FF70E}" type="slidenum">
              <a:rPr lang="en-US" smtClean="0"/>
              <a:pPr/>
              <a:t>174</a:t>
            </a:fld>
            <a:endParaRPr lang="en-US" smtClean="0"/>
          </a:p>
        </p:txBody>
      </p:sp>
      <p:sp>
        <p:nvSpPr>
          <p:cNvPr id="3519490" name="Rectangle 2"/>
          <p:cNvSpPr>
            <a:spLocks noGrp="1" noChangeArrowheads="1"/>
          </p:cNvSpPr>
          <p:nvPr>
            <p:ph type="title"/>
          </p:nvPr>
        </p:nvSpPr>
        <p:spPr/>
        <p:txBody>
          <a:bodyPr>
            <a:normAutofit fontScale="90000"/>
          </a:bodyPr>
          <a:lstStyle/>
          <a:p>
            <a:pPr>
              <a:defRPr/>
            </a:pPr>
            <a:r>
              <a:rPr lang="en-US" smtClean="0"/>
              <a:t>EM: Impact on Roadways</a:t>
            </a:r>
          </a:p>
        </p:txBody>
      </p:sp>
      <p:sp>
        <p:nvSpPr>
          <p:cNvPr id="220165" name="Rectangle 3"/>
          <p:cNvSpPr>
            <a:spLocks noGrp="1" noChangeArrowheads="1"/>
          </p:cNvSpPr>
          <p:nvPr>
            <p:ph type="body" sz="half" idx="1"/>
          </p:nvPr>
        </p:nvSpPr>
        <p:spPr>
          <a:xfrm>
            <a:off x="381000" y="2209800"/>
            <a:ext cx="3810000" cy="3739485"/>
          </a:xfrm>
        </p:spPr>
        <p:txBody>
          <a:bodyPr wrap="square">
            <a:spAutoFit/>
          </a:bodyPr>
          <a:lstStyle/>
          <a:p>
            <a:pPr>
              <a:lnSpc>
                <a:spcPct val="80000"/>
              </a:lnSpc>
              <a:defRPr/>
            </a:pPr>
            <a:r>
              <a:rPr lang="en-US" sz="1800" dirty="0" smtClean="0"/>
              <a:t>Event Location / Congestion</a:t>
            </a:r>
          </a:p>
          <a:p>
            <a:pPr>
              <a:lnSpc>
                <a:spcPct val="80000"/>
              </a:lnSpc>
              <a:defRPr/>
            </a:pPr>
            <a:r>
              <a:rPr lang="en-US" sz="1800" dirty="0" smtClean="0"/>
              <a:t>Lane Blockage / DMS Assignment</a:t>
            </a:r>
          </a:p>
          <a:p>
            <a:pPr>
              <a:lnSpc>
                <a:spcPct val="80000"/>
              </a:lnSpc>
              <a:defRPr/>
            </a:pPr>
            <a:r>
              <a:rPr lang="en-US" sz="1800" dirty="0" smtClean="0"/>
              <a:t>Anticipated Clearance Time</a:t>
            </a:r>
          </a:p>
          <a:p>
            <a:pPr lvl="1">
              <a:lnSpc>
                <a:spcPct val="80000"/>
              </a:lnSpc>
              <a:defRPr/>
            </a:pPr>
            <a:r>
              <a:rPr lang="en-US" sz="1800" dirty="0" smtClean="0"/>
              <a:t>Estimated Number of Minutes of when event may be cleared</a:t>
            </a:r>
          </a:p>
          <a:p>
            <a:pPr lvl="1">
              <a:lnSpc>
                <a:spcPct val="80000"/>
              </a:lnSpc>
              <a:defRPr/>
            </a:pPr>
            <a:r>
              <a:rPr lang="en-US" sz="1800" dirty="0" smtClean="0">
                <a:solidFill>
                  <a:schemeClr val="accent2"/>
                </a:solidFill>
              </a:rPr>
              <a:t>Typically only used for construction / planned events</a:t>
            </a:r>
          </a:p>
          <a:p>
            <a:pPr>
              <a:lnSpc>
                <a:spcPct val="80000"/>
              </a:lnSpc>
              <a:defRPr/>
            </a:pPr>
            <a:r>
              <a:rPr lang="en-US" sz="1800" dirty="0" smtClean="0"/>
              <a:t>FL-ATIS Incident Severity</a:t>
            </a:r>
          </a:p>
          <a:p>
            <a:pPr lvl="1">
              <a:lnSpc>
                <a:spcPct val="80000"/>
              </a:lnSpc>
              <a:defRPr/>
            </a:pPr>
            <a:r>
              <a:rPr lang="en-US" sz="1800" dirty="0" smtClean="0">
                <a:ea typeface="+mn-ea"/>
                <a:cs typeface="+mn-cs"/>
              </a:rPr>
              <a:t>Auto-selected by </a:t>
            </a:r>
            <a:r>
              <a:rPr lang="en-US" sz="1800" dirty="0" err="1" smtClean="0">
                <a:ea typeface="+mn-ea"/>
                <a:cs typeface="+mn-cs"/>
              </a:rPr>
              <a:t>SunGuide</a:t>
            </a:r>
            <a:r>
              <a:rPr lang="en-US" sz="1800" dirty="0" smtClean="0">
                <a:ea typeface="+mn-ea"/>
                <a:cs typeface="+mn-cs"/>
              </a:rPr>
              <a:t> based on percentage of lanes blocked</a:t>
            </a:r>
          </a:p>
          <a:p>
            <a:pPr lvl="1">
              <a:lnSpc>
                <a:spcPct val="80000"/>
              </a:lnSpc>
              <a:defRPr/>
            </a:pPr>
            <a:r>
              <a:rPr lang="en-US" sz="1800" dirty="0" smtClean="0">
                <a:ea typeface="+mn-ea"/>
                <a:cs typeface="+mn-cs"/>
              </a:rPr>
              <a:t>Operator must confirm severity and save event</a:t>
            </a:r>
          </a:p>
          <a:p>
            <a:pPr lvl="1">
              <a:lnSpc>
                <a:spcPct val="80000"/>
              </a:lnSpc>
              <a:defRPr/>
            </a:pPr>
            <a:r>
              <a:rPr lang="en-US" sz="1800" dirty="0" smtClean="0">
                <a:ea typeface="+mn-ea"/>
                <a:cs typeface="+mn-cs"/>
              </a:rPr>
              <a:t>Operator can change severity if desired</a:t>
            </a:r>
          </a:p>
        </p:txBody>
      </p:sp>
      <p:pic>
        <p:nvPicPr>
          <p:cNvPr id="803842" name="Picture 2" descr="C:\Documents\Projects\SunGuide Training\Master Slides\Screen Shots\Screan Shots R7.0\EM\EventDetailsImpactRoadw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81200"/>
            <a:ext cx="4457636" cy="4068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739" y="1624013"/>
            <a:ext cx="48006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0883" name="Slide Number Placeholder 6"/>
          <p:cNvSpPr>
            <a:spLocks noGrp="1"/>
          </p:cNvSpPr>
          <p:nvPr>
            <p:ph type="sldNum" sz="quarter" idx="12"/>
          </p:nvPr>
        </p:nvSpPr>
        <p:spPr>
          <a:noFill/>
        </p:spPr>
        <p:txBody>
          <a:bodyPr/>
          <a:lstStyle/>
          <a:p>
            <a:fld id="{53CD38E9-12F8-4A71-B5C6-1D326746AB11}" type="slidenum">
              <a:rPr lang="en-US" smtClean="0"/>
              <a:pPr/>
              <a:t>175</a:t>
            </a:fld>
            <a:endParaRPr lang="en-US" smtClean="0"/>
          </a:p>
        </p:txBody>
      </p:sp>
      <p:sp>
        <p:nvSpPr>
          <p:cNvPr id="3525634" name="Rectangle 2"/>
          <p:cNvSpPr>
            <a:spLocks noGrp="1" noChangeArrowheads="1"/>
          </p:cNvSpPr>
          <p:nvPr>
            <p:ph type="title"/>
          </p:nvPr>
        </p:nvSpPr>
        <p:spPr/>
        <p:txBody>
          <a:bodyPr>
            <a:normAutofit fontScale="90000"/>
          </a:bodyPr>
          <a:lstStyle/>
          <a:p>
            <a:pPr>
              <a:defRPr/>
            </a:pPr>
            <a:r>
              <a:rPr lang="en-US" dirty="0" smtClean="0"/>
              <a:t>EM: Event Location</a:t>
            </a:r>
          </a:p>
        </p:txBody>
      </p:sp>
      <p:sp>
        <p:nvSpPr>
          <p:cNvPr id="250885" name="Rectangle 3"/>
          <p:cNvSpPr>
            <a:spLocks noGrp="1" noChangeArrowheads="1"/>
          </p:cNvSpPr>
          <p:nvPr>
            <p:ph type="body" sz="half" idx="1"/>
          </p:nvPr>
        </p:nvSpPr>
        <p:spPr>
          <a:xfrm>
            <a:off x="304800" y="1524000"/>
            <a:ext cx="4114800" cy="4324261"/>
          </a:xfrm>
          <a:noFill/>
        </p:spPr>
        <p:txBody>
          <a:bodyPr wrap="square">
            <a:spAutoFit/>
          </a:bodyPr>
          <a:lstStyle/>
          <a:p>
            <a:r>
              <a:rPr lang="en-US" sz="2400" dirty="0" smtClean="0"/>
              <a:t>To add Congestion information, select the “Congestion” checkbox</a:t>
            </a:r>
          </a:p>
          <a:p>
            <a:r>
              <a:rPr lang="en-US" sz="2400" dirty="0" smtClean="0"/>
              <a:t>Congestion is defined as a road segment, instead of a single point</a:t>
            </a:r>
          </a:p>
          <a:p>
            <a:pPr lvl="1"/>
            <a:r>
              <a:rPr lang="en-US" sz="2000" dirty="0" smtClean="0"/>
              <a:t>Must define a start and end point</a:t>
            </a:r>
          </a:p>
          <a:p>
            <a:pPr lvl="1"/>
            <a:r>
              <a:rPr lang="en-US" sz="2000" dirty="0" smtClean="0"/>
              <a:t>Same fields used to define the start/end locations (county, road, direction, reference point, and relationship to exit)</a:t>
            </a:r>
          </a:p>
        </p:txBody>
      </p:sp>
      <p:sp>
        <p:nvSpPr>
          <p:cNvPr id="250887" name="Oval 5"/>
          <p:cNvSpPr>
            <a:spLocks noChangeArrowheads="1"/>
          </p:cNvSpPr>
          <p:nvPr/>
        </p:nvSpPr>
        <p:spPr bwMode="auto">
          <a:xfrm>
            <a:off x="5124450" y="3038151"/>
            <a:ext cx="520700" cy="330200"/>
          </a:xfrm>
          <a:prstGeom prst="ellipse">
            <a:avLst/>
          </a:prstGeom>
          <a:noFill/>
          <a:ln w="38100">
            <a:solidFill>
              <a:srgbClr val="FF0000"/>
            </a:solidFill>
            <a:round/>
            <a:headEnd type="none" w="sm" len="sm"/>
            <a:tailEnd type="none" w="sm" len="sm"/>
          </a:ln>
        </p:spPr>
        <p:txBody>
          <a:bodyPr wrap="none" lIns="92075" tIns="46038" rIns="92075" bIns="46038" anchor="ctr"/>
          <a:lstStyle/>
          <a:p>
            <a:endParaRPr lang="en-US"/>
          </a:p>
        </p:txBody>
      </p:sp>
      <p:sp>
        <p:nvSpPr>
          <p:cNvPr id="250889" name="Line 7"/>
          <p:cNvSpPr>
            <a:spLocks noChangeShapeType="1"/>
          </p:cNvSpPr>
          <p:nvPr/>
        </p:nvSpPr>
        <p:spPr bwMode="auto">
          <a:xfrm flipH="1" flipV="1">
            <a:off x="5645150" y="3368350"/>
            <a:ext cx="527050" cy="975049"/>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0" name="Line 8"/>
          <p:cNvSpPr>
            <a:spLocks noChangeShapeType="1"/>
          </p:cNvSpPr>
          <p:nvPr/>
        </p:nvSpPr>
        <p:spPr bwMode="auto">
          <a:xfrm flipH="1" flipV="1">
            <a:off x="7543800" y="3941763"/>
            <a:ext cx="55563" cy="698500"/>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1" name="Text Box 9"/>
          <p:cNvSpPr txBox="1">
            <a:spLocks noChangeArrowheads="1"/>
          </p:cNvSpPr>
          <p:nvPr/>
        </p:nvSpPr>
        <p:spPr bwMode="auto">
          <a:xfrm>
            <a:off x="5384800" y="4267200"/>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rPr>
              <a:t>Congestion Checkbox</a:t>
            </a:r>
          </a:p>
        </p:txBody>
      </p:sp>
      <p:sp>
        <p:nvSpPr>
          <p:cNvPr id="250892" name="Text Box 10"/>
          <p:cNvSpPr txBox="1">
            <a:spLocks noChangeArrowheads="1"/>
          </p:cNvSpPr>
          <p:nvPr/>
        </p:nvSpPr>
        <p:spPr bwMode="auto">
          <a:xfrm>
            <a:off x="6799263" y="4640263"/>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rPr>
              <a:t>Congestion Start/End</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Slide Number Placeholder 7"/>
          <p:cNvSpPr>
            <a:spLocks noGrp="1"/>
          </p:cNvSpPr>
          <p:nvPr>
            <p:ph type="sldNum" sz="quarter" idx="12"/>
          </p:nvPr>
        </p:nvSpPr>
        <p:spPr>
          <a:noFill/>
        </p:spPr>
        <p:txBody>
          <a:bodyPr/>
          <a:lstStyle/>
          <a:p>
            <a:fld id="{FC209639-17A8-4BD9-9AD6-645C77F6A9AB}" type="slidenum">
              <a:rPr lang="en-US" smtClean="0"/>
              <a:pPr/>
              <a:t>176</a:t>
            </a:fld>
            <a:endParaRPr lang="en-US" smtClean="0"/>
          </a:p>
        </p:txBody>
      </p:sp>
      <p:sp>
        <p:nvSpPr>
          <p:cNvPr id="3527682" name="Rectangle 2"/>
          <p:cNvSpPr>
            <a:spLocks noGrp="1" noChangeArrowheads="1"/>
          </p:cNvSpPr>
          <p:nvPr>
            <p:ph type="title"/>
          </p:nvPr>
        </p:nvSpPr>
        <p:spPr/>
        <p:txBody>
          <a:bodyPr>
            <a:normAutofit/>
          </a:bodyPr>
          <a:lstStyle/>
          <a:p>
            <a:pPr>
              <a:defRPr/>
            </a:pPr>
            <a:r>
              <a:rPr lang="en-US" sz="4100" dirty="0"/>
              <a:t>EM: Lane Blockage</a:t>
            </a:r>
          </a:p>
        </p:txBody>
      </p:sp>
      <p:sp>
        <p:nvSpPr>
          <p:cNvPr id="251909" name="Rectangle 3"/>
          <p:cNvSpPr>
            <a:spLocks noGrp="1" noChangeArrowheads="1"/>
          </p:cNvSpPr>
          <p:nvPr>
            <p:ph type="body" sz="half" idx="1"/>
          </p:nvPr>
        </p:nvSpPr>
        <p:spPr>
          <a:xfrm>
            <a:off x="685800" y="4343400"/>
            <a:ext cx="7340600" cy="2209800"/>
          </a:xfrm>
        </p:spPr>
        <p:txBody>
          <a:bodyPr/>
          <a:lstStyle/>
          <a:p>
            <a:r>
              <a:rPr lang="en-US" sz="1800" dirty="0" smtClean="0"/>
              <a:t>View Road Configuration and Designate which lanes / shoulders / ramps are blocked</a:t>
            </a:r>
          </a:p>
          <a:p>
            <a:pPr>
              <a:lnSpc>
                <a:spcPct val="90000"/>
              </a:lnSpc>
            </a:pPr>
            <a:r>
              <a:rPr lang="en-US" sz="1800" dirty="0" smtClean="0"/>
              <a:t>Lane Configuration automatically provided</a:t>
            </a:r>
          </a:p>
          <a:p>
            <a:pPr lvl="1">
              <a:lnSpc>
                <a:spcPct val="90000"/>
              </a:lnSpc>
            </a:pPr>
            <a:r>
              <a:rPr lang="en-US" sz="1800" dirty="0" smtClean="0"/>
              <a:t>Can be changed using Insert Lane / Remove Lane</a:t>
            </a:r>
          </a:p>
          <a:p>
            <a:pPr lvl="1">
              <a:lnSpc>
                <a:spcPct val="90000"/>
              </a:lnSpc>
            </a:pPr>
            <a:r>
              <a:rPr lang="en-US" sz="1800" dirty="0" smtClean="0"/>
              <a:t>Missing or incorrect lane configuration should be reported to SunGuide Administrator</a:t>
            </a:r>
          </a:p>
        </p:txBody>
      </p:sp>
      <p:pic>
        <p:nvPicPr>
          <p:cNvPr id="80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81200"/>
            <a:ext cx="3421063"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Slide Number Placeholder 6"/>
          <p:cNvSpPr>
            <a:spLocks noGrp="1"/>
          </p:cNvSpPr>
          <p:nvPr>
            <p:ph type="sldNum" sz="quarter" idx="12"/>
          </p:nvPr>
        </p:nvSpPr>
        <p:spPr>
          <a:noFill/>
        </p:spPr>
        <p:txBody>
          <a:bodyPr/>
          <a:lstStyle/>
          <a:p>
            <a:fld id="{C7DC7739-82BF-4BE3-8786-EDD76F5D7F33}" type="slidenum">
              <a:rPr lang="en-US" smtClean="0"/>
              <a:pPr/>
              <a:t>177</a:t>
            </a:fld>
            <a:endParaRPr lang="en-US" smtClean="0"/>
          </a:p>
        </p:txBody>
      </p:sp>
      <p:sp>
        <p:nvSpPr>
          <p:cNvPr id="3529730" name="Rectangle 2"/>
          <p:cNvSpPr>
            <a:spLocks noGrp="1" noChangeArrowheads="1"/>
          </p:cNvSpPr>
          <p:nvPr>
            <p:ph type="title"/>
          </p:nvPr>
        </p:nvSpPr>
        <p:spPr/>
        <p:txBody>
          <a:bodyPr>
            <a:normAutofit fontScale="90000"/>
          </a:bodyPr>
          <a:lstStyle/>
          <a:p>
            <a:pPr>
              <a:defRPr/>
            </a:pPr>
            <a:r>
              <a:rPr lang="en-US" smtClean="0"/>
              <a:t>EM: Event Lane Configuration</a:t>
            </a:r>
          </a:p>
        </p:txBody>
      </p:sp>
      <p:sp>
        <p:nvSpPr>
          <p:cNvPr id="64518" name="Rectangle 3"/>
          <p:cNvSpPr>
            <a:spLocks noGrp="1" noChangeArrowheads="1"/>
          </p:cNvSpPr>
          <p:nvPr>
            <p:ph type="body" sz="half" idx="1"/>
          </p:nvPr>
        </p:nvSpPr>
        <p:spPr>
          <a:xfrm>
            <a:off x="736600" y="1481138"/>
            <a:ext cx="7493000" cy="4881562"/>
          </a:xfrm>
        </p:spPr>
        <p:txBody>
          <a:bodyPr/>
          <a:lstStyle/>
          <a:p>
            <a:r>
              <a:rPr lang="en-US" sz="1600" dirty="0" smtClean="0"/>
              <a:t>Lane Numbering (1 to </a:t>
            </a:r>
            <a:r>
              <a:rPr lang="en-US" sz="1600" i="1" dirty="0" smtClean="0"/>
              <a:t>N </a:t>
            </a:r>
            <a:r>
              <a:rPr lang="en-US" sz="1600" dirty="0" smtClean="0"/>
              <a:t>lanes)</a:t>
            </a:r>
          </a:p>
          <a:p>
            <a:pPr lvl="1"/>
            <a:r>
              <a:rPr lang="en-US" sz="1600" dirty="0" smtClean="0"/>
              <a:t>Lane 1:  Left side, nearest median (yellow stripe)</a:t>
            </a:r>
          </a:p>
          <a:p>
            <a:pPr lvl="1"/>
            <a:r>
              <a:rPr lang="en-US" sz="1600" dirty="0" smtClean="0"/>
              <a:t>Lane </a:t>
            </a:r>
            <a:r>
              <a:rPr lang="en-US" sz="1600" i="1" dirty="0" smtClean="0"/>
              <a:t>N</a:t>
            </a:r>
            <a:r>
              <a:rPr lang="en-US" sz="1600" dirty="0" smtClean="0"/>
              <a:t>:  Right side, furthest from median (white stripe)</a:t>
            </a:r>
          </a:p>
          <a:p>
            <a:pPr lvl="1"/>
            <a:r>
              <a:rPr lang="en-US" sz="1600" dirty="0" smtClean="0"/>
              <a:t>Lane order </a:t>
            </a:r>
            <a:r>
              <a:rPr lang="en-US" sz="1600" i="1" dirty="0" smtClean="0"/>
              <a:t>does not change</a:t>
            </a:r>
            <a:r>
              <a:rPr lang="en-US" sz="1600" dirty="0" smtClean="0"/>
              <a:t> based on event direction</a:t>
            </a:r>
          </a:p>
          <a:p>
            <a:pPr>
              <a:lnSpc>
                <a:spcPct val="90000"/>
              </a:lnSpc>
            </a:pPr>
            <a:r>
              <a:rPr lang="en-US" sz="1600" dirty="0" smtClean="0"/>
              <a:t>Lane Blockage</a:t>
            </a:r>
          </a:p>
          <a:p>
            <a:pPr lvl="1">
              <a:lnSpc>
                <a:spcPct val="90000"/>
              </a:lnSpc>
            </a:pPr>
            <a:r>
              <a:rPr lang="en-US" sz="1600" dirty="0" smtClean="0"/>
              <a:t>Lane Attributes can be changes by left click</a:t>
            </a:r>
          </a:p>
          <a:p>
            <a:pPr lvl="2">
              <a:lnSpc>
                <a:spcPct val="90000"/>
              </a:lnSpc>
            </a:pPr>
            <a:r>
              <a:rPr lang="en-US" sz="1600" dirty="0" smtClean="0"/>
              <a:t>M – Mainline</a:t>
            </a:r>
          </a:p>
          <a:p>
            <a:pPr lvl="2">
              <a:lnSpc>
                <a:spcPct val="90000"/>
              </a:lnSpc>
            </a:pPr>
            <a:r>
              <a:rPr lang="en-US" sz="1600" dirty="0" smtClean="0"/>
              <a:t>HOV – High Occupancy Vehicle lane</a:t>
            </a:r>
          </a:p>
          <a:p>
            <a:pPr lvl="2">
              <a:lnSpc>
                <a:spcPct val="90000"/>
              </a:lnSpc>
            </a:pPr>
            <a:r>
              <a:rPr lang="en-US" sz="1600" dirty="0" smtClean="0"/>
              <a:t>HOT – High Occupancy Toll lane</a:t>
            </a:r>
          </a:p>
          <a:p>
            <a:pPr lvl="2">
              <a:lnSpc>
                <a:spcPct val="90000"/>
              </a:lnSpc>
            </a:pPr>
            <a:r>
              <a:rPr lang="en-US" sz="1600" dirty="0" smtClean="0"/>
              <a:t>On – On ramp</a:t>
            </a:r>
          </a:p>
          <a:p>
            <a:pPr lvl="2">
              <a:lnSpc>
                <a:spcPct val="90000"/>
              </a:lnSpc>
            </a:pPr>
            <a:r>
              <a:rPr lang="en-US" sz="1600" dirty="0" smtClean="0"/>
              <a:t>Off – Off Ramp</a:t>
            </a:r>
          </a:p>
          <a:p>
            <a:pPr lvl="2">
              <a:lnSpc>
                <a:spcPct val="90000"/>
              </a:lnSpc>
            </a:pPr>
            <a:r>
              <a:rPr lang="en-US" sz="1600" dirty="0" err="1" smtClean="0"/>
              <a:t>Sh</a:t>
            </a:r>
            <a:r>
              <a:rPr lang="en-US" sz="1600" dirty="0" smtClean="0"/>
              <a:t> – Shoulder </a:t>
            </a:r>
          </a:p>
          <a:p>
            <a:pPr lvl="2">
              <a:lnSpc>
                <a:spcPct val="90000"/>
              </a:lnSpc>
            </a:pPr>
            <a:r>
              <a:rPr lang="en-US" sz="1600" dirty="0" smtClean="0"/>
              <a:t>G - Gore</a:t>
            </a:r>
          </a:p>
          <a:p>
            <a:pPr lvl="1">
              <a:lnSpc>
                <a:spcPct val="90000"/>
              </a:lnSpc>
            </a:pPr>
            <a:r>
              <a:rPr lang="en-US" sz="1600" dirty="0" smtClean="0"/>
              <a:t>Change Lane Status</a:t>
            </a:r>
          </a:p>
          <a:p>
            <a:pPr lvl="2">
              <a:lnSpc>
                <a:spcPct val="90000"/>
              </a:lnSpc>
            </a:pPr>
            <a:r>
              <a:rPr lang="en-US" sz="1600" dirty="0" smtClean="0"/>
              <a:t>Green Arrow – lane open</a:t>
            </a:r>
          </a:p>
          <a:p>
            <a:pPr lvl="2">
              <a:lnSpc>
                <a:spcPct val="90000"/>
              </a:lnSpc>
            </a:pPr>
            <a:r>
              <a:rPr lang="en-US" sz="1600" dirty="0" smtClean="0"/>
              <a:t>Red X – lane blocked</a:t>
            </a:r>
          </a:p>
          <a:p>
            <a:pPr lvl="2">
              <a:lnSpc>
                <a:spcPct val="90000"/>
              </a:lnSpc>
            </a:pPr>
            <a:r>
              <a:rPr lang="en-US" sz="1600" dirty="0" smtClean="0"/>
              <a:t>Question Mark – unknown status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65525"/>
            <a:ext cx="3421063"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7"/>
          <p:cNvSpPr>
            <a:spLocks noGrp="1"/>
          </p:cNvSpPr>
          <p:nvPr>
            <p:ph type="sldNum" sz="quarter" idx="12"/>
          </p:nvPr>
        </p:nvSpPr>
        <p:spPr>
          <a:noFill/>
        </p:spPr>
        <p:txBody>
          <a:bodyPr/>
          <a:lstStyle/>
          <a:p>
            <a:fld id="{1EECC2CB-E66B-461F-8E4A-0B5CE1D2E0F1}" type="slidenum">
              <a:rPr lang="en-US" smtClean="0"/>
              <a:pPr/>
              <a:t>178</a:t>
            </a:fld>
            <a:endParaRPr lang="en-US" smtClean="0"/>
          </a:p>
        </p:txBody>
      </p:sp>
      <p:sp>
        <p:nvSpPr>
          <p:cNvPr id="3531778" name="Rectangle 2"/>
          <p:cNvSpPr>
            <a:spLocks noGrp="1" noChangeArrowheads="1"/>
          </p:cNvSpPr>
          <p:nvPr>
            <p:ph type="title"/>
          </p:nvPr>
        </p:nvSpPr>
        <p:spPr/>
        <p:txBody>
          <a:bodyPr>
            <a:normAutofit fontScale="90000"/>
          </a:bodyPr>
          <a:lstStyle/>
          <a:p>
            <a:pPr>
              <a:defRPr/>
            </a:pPr>
            <a:r>
              <a:rPr lang="en-US" smtClean="0"/>
              <a:t>EM: Reporting &amp; Dispatch</a:t>
            </a:r>
          </a:p>
        </p:txBody>
      </p:sp>
      <p:sp>
        <p:nvSpPr>
          <p:cNvPr id="65542" name="Rectangle 3"/>
          <p:cNvSpPr>
            <a:spLocks noGrp="1" noChangeArrowheads="1"/>
          </p:cNvSpPr>
          <p:nvPr>
            <p:ph type="body" sz="half" idx="1"/>
          </p:nvPr>
        </p:nvSpPr>
        <p:spPr>
          <a:xfrm>
            <a:off x="152400" y="3009460"/>
            <a:ext cx="2895600" cy="3290131"/>
          </a:xfrm>
          <a:noFill/>
        </p:spPr>
        <p:txBody>
          <a:bodyPr wrap="square">
            <a:spAutoFit/>
          </a:bodyPr>
          <a:lstStyle/>
          <a:p>
            <a:r>
              <a:rPr lang="en-US" sz="1600" dirty="0" smtClean="0"/>
              <a:t>One or more Road Ranger (RR) Vehicles Dispatch</a:t>
            </a:r>
          </a:p>
          <a:p>
            <a:pPr lvl="1"/>
            <a:r>
              <a:rPr lang="en-US" sz="1200" dirty="0" smtClean="0"/>
              <a:t>Select RR from list</a:t>
            </a:r>
          </a:p>
          <a:p>
            <a:pPr lvl="1"/>
            <a:r>
              <a:rPr lang="en-US" sz="1200" dirty="0" smtClean="0"/>
              <a:t>Set Status: Patrolling, Arrived, Service, Departed</a:t>
            </a:r>
          </a:p>
          <a:p>
            <a:r>
              <a:rPr lang="en-US" sz="1600" dirty="0" smtClean="0"/>
              <a:t>Timestamp buttons enabled in the order that they can be performed</a:t>
            </a:r>
          </a:p>
          <a:p>
            <a:pPr lvl="1"/>
            <a:r>
              <a:rPr lang="en-US" sz="1200" dirty="0" smtClean="0"/>
              <a:t>RR Dispatched</a:t>
            </a:r>
          </a:p>
          <a:p>
            <a:pPr lvl="1"/>
            <a:r>
              <a:rPr lang="en-US" sz="1200" dirty="0" smtClean="0"/>
              <a:t>RR Arrived</a:t>
            </a:r>
          </a:p>
          <a:p>
            <a:pPr lvl="1"/>
            <a:r>
              <a:rPr lang="en-US" sz="1200" dirty="0" smtClean="0"/>
              <a:t>Set RR Activity</a:t>
            </a:r>
          </a:p>
          <a:p>
            <a:pPr lvl="2"/>
            <a:r>
              <a:rPr lang="en-US" sz="1200" dirty="0" smtClean="0"/>
              <a:t>Gas, Water, Tire, Could not Assist, etc…</a:t>
            </a:r>
          </a:p>
          <a:p>
            <a:pPr lvl="1"/>
            <a:r>
              <a:rPr lang="en-US" sz="1200" dirty="0" smtClean="0"/>
              <a:t>RR </a:t>
            </a:r>
            <a:r>
              <a:rPr lang="en-US" sz="1200" dirty="0" smtClean="0"/>
              <a:t>Departed</a:t>
            </a:r>
            <a:endParaRPr lang="en-US" sz="1200" dirty="0" smtClean="0"/>
          </a:p>
        </p:txBody>
      </p:sp>
      <p:pic>
        <p:nvPicPr>
          <p:cNvPr id="183329" name="Picture 33" descr="C:\Documents\Projects\SunGuide Training\Master Slides\Screen Shots\Screan Shots R7.0\EM\EventDetailsReportingDispat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52827"/>
            <a:ext cx="6062504"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85800" y="1637747"/>
            <a:ext cx="6477000" cy="1320361"/>
          </a:xfrm>
          <a:prstGeom prst="rect">
            <a:avLst/>
          </a:prstGeom>
          <a:noFill/>
        </p:spPr>
        <p:txBody>
          <a:bodyPr vert="horz" wrap="square" lIns="54864" tIns="91440" rtlCol="0">
            <a:sp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600" dirty="0" smtClean="0"/>
              <a:t>If RR Tablet is used, fields are automatically filled in when RR driver makes selections on RR Tablet</a:t>
            </a:r>
          </a:p>
          <a:p>
            <a:pPr lvl="1"/>
            <a:r>
              <a:rPr lang="en-US" sz="1200" dirty="0" smtClean="0"/>
              <a:t>Operator must still “Dispatch” RR</a:t>
            </a:r>
          </a:p>
          <a:p>
            <a:r>
              <a:rPr lang="en-US" sz="1600" dirty="0" smtClean="0"/>
              <a:t>Can add Procedure Errors if RR makes errors</a:t>
            </a:r>
          </a:p>
          <a:p>
            <a:pPr lvl="1"/>
            <a:r>
              <a:rPr lang="en-US" sz="1200" dirty="0" smtClean="0"/>
              <a:t>Failed to operate arrow board, etc.</a:t>
            </a:r>
            <a:endParaRPr lang="en-US" sz="1200" dirty="0" smtClean="0"/>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Slide Number Placeholder 6"/>
          <p:cNvSpPr>
            <a:spLocks noGrp="1"/>
          </p:cNvSpPr>
          <p:nvPr>
            <p:ph type="sldNum" sz="quarter" idx="12"/>
          </p:nvPr>
        </p:nvSpPr>
        <p:spPr>
          <a:noFill/>
        </p:spPr>
        <p:txBody>
          <a:bodyPr/>
          <a:lstStyle/>
          <a:p>
            <a:fld id="{C496E88C-FBF9-4071-A1FC-731E473DFF6E}" type="slidenum">
              <a:rPr lang="en-US" smtClean="0"/>
              <a:pPr/>
              <a:t>179</a:t>
            </a:fld>
            <a:endParaRPr lang="en-US" smtClean="0"/>
          </a:p>
        </p:txBody>
      </p:sp>
      <p:sp>
        <p:nvSpPr>
          <p:cNvPr id="3533826" name="Rectangle 2"/>
          <p:cNvSpPr>
            <a:spLocks noGrp="1" noChangeArrowheads="1"/>
          </p:cNvSpPr>
          <p:nvPr>
            <p:ph type="title"/>
          </p:nvPr>
        </p:nvSpPr>
        <p:spPr/>
        <p:txBody>
          <a:bodyPr>
            <a:normAutofit fontScale="90000"/>
          </a:bodyPr>
          <a:lstStyle/>
          <a:p>
            <a:pPr>
              <a:defRPr/>
            </a:pPr>
            <a:r>
              <a:rPr lang="en-US" smtClean="0"/>
              <a:t>EM: Event Details</a:t>
            </a:r>
          </a:p>
        </p:txBody>
      </p:sp>
      <p:sp>
        <p:nvSpPr>
          <p:cNvPr id="66566" name="Rectangle 3"/>
          <p:cNvSpPr>
            <a:spLocks noGrp="1" noChangeArrowheads="1"/>
          </p:cNvSpPr>
          <p:nvPr>
            <p:ph type="body" sz="half" idx="1"/>
          </p:nvPr>
        </p:nvSpPr>
        <p:spPr>
          <a:xfrm>
            <a:off x="5943600" y="2133600"/>
            <a:ext cx="3124201" cy="4191000"/>
          </a:xfrm>
        </p:spPr>
        <p:txBody>
          <a:bodyPr>
            <a:normAutofit/>
          </a:bodyPr>
          <a:lstStyle/>
          <a:p>
            <a:pPr lvl="1">
              <a:lnSpc>
                <a:spcPct val="80000"/>
              </a:lnSpc>
            </a:pPr>
            <a:r>
              <a:rPr lang="en-US" sz="2000" dirty="0" smtClean="0"/>
              <a:t>Event </a:t>
            </a:r>
            <a:r>
              <a:rPr lang="en-US" sz="2000" dirty="0" smtClean="0"/>
              <a:t>Icon for Incident events depends on severity of event</a:t>
            </a:r>
          </a:p>
          <a:p>
            <a:pPr lvl="2">
              <a:lnSpc>
                <a:spcPct val="80000"/>
              </a:lnSpc>
            </a:pPr>
            <a:r>
              <a:rPr lang="en-US" sz="1800" dirty="0" smtClean="0"/>
              <a:t>Event severity automatically selected based on lane blockage, injuries, event status</a:t>
            </a:r>
          </a:p>
          <a:p>
            <a:pPr lvl="2">
              <a:lnSpc>
                <a:spcPct val="80000"/>
              </a:lnSpc>
            </a:pPr>
            <a:r>
              <a:rPr lang="en-US" altLang="ja-JP" sz="1800" dirty="0" smtClean="0">
                <a:ea typeface="ＭＳ Ｐゴシック" pitchFamily="34" charset="-128"/>
              </a:rPr>
              <a:t>Level 1: least severe</a:t>
            </a:r>
          </a:p>
          <a:p>
            <a:pPr lvl="2">
              <a:lnSpc>
                <a:spcPct val="80000"/>
              </a:lnSpc>
            </a:pPr>
            <a:r>
              <a:rPr lang="en-US" altLang="ja-JP" sz="1800" dirty="0" smtClean="0">
                <a:ea typeface="ＭＳ Ｐゴシック" pitchFamily="34" charset="-128"/>
              </a:rPr>
              <a:t>Level 2: moderate</a:t>
            </a:r>
          </a:p>
          <a:p>
            <a:pPr lvl="2">
              <a:lnSpc>
                <a:spcPct val="80000"/>
              </a:lnSpc>
            </a:pPr>
            <a:r>
              <a:rPr lang="en-US" altLang="ja-JP" sz="1800" dirty="0" smtClean="0">
                <a:ea typeface="ＭＳ Ｐゴシック" pitchFamily="34" charset="-128"/>
              </a:rPr>
              <a:t>Level 3: most </a:t>
            </a:r>
            <a:r>
              <a:rPr lang="en-US" altLang="ja-JP" sz="1800" dirty="0" smtClean="0">
                <a:ea typeface="ＭＳ Ｐゴシック" pitchFamily="34" charset="-128"/>
              </a:rPr>
              <a:t>severe</a:t>
            </a:r>
            <a:endParaRPr lang="en-US" sz="1800" dirty="0" smtClean="0"/>
          </a:p>
        </p:txBody>
      </p:sp>
      <p:pic>
        <p:nvPicPr>
          <p:cNvPr id="184354" name="Picture 34" descr="C:\Documents\Projects\SunGuide Training\Master Slides\Screen Shots\Screan Shots R7.0\EM\EventDetails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95" y="1981200"/>
            <a:ext cx="6140368" cy="3892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 Settings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357756663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Slide Number Placeholder 7"/>
          <p:cNvSpPr>
            <a:spLocks noGrp="1"/>
          </p:cNvSpPr>
          <p:nvPr>
            <p:ph type="sldNum" sz="quarter" idx="12"/>
          </p:nvPr>
        </p:nvSpPr>
        <p:spPr>
          <a:noFill/>
        </p:spPr>
        <p:txBody>
          <a:bodyPr/>
          <a:lstStyle/>
          <a:p>
            <a:fld id="{7AF45395-9501-4D7E-88CB-3713A26D0897}" type="slidenum">
              <a:rPr lang="en-US" smtClean="0"/>
              <a:pPr/>
              <a:t>180</a:t>
            </a:fld>
            <a:endParaRPr lang="en-US" smtClean="0"/>
          </a:p>
        </p:txBody>
      </p:sp>
      <p:sp>
        <p:nvSpPr>
          <p:cNvPr id="3535874" name="Rectangle 2"/>
          <p:cNvSpPr>
            <a:spLocks noGrp="1" noChangeArrowheads="1"/>
          </p:cNvSpPr>
          <p:nvPr>
            <p:ph type="title"/>
          </p:nvPr>
        </p:nvSpPr>
        <p:spPr/>
        <p:txBody>
          <a:bodyPr/>
          <a:lstStyle/>
          <a:p>
            <a:pPr>
              <a:defRPr/>
            </a:pPr>
            <a:r>
              <a:rPr lang="en-US" sz="2800" smtClean="0"/>
              <a:t>EM: Event Details: Vehicles Involved</a:t>
            </a:r>
          </a:p>
        </p:txBody>
      </p:sp>
      <p:sp>
        <p:nvSpPr>
          <p:cNvPr id="67590" name="Rectangle 3"/>
          <p:cNvSpPr>
            <a:spLocks noGrp="1" noChangeArrowheads="1"/>
          </p:cNvSpPr>
          <p:nvPr>
            <p:ph type="body" sz="half" idx="1"/>
          </p:nvPr>
        </p:nvSpPr>
        <p:spPr>
          <a:xfrm>
            <a:off x="685800" y="2967038"/>
            <a:ext cx="7200900" cy="3662362"/>
          </a:xfrm>
        </p:spPr>
        <p:txBody>
          <a:bodyPr/>
          <a:lstStyle/>
          <a:p>
            <a:r>
              <a:rPr lang="en-US" sz="1700" smtClean="0"/>
              <a:t>Can add / modify / delete details about one or more vehicle involved</a:t>
            </a:r>
          </a:p>
          <a:p>
            <a:pPr>
              <a:lnSpc>
                <a:spcPct val="90000"/>
              </a:lnSpc>
            </a:pPr>
            <a:r>
              <a:rPr lang="en-US" sz="1700" smtClean="0"/>
              <a:t>Vehicle color, make, and model configurable in SunGuide</a:t>
            </a:r>
          </a:p>
          <a:p>
            <a:pPr lvl="1">
              <a:lnSpc>
                <a:spcPct val="90000"/>
              </a:lnSpc>
            </a:pPr>
            <a:r>
              <a:rPr lang="en-US" sz="1700" smtClean="0"/>
              <a:t>If a common vehicle is not listed, SunGuide Administrator should be notified</a:t>
            </a:r>
          </a:p>
          <a:p>
            <a:pPr>
              <a:lnSpc>
                <a:spcPct val="90000"/>
              </a:lnSpc>
            </a:pPr>
            <a:r>
              <a:rPr lang="en-US" sz="1700" smtClean="0"/>
              <a:t>Vehicle Tag and State</a:t>
            </a:r>
          </a:p>
          <a:p>
            <a:pPr lvl="1">
              <a:lnSpc>
                <a:spcPct val="90000"/>
              </a:lnSpc>
            </a:pPr>
            <a:r>
              <a:rPr lang="en-US" sz="1700" smtClean="0"/>
              <a:t>If a vehicle with the same tag number was previously associated with an event, a link appears in the “Match” column indicating how many times vehicle is recorded</a:t>
            </a:r>
          </a:p>
          <a:p>
            <a:pPr lvl="1">
              <a:lnSpc>
                <a:spcPct val="90000"/>
              </a:lnSpc>
            </a:pPr>
            <a:r>
              <a:rPr lang="en-US" sz="1700" smtClean="0"/>
              <a:t>Match links will open a list of previously entered events associated with tag</a:t>
            </a:r>
          </a:p>
          <a:p>
            <a:pPr lvl="1">
              <a:lnSpc>
                <a:spcPct val="90000"/>
              </a:lnSpc>
            </a:pPr>
            <a:r>
              <a:rPr lang="en-US" sz="1700" smtClean="0"/>
              <a:t>Match intended to identify if a vehicle is abusing RR service such as repeatedly running out of gas</a:t>
            </a:r>
          </a:p>
        </p:txBody>
      </p:sp>
      <p:pic>
        <p:nvPicPr>
          <p:cNvPr id="18537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50890"/>
            <a:ext cx="5670550" cy="119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Slide Number Placeholder 7"/>
          <p:cNvSpPr>
            <a:spLocks noGrp="1"/>
          </p:cNvSpPr>
          <p:nvPr>
            <p:ph type="sldNum" sz="quarter" idx="12"/>
          </p:nvPr>
        </p:nvSpPr>
        <p:spPr>
          <a:noFill/>
        </p:spPr>
        <p:txBody>
          <a:bodyPr/>
          <a:lstStyle/>
          <a:p>
            <a:fld id="{F04E6DAD-07AE-455F-BE1A-2912275FF3FE}" type="slidenum">
              <a:rPr lang="en-US" smtClean="0"/>
              <a:pPr/>
              <a:t>181</a:t>
            </a:fld>
            <a:endParaRPr lang="en-US" smtClean="0"/>
          </a:p>
        </p:txBody>
      </p:sp>
      <p:sp>
        <p:nvSpPr>
          <p:cNvPr id="3537922" name="Rectangle 2"/>
          <p:cNvSpPr>
            <a:spLocks noGrp="1" noChangeArrowheads="1"/>
          </p:cNvSpPr>
          <p:nvPr>
            <p:ph type="title"/>
          </p:nvPr>
        </p:nvSpPr>
        <p:spPr/>
        <p:txBody>
          <a:bodyPr>
            <a:normAutofit fontScale="90000"/>
          </a:bodyPr>
          <a:lstStyle/>
          <a:p>
            <a:pPr>
              <a:defRPr/>
            </a:pPr>
            <a:r>
              <a:rPr lang="en-US" sz="2800" smtClean="0"/>
              <a:t>EM: Event Details: Primary / Secondary Events and Injuries</a:t>
            </a:r>
          </a:p>
        </p:txBody>
      </p:sp>
      <p:sp>
        <p:nvSpPr>
          <p:cNvPr id="68614" name="Rectangle 3"/>
          <p:cNvSpPr>
            <a:spLocks noGrp="1" noChangeArrowheads="1"/>
          </p:cNvSpPr>
          <p:nvPr>
            <p:ph type="body" sz="half" idx="1"/>
          </p:nvPr>
        </p:nvSpPr>
        <p:spPr>
          <a:xfrm>
            <a:off x="685800" y="2890838"/>
            <a:ext cx="7200900" cy="3662362"/>
          </a:xfrm>
        </p:spPr>
        <p:txBody>
          <a:bodyPr/>
          <a:lstStyle/>
          <a:p>
            <a:r>
              <a:rPr lang="en-US" sz="1900" dirty="0" smtClean="0"/>
              <a:t>Primary / Secondary Events</a:t>
            </a:r>
          </a:p>
          <a:p>
            <a:pPr lvl="1"/>
            <a:r>
              <a:rPr lang="en-US" sz="1900" dirty="0" smtClean="0"/>
              <a:t>If event is a Secondary Event, can associate a Primary Event</a:t>
            </a:r>
          </a:p>
          <a:p>
            <a:pPr lvl="1"/>
            <a:r>
              <a:rPr lang="en-US" sz="1900" dirty="0" smtClean="0"/>
              <a:t>Likewise, if event is a Primary Event, can associate a Secondary Event</a:t>
            </a:r>
          </a:p>
          <a:p>
            <a:pPr lvl="1"/>
            <a:r>
              <a:rPr lang="en-US" sz="1900" dirty="0" smtClean="0"/>
              <a:t>“Go to” buttons will open associated events in separate window</a:t>
            </a:r>
          </a:p>
          <a:p>
            <a:r>
              <a:rPr lang="en-US" sz="1900" dirty="0" smtClean="0"/>
              <a:t>Specify injuries from configured list, if any</a:t>
            </a:r>
          </a:p>
          <a:p>
            <a:pPr lvl="1"/>
            <a:r>
              <a:rPr lang="en-US" sz="1900" dirty="0" smtClean="0"/>
              <a:t>If common injuries not in list, SunGuide Administrator should be notified</a:t>
            </a:r>
          </a:p>
        </p:txBody>
      </p:sp>
      <p:pic>
        <p:nvPicPr>
          <p:cNvPr id="18640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13334"/>
            <a:ext cx="5755341"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7"/>
          <p:cNvSpPr>
            <a:spLocks noGrp="1"/>
          </p:cNvSpPr>
          <p:nvPr>
            <p:ph type="sldNum" sz="quarter" idx="12"/>
          </p:nvPr>
        </p:nvSpPr>
        <p:spPr>
          <a:noFill/>
        </p:spPr>
        <p:txBody>
          <a:bodyPr/>
          <a:lstStyle/>
          <a:p>
            <a:fld id="{058DC05A-9AA9-480F-A5CE-004B9A9B06B4}" type="slidenum">
              <a:rPr lang="en-US" smtClean="0"/>
              <a:pPr/>
              <a:t>182</a:t>
            </a:fld>
            <a:endParaRPr lang="en-US" smtClean="0"/>
          </a:p>
        </p:txBody>
      </p:sp>
      <p:sp>
        <p:nvSpPr>
          <p:cNvPr id="3539970" name="Rectangle 2"/>
          <p:cNvSpPr>
            <a:spLocks noGrp="1" noChangeArrowheads="1"/>
          </p:cNvSpPr>
          <p:nvPr>
            <p:ph type="title"/>
          </p:nvPr>
        </p:nvSpPr>
        <p:spPr/>
        <p:txBody>
          <a:bodyPr>
            <a:normAutofit fontScale="90000"/>
          </a:bodyPr>
          <a:lstStyle/>
          <a:p>
            <a:pPr>
              <a:defRPr/>
            </a:pPr>
            <a:r>
              <a:rPr lang="en-US" sz="2800" smtClean="0"/>
              <a:t>EM: Event Details: Weather Conditions</a:t>
            </a:r>
          </a:p>
        </p:txBody>
      </p:sp>
      <p:sp>
        <p:nvSpPr>
          <p:cNvPr id="69638" name="Rectangle 3"/>
          <p:cNvSpPr>
            <a:spLocks noGrp="1" noChangeArrowheads="1"/>
          </p:cNvSpPr>
          <p:nvPr>
            <p:ph type="body" sz="half" idx="1"/>
          </p:nvPr>
        </p:nvSpPr>
        <p:spPr>
          <a:xfrm>
            <a:off x="685800" y="3525838"/>
            <a:ext cx="7200900" cy="3027362"/>
          </a:xfrm>
        </p:spPr>
        <p:txBody>
          <a:bodyPr/>
          <a:lstStyle/>
          <a:p>
            <a:r>
              <a:rPr lang="en-US" sz="1900" smtClean="0"/>
              <a:t>Road Surface, Weather, Lighting</a:t>
            </a:r>
          </a:p>
          <a:p>
            <a:r>
              <a:rPr lang="en-US" sz="1900" smtClean="0"/>
              <a:t>Default values are configurable, but do not vary based on time of day</a:t>
            </a:r>
          </a:p>
          <a:p>
            <a:pPr lvl="1"/>
            <a:r>
              <a:rPr lang="en-US" sz="1900" smtClean="0"/>
              <a:t>Most likely “Daylight” will be the default, so events entered at night need to be changed to Dark / Dusk / Dawn</a:t>
            </a:r>
          </a:p>
          <a:p>
            <a:r>
              <a:rPr lang="en-US" sz="1900" smtClean="0"/>
              <a:t>Additional weather conditions cannot be added</a:t>
            </a:r>
          </a:p>
          <a:p>
            <a:pPr lvl="1"/>
            <a:r>
              <a:rPr lang="en-US" sz="1900" smtClean="0"/>
              <a:t>Use “All Other” or “Unknown” if selection does not describe conditions</a:t>
            </a:r>
          </a:p>
        </p:txBody>
      </p:sp>
      <p:pic>
        <p:nvPicPr>
          <p:cNvPr id="187426"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6250037"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Slide Number Placeholder 7"/>
          <p:cNvSpPr>
            <a:spLocks noGrp="1"/>
          </p:cNvSpPr>
          <p:nvPr>
            <p:ph type="sldNum" sz="quarter" idx="12"/>
          </p:nvPr>
        </p:nvSpPr>
        <p:spPr>
          <a:noFill/>
        </p:spPr>
        <p:txBody>
          <a:bodyPr/>
          <a:lstStyle/>
          <a:p>
            <a:fld id="{294E0E53-FEA4-4710-902A-6CC7A6AABFD2}" type="slidenum">
              <a:rPr lang="en-US" smtClean="0"/>
              <a:pPr/>
              <a:t>183</a:t>
            </a:fld>
            <a:endParaRPr lang="en-US" smtClean="0"/>
          </a:p>
        </p:txBody>
      </p:sp>
      <p:sp>
        <p:nvSpPr>
          <p:cNvPr id="3895298" name="Rectangle 2"/>
          <p:cNvSpPr>
            <a:spLocks noGrp="1" noChangeArrowheads="1"/>
          </p:cNvSpPr>
          <p:nvPr>
            <p:ph type="title"/>
          </p:nvPr>
        </p:nvSpPr>
        <p:spPr/>
        <p:txBody>
          <a:bodyPr/>
          <a:lstStyle/>
          <a:p>
            <a:pPr>
              <a:defRPr/>
            </a:pPr>
            <a:r>
              <a:rPr lang="en-US" sz="2800" smtClean="0"/>
              <a:t>EM: Event Details: SAE Description</a:t>
            </a:r>
          </a:p>
        </p:txBody>
      </p:sp>
      <p:sp>
        <p:nvSpPr>
          <p:cNvPr id="70662" name="Rectangle 3"/>
          <p:cNvSpPr>
            <a:spLocks noGrp="1" noChangeArrowheads="1"/>
          </p:cNvSpPr>
          <p:nvPr>
            <p:ph type="body" sz="half" idx="1"/>
          </p:nvPr>
        </p:nvSpPr>
        <p:spPr>
          <a:xfrm>
            <a:off x="673100" y="2382837"/>
            <a:ext cx="7200900" cy="4094163"/>
          </a:xfrm>
        </p:spPr>
        <p:txBody>
          <a:bodyPr/>
          <a:lstStyle/>
          <a:p>
            <a:r>
              <a:rPr lang="en-US" sz="1900" smtClean="0"/>
              <a:t>Based on Event Type, Vehicles Involved, Weather conditions, and lane blockage, SunGuide selects a SAE code / codes to send the 511 (FL ATIS) system</a:t>
            </a:r>
          </a:p>
          <a:p>
            <a:r>
              <a:rPr lang="en-US" sz="1900" smtClean="0"/>
              <a:t>The interpretation of the SAE code / codes are what the 511 (FL ATIS) system reports to the public, in conjunction with EM Location information</a:t>
            </a:r>
          </a:p>
          <a:p>
            <a:r>
              <a:rPr lang="en-US" sz="1900" smtClean="0"/>
              <a:t>The SAE Description field shows a textual interpretation of the codes that SunGuide selected based on operator selections</a:t>
            </a:r>
          </a:p>
          <a:p>
            <a:r>
              <a:rPr lang="en-US" sz="1900" smtClean="0"/>
              <a:t>SAE Description should be similar to what the 511 (FL ATIS) system should report</a:t>
            </a:r>
          </a:p>
        </p:txBody>
      </p:sp>
      <p:pic>
        <p:nvPicPr>
          <p:cNvPr id="1884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74822"/>
            <a:ext cx="7760962"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Slide Number Placeholder 7"/>
          <p:cNvSpPr>
            <a:spLocks noGrp="1"/>
          </p:cNvSpPr>
          <p:nvPr>
            <p:ph type="sldNum" sz="quarter" idx="12"/>
          </p:nvPr>
        </p:nvSpPr>
        <p:spPr>
          <a:noFill/>
        </p:spPr>
        <p:txBody>
          <a:bodyPr/>
          <a:lstStyle/>
          <a:p>
            <a:fld id="{10DF822E-57ED-4987-9EEF-7DD72A751A47}" type="slidenum">
              <a:rPr lang="en-US" smtClean="0"/>
              <a:pPr/>
              <a:t>184</a:t>
            </a:fld>
            <a:endParaRPr lang="en-US" smtClean="0"/>
          </a:p>
        </p:txBody>
      </p:sp>
      <p:sp>
        <p:nvSpPr>
          <p:cNvPr id="3897346" name="Rectangle 2"/>
          <p:cNvSpPr>
            <a:spLocks noGrp="1" noChangeArrowheads="1"/>
          </p:cNvSpPr>
          <p:nvPr>
            <p:ph type="title"/>
          </p:nvPr>
        </p:nvSpPr>
        <p:spPr/>
        <p:txBody>
          <a:bodyPr/>
          <a:lstStyle/>
          <a:p>
            <a:pPr>
              <a:defRPr/>
            </a:pPr>
            <a:r>
              <a:rPr lang="en-US" sz="2800" smtClean="0"/>
              <a:t>EM: Event Details: SAE Codes</a:t>
            </a:r>
          </a:p>
        </p:txBody>
      </p:sp>
      <p:sp>
        <p:nvSpPr>
          <p:cNvPr id="252933" name="Rectangle 3"/>
          <p:cNvSpPr>
            <a:spLocks noGrp="1" noChangeArrowheads="1"/>
          </p:cNvSpPr>
          <p:nvPr>
            <p:ph type="body" sz="half" idx="1"/>
          </p:nvPr>
        </p:nvSpPr>
        <p:spPr>
          <a:xfrm>
            <a:off x="673100" y="1579563"/>
            <a:ext cx="7200900" cy="4668837"/>
          </a:xfrm>
        </p:spPr>
        <p:txBody>
          <a:bodyPr/>
          <a:lstStyle/>
          <a:p>
            <a:pPr>
              <a:lnSpc>
                <a:spcPct val="80000"/>
              </a:lnSpc>
            </a:pPr>
            <a:r>
              <a:rPr lang="en-US" sz="1400" b="0" dirty="0" smtClean="0"/>
              <a:t>Crash Involving Hazardous Materials:</a:t>
            </a:r>
          </a:p>
          <a:p>
            <a:pPr lvl="1">
              <a:lnSpc>
                <a:spcPct val="80000"/>
              </a:lnSpc>
            </a:pPr>
            <a:r>
              <a:rPr lang="en-US" sz="1400" b="0" dirty="0" smtClean="0"/>
              <a:t>Select “Crash” from the event type drop-down.</a:t>
            </a:r>
          </a:p>
          <a:p>
            <a:pPr lvl="1">
              <a:lnSpc>
                <a:spcPct val="80000"/>
              </a:lnSpc>
            </a:pPr>
            <a:r>
              <a:rPr lang="en-US" sz="1400" b="0" dirty="0" smtClean="0"/>
              <a:t>Check the “Hazardous Materials” box to indicate that hazardous materials are involved in the accident.</a:t>
            </a:r>
          </a:p>
          <a:p>
            <a:pPr>
              <a:lnSpc>
                <a:spcPct val="80000"/>
              </a:lnSpc>
            </a:pPr>
            <a:r>
              <a:rPr lang="en-US" sz="1400" b="0" dirty="0" smtClean="0"/>
              <a:t>Multi Vehicle Crash:</a:t>
            </a:r>
          </a:p>
          <a:p>
            <a:pPr lvl="1">
              <a:lnSpc>
                <a:spcPct val="80000"/>
              </a:lnSpc>
            </a:pPr>
            <a:r>
              <a:rPr lang="en-US" sz="1400" b="0" dirty="0" smtClean="0"/>
              <a:t>Select “Crash” from the event type drop-down.</a:t>
            </a:r>
          </a:p>
          <a:p>
            <a:pPr lvl="1">
              <a:lnSpc>
                <a:spcPct val="80000"/>
              </a:lnSpc>
            </a:pPr>
            <a:r>
              <a:rPr lang="en-US" sz="1400" b="0" dirty="0" smtClean="0"/>
              <a:t>Add a minimum of two vehicles the list of involved vehicles.</a:t>
            </a:r>
          </a:p>
          <a:p>
            <a:pPr>
              <a:lnSpc>
                <a:spcPct val="80000"/>
              </a:lnSpc>
            </a:pPr>
            <a:r>
              <a:rPr lang="en-US" sz="1400" b="0" dirty="0" smtClean="0"/>
              <a:t>Overturned Tractor/Trailer:</a:t>
            </a:r>
          </a:p>
          <a:p>
            <a:pPr lvl="1">
              <a:lnSpc>
                <a:spcPct val="80000"/>
              </a:lnSpc>
            </a:pPr>
            <a:r>
              <a:rPr lang="en-US" sz="1400" b="0" dirty="0" smtClean="0"/>
              <a:t>Add an involved vehicle of vehicle type “Tractor/Trailer”.</a:t>
            </a:r>
          </a:p>
          <a:p>
            <a:pPr lvl="1">
              <a:lnSpc>
                <a:spcPct val="80000"/>
              </a:lnSpc>
            </a:pPr>
            <a:r>
              <a:rPr lang="en-US" sz="1400" b="0" dirty="0" smtClean="0"/>
              <a:t>Check the roll-over box.</a:t>
            </a:r>
          </a:p>
          <a:p>
            <a:pPr>
              <a:lnSpc>
                <a:spcPct val="80000"/>
              </a:lnSpc>
            </a:pPr>
            <a:r>
              <a:rPr lang="en-US" sz="1400" b="0" dirty="0" smtClean="0"/>
              <a:t>Crash Involving Tractor Trailer:</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type is of “Tractor/Trailer”.</a:t>
            </a:r>
          </a:p>
          <a:p>
            <a:pPr>
              <a:lnSpc>
                <a:spcPct val="80000"/>
              </a:lnSpc>
            </a:pPr>
            <a:r>
              <a:rPr lang="en-US" sz="1400" b="0" dirty="0" smtClean="0"/>
              <a:t>Crash Involving Bus:</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type is of “Bus”.</a:t>
            </a:r>
          </a:p>
          <a:p>
            <a:pPr>
              <a:lnSpc>
                <a:spcPct val="80000"/>
              </a:lnSpc>
            </a:pPr>
            <a:r>
              <a:rPr lang="en-US" sz="1400" b="0" dirty="0" smtClean="0"/>
              <a:t>Crash Involving Truck:</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make contains the word “Truck”.</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Slide Number Placeholder 7"/>
          <p:cNvSpPr>
            <a:spLocks noGrp="1"/>
          </p:cNvSpPr>
          <p:nvPr>
            <p:ph type="sldNum" sz="quarter" idx="12"/>
          </p:nvPr>
        </p:nvSpPr>
        <p:spPr>
          <a:noFill/>
        </p:spPr>
        <p:txBody>
          <a:bodyPr/>
          <a:lstStyle/>
          <a:p>
            <a:fld id="{BA227D6F-3B8C-4E9A-80B3-E5AFA14E21F7}" type="slidenum">
              <a:rPr lang="en-US" smtClean="0"/>
              <a:pPr/>
              <a:t>185</a:t>
            </a:fld>
            <a:endParaRPr lang="en-US" smtClean="0"/>
          </a:p>
        </p:txBody>
      </p:sp>
      <p:sp>
        <p:nvSpPr>
          <p:cNvPr id="3899394" name="Rectangle 2"/>
          <p:cNvSpPr>
            <a:spLocks noGrp="1" noChangeArrowheads="1"/>
          </p:cNvSpPr>
          <p:nvPr>
            <p:ph type="title"/>
          </p:nvPr>
        </p:nvSpPr>
        <p:spPr/>
        <p:txBody>
          <a:bodyPr/>
          <a:lstStyle/>
          <a:p>
            <a:pPr>
              <a:defRPr/>
            </a:pPr>
            <a:r>
              <a:rPr lang="en-US" sz="2800" smtClean="0"/>
              <a:t>EM: Event Details: SAE Codes</a:t>
            </a:r>
          </a:p>
        </p:txBody>
      </p:sp>
      <p:sp>
        <p:nvSpPr>
          <p:cNvPr id="253957" name="Rectangle 3"/>
          <p:cNvSpPr>
            <a:spLocks noGrp="1" noChangeArrowheads="1"/>
          </p:cNvSpPr>
          <p:nvPr>
            <p:ph type="body" sz="half" idx="1"/>
          </p:nvPr>
        </p:nvSpPr>
        <p:spPr>
          <a:xfrm>
            <a:off x="673100" y="1501775"/>
            <a:ext cx="7200900" cy="5051425"/>
          </a:xfrm>
        </p:spPr>
        <p:txBody>
          <a:bodyPr/>
          <a:lstStyle/>
          <a:p>
            <a:pPr>
              <a:lnSpc>
                <a:spcPct val="80000"/>
              </a:lnSpc>
            </a:pPr>
            <a:r>
              <a:rPr lang="en-US" sz="1400" b="0" dirty="0" smtClean="0"/>
              <a:t>Crash:</a:t>
            </a:r>
          </a:p>
          <a:p>
            <a:pPr lvl="1">
              <a:lnSpc>
                <a:spcPct val="80000"/>
              </a:lnSpc>
            </a:pPr>
            <a:r>
              <a:rPr lang="en-US" sz="1400" b="0" dirty="0" smtClean="0"/>
              <a:t>Select “Crash” from the event type drop-down.</a:t>
            </a:r>
          </a:p>
          <a:p>
            <a:pPr lvl="1">
              <a:lnSpc>
                <a:spcPct val="80000"/>
              </a:lnSpc>
            </a:pPr>
            <a:r>
              <a:rPr lang="en-US" sz="1400" b="0" dirty="0" smtClean="0"/>
              <a:t>Note: Involvement of a Tractor/Trailer, Bus, or Truck will cause one of the other accident types to be selected.</a:t>
            </a:r>
          </a:p>
          <a:p>
            <a:pPr>
              <a:lnSpc>
                <a:spcPct val="80000"/>
              </a:lnSpc>
            </a:pPr>
            <a:r>
              <a:rPr lang="en-US" sz="1400" b="0" dirty="0" smtClean="0"/>
              <a:t>Emergency Road Construction:</a:t>
            </a:r>
          </a:p>
          <a:p>
            <a:pPr lvl="1">
              <a:lnSpc>
                <a:spcPct val="80000"/>
              </a:lnSpc>
            </a:pPr>
            <a:r>
              <a:rPr lang="en-US" sz="1400" b="0" dirty="0" smtClean="0"/>
              <a:t>Select “Road Work - Emergency” from the event type drop-down.</a:t>
            </a:r>
          </a:p>
          <a:p>
            <a:pPr>
              <a:lnSpc>
                <a:spcPct val="80000"/>
              </a:lnSpc>
            </a:pPr>
            <a:r>
              <a:rPr lang="en-US" sz="1400" b="0" dirty="0" smtClean="0"/>
              <a:t>Disabled Tractor Trailer:</a:t>
            </a:r>
          </a:p>
          <a:p>
            <a:pPr lvl="1">
              <a:lnSpc>
                <a:spcPct val="80000"/>
              </a:lnSpc>
            </a:pPr>
            <a:r>
              <a:rPr lang="en-US" sz="1400" b="0" dirty="0" smtClean="0"/>
              <a:t>Select “Disabled Vehicle” from the event type drop-down.</a:t>
            </a:r>
          </a:p>
          <a:p>
            <a:pPr lvl="1">
              <a:lnSpc>
                <a:spcPct val="80000"/>
              </a:lnSpc>
            </a:pPr>
            <a:r>
              <a:rPr lang="en-US" sz="1400" b="0" dirty="0" smtClean="0"/>
              <a:t>Select a vehicle to add to the involved vehicle list</a:t>
            </a:r>
          </a:p>
          <a:p>
            <a:pPr lvl="1">
              <a:lnSpc>
                <a:spcPct val="80000"/>
              </a:lnSpc>
            </a:pPr>
            <a:r>
              <a:rPr lang="en-US" sz="1400" b="0" dirty="0" smtClean="0"/>
              <a:t>and ensure that the vehicle type is of “Tractor/Trailer”.</a:t>
            </a:r>
          </a:p>
          <a:p>
            <a:pPr>
              <a:lnSpc>
                <a:spcPct val="80000"/>
              </a:lnSpc>
            </a:pPr>
            <a:r>
              <a:rPr lang="en-US" sz="1400" b="0" dirty="0" smtClean="0"/>
              <a:t>Disabled Bus:</a:t>
            </a:r>
          </a:p>
          <a:p>
            <a:pPr lvl="1">
              <a:lnSpc>
                <a:spcPct val="80000"/>
              </a:lnSpc>
            </a:pPr>
            <a:r>
              <a:rPr lang="en-US" sz="1400" b="0" dirty="0" smtClean="0"/>
              <a:t>Select “Disabled Vehicle” from the event type drop-down.</a:t>
            </a:r>
          </a:p>
          <a:p>
            <a:pPr lvl="1">
              <a:lnSpc>
                <a:spcPct val="80000"/>
              </a:lnSpc>
            </a:pPr>
            <a:r>
              <a:rPr lang="en-US" sz="1400" b="0" dirty="0" smtClean="0"/>
              <a:t>Select a vehicle to add to the involved vehicle list</a:t>
            </a:r>
          </a:p>
          <a:p>
            <a:pPr lvl="1">
              <a:lnSpc>
                <a:spcPct val="80000"/>
              </a:lnSpc>
            </a:pPr>
            <a:r>
              <a:rPr lang="en-US" sz="1400" b="0" dirty="0" smtClean="0"/>
              <a:t>and ensure that the vehicle type is of “Bus”.</a:t>
            </a:r>
          </a:p>
          <a:p>
            <a:pPr>
              <a:lnSpc>
                <a:spcPct val="80000"/>
              </a:lnSpc>
            </a:pPr>
            <a:r>
              <a:rPr lang="en-US" sz="1400" b="0" dirty="0" smtClean="0"/>
              <a:t>Disabled Truck:</a:t>
            </a:r>
          </a:p>
          <a:p>
            <a:pPr lvl="1">
              <a:lnSpc>
                <a:spcPct val="80000"/>
              </a:lnSpc>
            </a:pPr>
            <a:r>
              <a:rPr lang="en-US" sz="1400" b="0" dirty="0" smtClean="0"/>
              <a:t>Select “Disabled Vehicle”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make contains the word “Truck”.</a:t>
            </a:r>
          </a:p>
          <a:p>
            <a:pPr>
              <a:lnSpc>
                <a:spcPct val="80000"/>
              </a:lnSpc>
            </a:pPr>
            <a:r>
              <a:rPr lang="en-US" sz="1400" b="0" dirty="0" smtClean="0"/>
              <a:t>Disabled Vehicle:</a:t>
            </a:r>
          </a:p>
          <a:p>
            <a:pPr lvl="1">
              <a:lnSpc>
                <a:spcPct val="80000"/>
              </a:lnSpc>
            </a:pPr>
            <a:r>
              <a:rPr lang="en-US" sz="1400" b="0" dirty="0" smtClean="0"/>
              <a:t>Select “Disabled Vehicle” from the event type drop-down.</a:t>
            </a:r>
          </a:p>
          <a:p>
            <a:pPr lvl="1">
              <a:lnSpc>
                <a:spcPct val="80000"/>
              </a:lnSpc>
            </a:pPr>
            <a:r>
              <a:rPr lang="en-US" sz="1400" b="0" dirty="0" smtClean="0"/>
              <a:t>Note: Involvement of a Tractor/Trailer, Bus, or Truck will cause one of the other disabled vehicle types to be selected.</a:t>
            </a:r>
          </a:p>
          <a:p>
            <a:pPr>
              <a:lnSpc>
                <a:spcPct val="80000"/>
              </a:lnSpc>
            </a:pPr>
            <a:r>
              <a:rPr lang="en-US" sz="1400" b="0" dirty="0" smtClean="0"/>
              <a:t>Vehicle On Fire:</a:t>
            </a:r>
          </a:p>
          <a:p>
            <a:pPr lvl="1">
              <a:lnSpc>
                <a:spcPct val="80000"/>
              </a:lnSpc>
            </a:pPr>
            <a:r>
              <a:rPr lang="en-US" sz="1400" b="0" dirty="0" smtClean="0"/>
              <a:t>Select “Vehicle Fire” from the event type drop-down.</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Slide Number Placeholder 7"/>
          <p:cNvSpPr>
            <a:spLocks noGrp="1"/>
          </p:cNvSpPr>
          <p:nvPr>
            <p:ph type="sldNum" sz="quarter" idx="12"/>
          </p:nvPr>
        </p:nvSpPr>
        <p:spPr>
          <a:noFill/>
        </p:spPr>
        <p:txBody>
          <a:bodyPr/>
          <a:lstStyle/>
          <a:p>
            <a:fld id="{9B9BE565-D098-4ACA-BC1C-61B97756F3D3}" type="slidenum">
              <a:rPr lang="en-US" smtClean="0"/>
              <a:pPr/>
              <a:t>186</a:t>
            </a:fld>
            <a:endParaRPr lang="en-US" smtClean="0"/>
          </a:p>
        </p:txBody>
      </p:sp>
      <p:sp>
        <p:nvSpPr>
          <p:cNvPr id="3901442" name="Rectangle 2"/>
          <p:cNvSpPr>
            <a:spLocks noGrp="1" noChangeArrowheads="1"/>
          </p:cNvSpPr>
          <p:nvPr>
            <p:ph type="title"/>
          </p:nvPr>
        </p:nvSpPr>
        <p:spPr/>
        <p:txBody>
          <a:bodyPr/>
          <a:lstStyle/>
          <a:p>
            <a:pPr>
              <a:defRPr/>
            </a:pPr>
            <a:r>
              <a:rPr lang="en-US" sz="2800" smtClean="0"/>
              <a:t>EM: Event Details: SAE Codes</a:t>
            </a:r>
          </a:p>
        </p:txBody>
      </p:sp>
      <p:sp>
        <p:nvSpPr>
          <p:cNvPr id="254981" name="Rectangle 3"/>
          <p:cNvSpPr>
            <a:spLocks noGrp="1" noChangeArrowheads="1"/>
          </p:cNvSpPr>
          <p:nvPr>
            <p:ph type="body" sz="half" idx="1"/>
          </p:nvPr>
        </p:nvSpPr>
        <p:spPr>
          <a:xfrm>
            <a:off x="685800" y="1524000"/>
            <a:ext cx="7188200" cy="4953000"/>
          </a:xfrm>
        </p:spPr>
        <p:txBody>
          <a:bodyPr/>
          <a:lstStyle/>
          <a:p>
            <a:pPr>
              <a:lnSpc>
                <a:spcPct val="80000"/>
              </a:lnSpc>
            </a:pPr>
            <a:r>
              <a:rPr lang="en-US" sz="1400" b="0" dirty="0" smtClean="0"/>
              <a:t>Abandoned Vehicle:</a:t>
            </a:r>
          </a:p>
          <a:p>
            <a:pPr lvl="1">
              <a:lnSpc>
                <a:spcPct val="80000"/>
              </a:lnSpc>
            </a:pPr>
            <a:r>
              <a:rPr lang="en-US" sz="1400" b="0" dirty="0" smtClean="0"/>
              <a:t>Select “Abandoned Vehicle” from the event type drop-down.</a:t>
            </a:r>
          </a:p>
          <a:p>
            <a:pPr>
              <a:lnSpc>
                <a:spcPct val="80000"/>
              </a:lnSpc>
            </a:pPr>
            <a:r>
              <a:rPr lang="en-US" sz="1400" b="0" dirty="0" smtClean="0"/>
              <a:t>Planned Construction:</a:t>
            </a:r>
          </a:p>
          <a:p>
            <a:pPr lvl="1">
              <a:lnSpc>
                <a:spcPct val="80000"/>
              </a:lnSpc>
            </a:pPr>
            <a:r>
              <a:rPr lang="en-US" sz="1400" b="0" dirty="0" smtClean="0"/>
              <a:t>Select “Road Work - Scheduled” from the event type drop-down.</a:t>
            </a:r>
          </a:p>
          <a:p>
            <a:pPr>
              <a:lnSpc>
                <a:spcPct val="80000"/>
              </a:lnSpc>
            </a:pPr>
            <a:r>
              <a:rPr lang="en-US" sz="1400" b="0" dirty="0" smtClean="0"/>
              <a:t>Object On Roadway:</a:t>
            </a:r>
          </a:p>
          <a:p>
            <a:pPr lvl="1">
              <a:lnSpc>
                <a:spcPct val="80000"/>
              </a:lnSpc>
            </a:pPr>
            <a:r>
              <a:rPr lang="en-US" sz="1400" b="0" dirty="0" smtClean="0"/>
              <a:t>Select “Debris on Roadway” from the event type drop-down.</a:t>
            </a:r>
          </a:p>
          <a:p>
            <a:pPr>
              <a:lnSpc>
                <a:spcPct val="80000"/>
              </a:lnSpc>
            </a:pPr>
            <a:r>
              <a:rPr lang="en-US" sz="1400" b="0" dirty="0" smtClean="0"/>
              <a:t>Traffic Congestion:</a:t>
            </a:r>
          </a:p>
          <a:p>
            <a:pPr lvl="1">
              <a:lnSpc>
                <a:spcPct val="80000"/>
              </a:lnSpc>
            </a:pPr>
            <a:r>
              <a:rPr lang="en-US" sz="1400" b="0" dirty="0" smtClean="0"/>
              <a:t>Select “Congestion” from the event type drop-down.</a:t>
            </a:r>
          </a:p>
          <a:p>
            <a:pPr>
              <a:lnSpc>
                <a:spcPct val="80000"/>
              </a:lnSpc>
            </a:pPr>
            <a:r>
              <a:rPr lang="en-US" sz="1400" b="0" dirty="0" smtClean="0"/>
              <a:t>Bridge Maintenance Operations:</a:t>
            </a:r>
          </a:p>
          <a:p>
            <a:pPr lvl="1">
              <a:lnSpc>
                <a:spcPct val="80000"/>
              </a:lnSpc>
            </a:pPr>
            <a:r>
              <a:rPr lang="en-US" sz="1400" b="0" dirty="0" smtClean="0"/>
              <a:t>Select “Bridge Work” from the event type drop-down.</a:t>
            </a:r>
          </a:p>
          <a:p>
            <a:pPr>
              <a:lnSpc>
                <a:spcPct val="80000"/>
              </a:lnSpc>
            </a:pPr>
            <a:r>
              <a:rPr lang="en-US" sz="1400" b="0" dirty="0" smtClean="0"/>
              <a:t>Emergency Vehicles:</a:t>
            </a:r>
          </a:p>
          <a:p>
            <a:pPr lvl="1">
              <a:lnSpc>
                <a:spcPct val="80000"/>
              </a:lnSpc>
            </a:pPr>
            <a:r>
              <a:rPr lang="en-US" sz="1400" b="0" dirty="0" smtClean="0"/>
              <a:t>Select “Emergency Vehicles” from the event type drop-down.</a:t>
            </a:r>
          </a:p>
          <a:p>
            <a:pPr>
              <a:lnSpc>
                <a:spcPct val="80000"/>
              </a:lnSpc>
            </a:pPr>
            <a:r>
              <a:rPr lang="en-US" sz="1400" b="0" dirty="0" smtClean="0"/>
              <a:t>Off Ramp Backup:</a:t>
            </a:r>
          </a:p>
          <a:p>
            <a:pPr lvl="1">
              <a:lnSpc>
                <a:spcPct val="80000"/>
              </a:lnSpc>
            </a:pPr>
            <a:r>
              <a:rPr lang="en-US" sz="1400" b="0" dirty="0" smtClean="0"/>
              <a:t>Select “Off Ramp Backup” from the event type drop-down.</a:t>
            </a:r>
          </a:p>
          <a:p>
            <a:pPr>
              <a:lnSpc>
                <a:spcPct val="80000"/>
              </a:lnSpc>
            </a:pPr>
            <a:r>
              <a:rPr lang="en-US" sz="1400" b="0" dirty="0" smtClean="0"/>
              <a:t>Police Activity:</a:t>
            </a:r>
          </a:p>
          <a:p>
            <a:pPr lvl="1">
              <a:lnSpc>
                <a:spcPct val="80000"/>
              </a:lnSpc>
            </a:pPr>
            <a:r>
              <a:rPr lang="en-US" sz="1400" b="0" dirty="0" smtClean="0"/>
              <a:t>Select “Police Activity” from the event type drop-down.</a:t>
            </a:r>
          </a:p>
          <a:p>
            <a:pPr>
              <a:lnSpc>
                <a:spcPct val="80000"/>
              </a:lnSpc>
            </a:pPr>
            <a:r>
              <a:rPr lang="en-US" sz="1400" b="0" dirty="0" smtClean="0"/>
              <a:t>Interagency Coordination:</a:t>
            </a:r>
          </a:p>
          <a:p>
            <a:pPr lvl="1">
              <a:lnSpc>
                <a:spcPct val="80000"/>
              </a:lnSpc>
            </a:pPr>
            <a:r>
              <a:rPr lang="en-US" sz="1400" b="0" dirty="0" smtClean="0"/>
              <a:t>Select “Interagency Coordination” from the event type drop-down.</a:t>
            </a:r>
          </a:p>
          <a:p>
            <a:pPr>
              <a:lnSpc>
                <a:spcPct val="80000"/>
              </a:lnSpc>
            </a:pPr>
            <a:r>
              <a:rPr lang="en-US" sz="1400" b="0" dirty="0" smtClean="0"/>
              <a:t>Special Event:</a:t>
            </a:r>
          </a:p>
          <a:p>
            <a:pPr lvl="1">
              <a:lnSpc>
                <a:spcPct val="80000"/>
              </a:lnSpc>
            </a:pPr>
            <a:r>
              <a:rPr lang="en-US" sz="1400" b="0" dirty="0" smtClean="0"/>
              <a:t>Select “Special Event” from the event type drop-down.</a:t>
            </a:r>
          </a:p>
          <a:p>
            <a:pPr>
              <a:lnSpc>
                <a:spcPct val="80000"/>
              </a:lnSpc>
            </a:pPr>
            <a:r>
              <a:rPr lang="en-US" sz="1400" b="0" dirty="0" smtClean="0"/>
              <a:t>Incident: (Default event type)</a:t>
            </a:r>
          </a:p>
          <a:p>
            <a:pPr lvl="1">
              <a:lnSpc>
                <a:spcPct val="80000"/>
              </a:lnSpc>
            </a:pPr>
            <a:r>
              <a:rPr lang="en-US" sz="1400" b="0" dirty="0" smtClean="0"/>
              <a:t>Select “Other” from the event type drop-down.</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7"/>
          <p:cNvSpPr>
            <a:spLocks noGrp="1"/>
          </p:cNvSpPr>
          <p:nvPr>
            <p:ph type="sldNum" sz="quarter" idx="12"/>
          </p:nvPr>
        </p:nvSpPr>
        <p:spPr>
          <a:noFill/>
        </p:spPr>
        <p:txBody>
          <a:bodyPr/>
          <a:lstStyle/>
          <a:p>
            <a:fld id="{5E43E188-5064-4590-984B-0DC4999143F0}" type="slidenum">
              <a:rPr lang="en-US" smtClean="0"/>
              <a:pPr/>
              <a:t>187</a:t>
            </a:fld>
            <a:endParaRPr lang="en-US" smtClean="0"/>
          </a:p>
        </p:txBody>
      </p:sp>
      <p:sp>
        <p:nvSpPr>
          <p:cNvPr id="3542018" name="Rectangle 2"/>
          <p:cNvSpPr>
            <a:spLocks noGrp="1" noChangeArrowheads="1"/>
          </p:cNvSpPr>
          <p:nvPr>
            <p:ph type="title"/>
          </p:nvPr>
        </p:nvSpPr>
        <p:spPr/>
        <p:txBody>
          <a:bodyPr>
            <a:normAutofit fontScale="90000"/>
          </a:bodyPr>
          <a:lstStyle/>
          <a:p>
            <a:pPr>
              <a:defRPr/>
            </a:pPr>
            <a:r>
              <a:rPr lang="en-US" sz="2800" smtClean="0"/>
              <a:t>EM: Event Details: Comments and Event History</a:t>
            </a:r>
          </a:p>
        </p:txBody>
      </p:sp>
      <p:sp>
        <p:nvSpPr>
          <p:cNvPr id="71686" name="Rectangle 3"/>
          <p:cNvSpPr>
            <a:spLocks noGrp="1" noChangeArrowheads="1"/>
          </p:cNvSpPr>
          <p:nvPr>
            <p:ph type="body" sz="half" idx="1"/>
          </p:nvPr>
        </p:nvSpPr>
        <p:spPr>
          <a:xfrm>
            <a:off x="943769" y="4224337"/>
            <a:ext cx="7200900" cy="2644853"/>
          </a:xfrm>
        </p:spPr>
        <p:txBody>
          <a:bodyPr/>
          <a:lstStyle/>
          <a:p>
            <a:pPr>
              <a:lnSpc>
                <a:spcPct val="80000"/>
              </a:lnSpc>
            </a:pPr>
            <a:r>
              <a:rPr lang="en-US" sz="1500" dirty="0" smtClean="0"/>
              <a:t>Free text comments can be added by operator / supervisor to record notes specific to event</a:t>
            </a:r>
          </a:p>
          <a:p>
            <a:pPr lvl="1">
              <a:lnSpc>
                <a:spcPct val="80000"/>
              </a:lnSpc>
            </a:pPr>
            <a:r>
              <a:rPr lang="en-US" sz="1500" dirty="0" smtClean="0"/>
              <a:t>Typically only used for unusual or abnormal situations or account for why certain operator / RR actions could not be performed</a:t>
            </a:r>
          </a:p>
          <a:p>
            <a:pPr lvl="1">
              <a:lnSpc>
                <a:spcPct val="80000"/>
              </a:lnSpc>
            </a:pPr>
            <a:r>
              <a:rPr lang="en-US" sz="1500" dirty="0" smtClean="0"/>
              <a:t>Example 1: Lane blockage events should result in placing a message on a DMS. If the operator is reporting the event as the event clears, then a note can be added: “Event cleared before DMS message could be placed.</a:t>
            </a:r>
          </a:p>
          <a:p>
            <a:pPr lvl="1">
              <a:lnSpc>
                <a:spcPct val="80000"/>
              </a:lnSpc>
            </a:pPr>
            <a:r>
              <a:rPr lang="en-US" sz="1500" dirty="0" smtClean="0"/>
              <a:t>Example 2: If a RR attempts to help the driver of a broken down vehicle and the driver refuses help, the following note can be added: “Driver refuses RR help”</a:t>
            </a:r>
          </a:p>
          <a:p>
            <a:pPr>
              <a:lnSpc>
                <a:spcPct val="80000"/>
              </a:lnSpc>
            </a:pPr>
            <a:r>
              <a:rPr lang="en-US" sz="1500" dirty="0" smtClean="0"/>
              <a:t>Event History</a:t>
            </a:r>
          </a:p>
          <a:p>
            <a:pPr lvl="1">
              <a:lnSpc>
                <a:spcPct val="80000"/>
              </a:lnSpc>
            </a:pPr>
            <a:r>
              <a:rPr lang="en-US" sz="1500" dirty="0" smtClean="0"/>
              <a:t>Lists every update / action / comment added or modified</a:t>
            </a:r>
          </a:p>
          <a:p>
            <a:pPr lvl="1">
              <a:lnSpc>
                <a:spcPct val="80000"/>
              </a:lnSpc>
            </a:pPr>
            <a:r>
              <a:rPr lang="en-US" sz="1500" dirty="0" smtClean="0"/>
              <a:t>When read in order, tells the “story” of the event</a:t>
            </a:r>
          </a:p>
        </p:txBody>
      </p:sp>
      <p:pic>
        <p:nvPicPr>
          <p:cNvPr id="189474" name="Picture 34" descr="C:\Documents\Projects\SunGuide Training\Master Slides\Screen Shots\Screan Shots R7.0\EM\EventDetailsChronolog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72" y="1524000"/>
            <a:ext cx="5503752" cy="1652232"/>
          </a:xfrm>
          <a:prstGeom prst="rect">
            <a:avLst/>
          </a:prstGeom>
          <a:noFill/>
          <a:extLst>
            <a:ext uri="{909E8E84-426E-40DD-AFC4-6F175D3DCCD1}">
              <a14:hiddenFill xmlns:a14="http://schemas.microsoft.com/office/drawing/2010/main">
                <a:solidFill>
                  <a:srgbClr val="FFFFFF"/>
                </a:solidFill>
              </a14:hiddenFill>
            </a:ext>
          </a:extLst>
        </p:spPr>
      </p:pic>
      <p:pic>
        <p:nvPicPr>
          <p:cNvPr id="189475" name="Picture 35" descr="C:\Documents\Projects\SunGuide Training\Master Slides\Screen Shots\Screan Shots R7.0\EM\EventDetailsCom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608" y="3176232"/>
            <a:ext cx="5497716" cy="1111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 Management</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5100811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189</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225644" y="5783341"/>
            <a:ext cx="8627891" cy="838200"/>
          </a:xfrm>
        </p:spPr>
        <p:txBody>
          <a:bodyPr>
            <a:normAutofit/>
          </a:bodyPr>
          <a:lstStyle/>
          <a:p>
            <a:pPr>
              <a:lnSpc>
                <a:spcPct val="90000"/>
              </a:lnSpc>
            </a:pPr>
            <a:r>
              <a:rPr lang="en-US" sz="1700" dirty="0" smtClean="0"/>
              <a:t>Event Locations</a:t>
            </a:r>
          </a:p>
          <a:p>
            <a:pPr lvl="1">
              <a:lnSpc>
                <a:spcPct val="90000"/>
              </a:lnSpc>
            </a:pPr>
            <a:r>
              <a:rPr lang="en-US" sz="1300" dirty="0" smtClean="0"/>
              <a:t>Direction Specific</a:t>
            </a:r>
          </a:p>
          <a:p>
            <a:pPr lvl="1">
              <a:lnSpc>
                <a:spcPct val="90000"/>
              </a:lnSpc>
            </a:pPr>
            <a:r>
              <a:rPr lang="en-US" sz="1300" dirty="0" smtClean="0"/>
              <a:t>One per reference offset (at, before, beyond, </a:t>
            </a:r>
            <a:r>
              <a:rPr lang="en-US" sz="1300" dirty="0" err="1" smtClean="0"/>
              <a:t>rampTo</a:t>
            </a:r>
            <a:r>
              <a:rPr lang="en-US" sz="1300" dirty="0" smtClean="0"/>
              <a:t>, </a:t>
            </a:r>
            <a:r>
              <a:rPr lang="en-US" sz="1300" dirty="0" err="1" smtClean="0"/>
              <a:t>rampFrom</a:t>
            </a:r>
            <a:r>
              <a:rPr lang="en-US" sz="1300" dirty="0" smtClean="0"/>
              <a:t>)</a:t>
            </a:r>
            <a:endParaRPr lang="en-US" sz="1300" dirty="0" smtClean="0"/>
          </a:p>
        </p:txBody>
      </p:sp>
      <p:pic>
        <p:nvPicPr>
          <p:cNvPr id="807938" name="Picture 2" descr="C:\Documents\Projects\SunGuide Training\Master Slides\Screen Shots\Screan Shots R7.0\EM\LocationLoc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44" y="1524000"/>
            <a:ext cx="8883651" cy="426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View Configuration</a:t>
            </a:r>
            <a:endParaRPr lang="en-US" dirty="0"/>
          </a:p>
        </p:txBody>
      </p:sp>
      <p:sp>
        <p:nvSpPr>
          <p:cNvPr id="3" name="Content Placeholder 2"/>
          <p:cNvSpPr>
            <a:spLocks noGrp="1"/>
          </p:cNvSpPr>
          <p:nvPr>
            <p:ph idx="1"/>
          </p:nvPr>
        </p:nvSpPr>
        <p:spPr>
          <a:xfrm>
            <a:off x="304800" y="1676401"/>
            <a:ext cx="4724400" cy="4953000"/>
          </a:xfrm>
        </p:spPr>
        <p:txBody>
          <a:bodyPr>
            <a:normAutofit/>
          </a:bodyPr>
          <a:lstStyle/>
          <a:p>
            <a:r>
              <a:rPr lang="en-US" dirty="0" smtClean="0"/>
              <a:t>Zoom and pan to specific areas of the map</a:t>
            </a:r>
          </a:p>
          <a:p>
            <a:r>
              <a:rPr lang="en-US" dirty="0" smtClean="0"/>
              <a:t>Save map view</a:t>
            </a:r>
          </a:p>
          <a:p>
            <a:r>
              <a:rPr lang="en-US" dirty="0" smtClean="0"/>
              <a:t>Views are accessible from all users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792578" name="Picture 2" descr="C:\Documents\Projects\SunGuide Training\Master Slides\Screen Shots\Screan Shots R7.0\SAA\MapView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829051"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349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190</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943599"/>
            <a:ext cx="8548735" cy="677941"/>
          </a:xfrm>
        </p:spPr>
        <p:txBody>
          <a:bodyPr>
            <a:normAutofit/>
          </a:bodyPr>
          <a:lstStyle/>
          <a:p>
            <a:pPr>
              <a:lnSpc>
                <a:spcPct val="90000"/>
              </a:lnSpc>
            </a:pPr>
            <a:r>
              <a:rPr lang="en-US" sz="1700" dirty="0" smtClean="0"/>
              <a:t>Each can be used for multiple EM Locations</a:t>
            </a:r>
          </a:p>
        </p:txBody>
      </p:sp>
      <p:pic>
        <p:nvPicPr>
          <p:cNvPr id="808962" name="Picture 2" descr="C:\Documents\Projects\SunGuide Training\Master Slides\Screen Shots\Screan Shots R7.0\EM\LocationReferencePoin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8665"/>
            <a:ext cx="7239000" cy="426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985780"/>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191</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943599"/>
            <a:ext cx="8548735" cy="677941"/>
          </a:xfrm>
        </p:spPr>
        <p:txBody>
          <a:bodyPr>
            <a:normAutofit/>
          </a:bodyPr>
          <a:lstStyle/>
          <a:p>
            <a:pPr>
              <a:lnSpc>
                <a:spcPct val="90000"/>
              </a:lnSpc>
            </a:pPr>
            <a:r>
              <a:rPr lang="en-US" sz="1700" dirty="0" smtClean="0"/>
              <a:t>Recommend using the most common name if road spans multiple counties / regions</a:t>
            </a:r>
          </a:p>
        </p:txBody>
      </p:sp>
      <p:pic>
        <p:nvPicPr>
          <p:cNvPr id="809986" name="Picture 2" descr="C:\Documents\Projects\SunGuide Training\Master Slides\Screen Shots\Screan Shots R7.0\EM\LocationRoadway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41695"/>
            <a:ext cx="69977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6518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192</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pic>
        <p:nvPicPr>
          <p:cNvPr id="811010" name="Picture 2" descr="C:\Documents\Projects\SunGuide Training\Master Slides\Screen Shots\Screan Shots R7.0\EM\LocationCounty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621188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57966"/>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193</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pic>
        <p:nvPicPr>
          <p:cNvPr id="812034" name="Picture 2" descr="C:\Documents\Projects\SunGuide Training\Master Slides\Screen Shots\Screan Shots R7.0\EM\LocationLane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3" y="1447800"/>
            <a:ext cx="4765767" cy="3271445"/>
          </a:xfrm>
          <a:prstGeom prst="rect">
            <a:avLst/>
          </a:prstGeom>
          <a:noFill/>
          <a:extLst>
            <a:ext uri="{909E8E84-426E-40DD-AFC4-6F175D3DCCD1}">
              <a14:hiddenFill xmlns:a14="http://schemas.microsoft.com/office/drawing/2010/main">
                <a:solidFill>
                  <a:srgbClr val="FFFFFF"/>
                </a:solidFill>
              </a14:hiddenFill>
            </a:ext>
          </a:extLst>
        </p:spPr>
      </p:pic>
      <p:pic>
        <p:nvPicPr>
          <p:cNvPr id="812035" name="Picture 3" descr="C:\Documents\Projects\SunGuide Training\Master Slides\Screen Shots\Screan Shots R7.0\EM\LocationLaneMap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88147"/>
            <a:ext cx="4366882" cy="5004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Grp="1" noChangeArrowheads="1"/>
          </p:cNvSpPr>
          <p:nvPr>
            <p:ph type="body" sz="half" idx="1"/>
          </p:nvPr>
        </p:nvSpPr>
        <p:spPr>
          <a:xfrm>
            <a:off x="246016" y="4876800"/>
            <a:ext cx="4343400" cy="1615415"/>
          </a:xfrm>
        </p:spPr>
        <p:txBody>
          <a:bodyPr>
            <a:normAutofit/>
          </a:bodyPr>
          <a:lstStyle/>
          <a:p>
            <a:pPr>
              <a:lnSpc>
                <a:spcPct val="90000"/>
              </a:lnSpc>
            </a:pPr>
            <a:r>
              <a:rPr lang="en-US" sz="1700" dirty="0" smtClean="0"/>
              <a:t>Lane types are fairly standard</a:t>
            </a:r>
          </a:p>
          <a:p>
            <a:pPr>
              <a:lnSpc>
                <a:spcPct val="90000"/>
              </a:lnSpc>
            </a:pPr>
            <a:r>
              <a:rPr lang="en-US" sz="1700" dirty="0" smtClean="0"/>
              <a:t>Lane mapping should handle all possible lane configurations at locations</a:t>
            </a:r>
          </a:p>
          <a:p>
            <a:pPr>
              <a:lnSpc>
                <a:spcPct val="90000"/>
              </a:lnSpc>
            </a:pPr>
            <a:r>
              <a:rPr lang="en-US" sz="1700" dirty="0" smtClean="0"/>
              <a:t>One lane mapping per permutation</a:t>
            </a:r>
            <a:endParaRPr lang="en-US" sz="1700" dirty="0" smtClean="0"/>
          </a:p>
        </p:txBody>
      </p:sp>
    </p:spTree>
    <p:extLst>
      <p:ext uri="{BB962C8B-B14F-4D97-AF65-F5344CB8AC3E}">
        <p14:creationId xmlns:p14="http://schemas.microsoft.com/office/powerpoint/2010/main" val="3870181263"/>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194</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76200" y="2286000"/>
            <a:ext cx="2420984" cy="4167738"/>
          </a:xfrm>
        </p:spPr>
        <p:txBody>
          <a:bodyPr>
            <a:normAutofit/>
          </a:bodyPr>
          <a:lstStyle/>
          <a:p>
            <a:pPr>
              <a:lnSpc>
                <a:spcPct val="90000"/>
              </a:lnSpc>
            </a:pPr>
            <a:r>
              <a:rPr lang="en-US" sz="1700" dirty="0" smtClean="0"/>
              <a:t>Cannot be modified</a:t>
            </a:r>
          </a:p>
          <a:p>
            <a:pPr>
              <a:lnSpc>
                <a:spcPct val="90000"/>
              </a:lnSpc>
            </a:pPr>
            <a:r>
              <a:rPr lang="en-US" sz="1700" dirty="0" smtClean="0"/>
              <a:t>Directly tied to performance measures</a:t>
            </a:r>
          </a:p>
          <a:p>
            <a:pPr>
              <a:lnSpc>
                <a:spcPct val="90000"/>
              </a:lnSpc>
            </a:pPr>
            <a:r>
              <a:rPr lang="en-US" sz="1700" dirty="0" smtClean="0"/>
              <a:t>Changes require CMB approval</a:t>
            </a:r>
          </a:p>
        </p:txBody>
      </p:sp>
      <p:pic>
        <p:nvPicPr>
          <p:cNvPr id="813058" name="Picture 2" descr="C:\Documents\Projects\SunGuide Training\Master Slides\Screen Shots\Screan Shots R7.0\EM\Event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6211888"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220497"/>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195</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152400" y="3581400"/>
            <a:ext cx="2344784" cy="2872338"/>
          </a:xfrm>
        </p:spPr>
        <p:txBody>
          <a:bodyPr>
            <a:normAutofit/>
          </a:bodyPr>
          <a:lstStyle/>
          <a:p>
            <a:pPr>
              <a:lnSpc>
                <a:spcPct val="90000"/>
              </a:lnSpc>
            </a:pPr>
            <a:r>
              <a:rPr lang="en-US" sz="1700" dirty="0" smtClean="0"/>
              <a:t>Both fairly standard, but can be modified if needed</a:t>
            </a:r>
          </a:p>
        </p:txBody>
      </p:sp>
      <p:pic>
        <p:nvPicPr>
          <p:cNvPr id="814082" name="Picture 2" descr="C:\Documents\Projects\SunGuide Training\Master Slides\Screen Shots\Screan Shots R7.0\EM\Event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646344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14083" name="Picture 3" descr="C:\Documents\Projects\SunGuide Training\Master Slides\Screen Shots\Screan Shots R7.0\EM\InjuryTyp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14750"/>
            <a:ext cx="3926889"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85830"/>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196</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1143000" y="4577092"/>
            <a:ext cx="2667000" cy="1653138"/>
          </a:xfrm>
        </p:spPr>
        <p:txBody>
          <a:bodyPr>
            <a:normAutofit/>
          </a:bodyPr>
          <a:lstStyle/>
          <a:p>
            <a:pPr>
              <a:lnSpc>
                <a:spcPct val="90000"/>
              </a:lnSpc>
            </a:pPr>
            <a:r>
              <a:rPr lang="en-US" sz="1700" dirty="0" smtClean="0"/>
              <a:t>Both fairly standard, but can be modified if needed</a:t>
            </a:r>
          </a:p>
        </p:txBody>
      </p:sp>
      <p:pic>
        <p:nvPicPr>
          <p:cNvPr id="815106" name="Picture 2" descr="C:\Documents\Projects\SunGuide Training\Master Slides\Screen Shots\Screan Shots R7.0\EM\Comment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65495"/>
            <a:ext cx="4572000" cy="2520737"/>
          </a:xfrm>
          <a:prstGeom prst="rect">
            <a:avLst/>
          </a:prstGeom>
          <a:noFill/>
          <a:extLst>
            <a:ext uri="{909E8E84-426E-40DD-AFC4-6F175D3DCCD1}">
              <a14:hiddenFill xmlns:a14="http://schemas.microsoft.com/office/drawing/2010/main">
                <a:solidFill>
                  <a:srgbClr val="FFFFFF"/>
                </a:solidFill>
              </a14:hiddenFill>
            </a:ext>
          </a:extLst>
        </p:spPr>
      </p:pic>
      <p:pic>
        <p:nvPicPr>
          <p:cNvPr id="815107" name="Picture 3" descr="C:\Documents\Projects\SunGuide Training\Master Slides\Screen Shots\Screan Shots R7.0\EM\Activit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81400"/>
            <a:ext cx="4312845" cy="303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95386"/>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197</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152400" y="1828800"/>
            <a:ext cx="2133600" cy="3886200"/>
          </a:xfrm>
        </p:spPr>
        <p:txBody>
          <a:bodyPr>
            <a:normAutofit/>
          </a:bodyPr>
          <a:lstStyle/>
          <a:p>
            <a:pPr>
              <a:lnSpc>
                <a:spcPct val="90000"/>
              </a:lnSpc>
            </a:pPr>
            <a:r>
              <a:rPr lang="en-US" sz="1700" dirty="0" smtClean="0"/>
              <a:t>Used for Responders list</a:t>
            </a:r>
          </a:p>
          <a:p>
            <a:pPr>
              <a:lnSpc>
                <a:spcPct val="90000"/>
              </a:lnSpc>
            </a:pPr>
            <a:r>
              <a:rPr lang="en-US" sz="1700" dirty="0" smtClean="0"/>
              <a:t>Responder type checkboxes are important for correct categorization</a:t>
            </a:r>
          </a:p>
          <a:p>
            <a:pPr>
              <a:lnSpc>
                <a:spcPct val="90000"/>
              </a:lnSpc>
            </a:pPr>
            <a:r>
              <a:rPr lang="en-US" sz="1700" dirty="0" smtClean="0"/>
              <a:t>EM Subsystem restart required for changes to take effect</a:t>
            </a:r>
            <a:endParaRPr lang="en-US" sz="1700" dirty="0" smtClean="0"/>
          </a:p>
        </p:txBody>
      </p:sp>
      <p:pic>
        <p:nvPicPr>
          <p:cNvPr id="816130" name="Picture 2" descr="C:\Documents\Projects\SunGuide Training\Master Slides\Screen Shots\Screan Shots R7.0\EM\Agency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66802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82178"/>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198</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152400" y="5181600"/>
            <a:ext cx="5257800" cy="1602808"/>
          </a:xfrm>
        </p:spPr>
        <p:txBody>
          <a:bodyPr>
            <a:normAutofit/>
          </a:bodyPr>
          <a:lstStyle/>
          <a:p>
            <a:pPr>
              <a:lnSpc>
                <a:spcPct val="90000"/>
              </a:lnSpc>
            </a:pPr>
            <a:r>
              <a:rPr lang="en-US" sz="1700" dirty="0" smtClean="0"/>
              <a:t>Used for linking DMS together so the correct DMS are suggested to operators within response plans</a:t>
            </a:r>
          </a:p>
          <a:p>
            <a:pPr>
              <a:lnSpc>
                <a:spcPct val="90000"/>
              </a:lnSpc>
            </a:pPr>
            <a:r>
              <a:rPr lang="en-US" sz="1700" dirty="0" smtClean="0"/>
              <a:t>Allows to link DMS on different roadways and different directions</a:t>
            </a:r>
          </a:p>
          <a:p>
            <a:pPr>
              <a:lnSpc>
                <a:spcPct val="90000"/>
              </a:lnSpc>
            </a:pPr>
            <a:r>
              <a:rPr lang="en-US" sz="1700" dirty="0" smtClean="0"/>
              <a:t>Should be linked based on how people normally travel</a:t>
            </a:r>
          </a:p>
        </p:txBody>
      </p:sp>
      <p:pic>
        <p:nvPicPr>
          <p:cNvPr id="817154" name="Picture 2" descr="C:\Documents\Projects\SunGuide Training\Master Slides\Screen Shots\Screan Shots R7.0\EM\DeviceLin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7930"/>
            <a:ext cx="6008736"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17155" name="Picture 3" descr="C:\Documents\Projects\SunGuide Training\Master Slides\Screen Shots\Screan Shots R7.0\EM\DeviceLinking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2230" y="3429000"/>
            <a:ext cx="3581400" cy="336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2911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199</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5867400" y="4191000"/>
            <a:ext cx="3118918" cy="2364808"/>
          </a:xfrm>
        </p:spPr>
        <p:txBody>
          <a:bodyPr>
            <a:normAutofit/>
          </a:bodyPr>
          <a:lstStyle/>
          <a:p>
            <a:pPr>
              <a:lnSpc>
                <a:spcPct val="90000"/>
              </a:lnSpc>
            </a:pPr>
            <a:r>
              <a:rPr lang="en-US" sz="1700" dirty="0" smtClean="0"/>
              <a:t>Used for event management coordination</a:t>
            </a:r>
          </a:p>
        </p:txBody>
      </p:sp>
      <p:pic>
        <p:nvPicPr>
          <p:cNvPr id="818178" name="Picture 2" descr="C:\Documents\Projects\SunGuide Training\Master Slides\Screen Shots\Screan Shots R7.0\EM\Mail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5659438" cy="4460056"/>
          </a:xfrm>
          <a:prstGeom prst="rect">
            <a:avLst/>
          </a:prstGeom>
          <a:noFill/>
          <a:extLst>
            <a:ext uri="{909E8E84-426E-40DD-AFC4-6F175D3DCCD1}">
              <a14:hiddenFill xmlns:a14="http://schemas.microsoft.com/office/drawing/2010/main">
                <a:solidFill>
                  <a:srgbClr val="FFFFFF"/>
                </a:solidFill>
              </a14:hiddenFill>
            </a:ext>
          </a:extLst>
        </p:spPr>
      </p:pic>
      <p:pic>
        <p:nvPicPr>
          <p:cNvPr id="818179" name="Picture 3" descr="C:\Documents\Projects\SunGuide Training\Master Slides\Screen Shots\Screan Shots R7.0\EM\Organiz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611401"/>
            <a:ext cx="3886200" cy="2142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656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22083" y="1605481"/>
            <a:ext cx="3886200" cy="4778009"/>
          </a:xfrm>
        </p:spPr>
        <p:txBody>
          <a:bodyPr>
            <a:noAutofit/>
          </a:bodyPr>
          <a:lstStyle/>
          <a:p>
            <a:r>
              <a:rPr lang="en-US" sz="1500" dirty="0" smtClean="0"/>
              <a:t>Part 1: Introduction</a:t>
            </a:r>
          </a:p>
          <a:p>
            <a:pPr lvl="1">
              <a:lnSpc>
                <a:spcPct val="80000"/>
              </a:lnSpc>
            </a:pPr>
            <a:r>
              <a:rPr lang="en-US" sz="1500" dirty="0" err="1"/>
              <a:t>SunGuide</a:t>
            </a:r>
            <a:r>
              <a:rPr lang="en-US" sz="1500" dirty="0"/>
              <a:t> Operator  Training</a:t>
            </a:r>
          </a:p>
          <a:p>
            <a:pPr lvl="1">
              <a:lnSpc>
                <a:spcPct val="80000"/>
              </a:lnSpc>
            </a:pPr>
            <a:r>
              <a:rPr lang="en-US" sz="1500" dirty="0" err="1"/>
              <a:t>SunGuide</a:t>
            </a:r>
            <a:r>
              <a:rPr lang="en-US" sz="1500" dirty="0"/>
              <a:t> Overview</a:t>
            </a:r>
          </a:p>
          <a:p>
            <a:pPr lvl="1">
              <a:lnSpc>
                <a:spcPct val="80000"/>
              </a:lnSpc>
            </a:pPr>
            <a:r>
              <a:rPr lang="en-US" sz="1500" dirty="0"/>
              <a:t>Operator Map</a:t>
            </a:r>
          </a:p>
          <a:p>
            <a:r>
              <a:rPr lang="en-US" sz="1500" dirty="0" smtClean="0"/>
              <a:t>Part 2: Traveler Messages</a:t>
            </a:r>
          </a:p>
          <a:p>
            <a:pPr lvl="1">
              <a:lnSpc>
                <a:spcPct val="80000"/>
              </a:lnSpc>
            </a:pPr>
            <a:r>
              <a:rPr lang="en-US" sz="1500" dirty="0"/>
              <a:t>Dynamic Message Signs (DMS)</a:t>
            </a:r>
          </a:p>
          <a:p>
            <a:pPr lvl="1">
              <a:lnSpc>
                <a:spcPct val="80000"/>
              </a:lnSpc>
            </a:pPr>
            <a:r>
              <a:rPr lang="en-US" sz="1500" dirty="0"/>
              <a:t>Highway Advisory Radio (HAR</a:t>
            </a:r>
            <a:r>
              <a:rPr lang="en-US" sz="1500" dirty="0" smtClean="0"/>
              <a:t>)</a:t>
            </a:r>
          </a:p>
          <a:p>
            <a:pPr lvl="1">
              <a:lnSpc>
                <a:spcPct val="80000"/>
              </a:lnSpc>
            </a:pPr>
            <a:r>
              <a:rPr lang="en-US" sz="1500" dirty="0" smtClean="0"/>
              <a:t>Beacons</a:t>
            </a:r>
            <a:endParaRPr lang="en-US" sz="1500" dirty="0"/>
          </a:p>
          <a:p>
            <a:r>
              <a:rPr lang="en-US" sz="1500" dirty="0" smtClean="0"/>
              <a:t>Part 3: Cameras and Video</a:t>
            </a:r>
          </a:p>
          <a:p>
            <a:pPr lvl="1">
              <a:lnSpc>
                <a:spcPct val="80000"/>
              </a:lnSpc>
            </a:pPr>
            <a:r>
              <a:rPr lang="en-US" sz="1500" dirty="0"/>
              <a:t>Closed Circuit Television (CCTV)</a:t>
            </a:r>
          </a:p>
          <a:p>
            <a:pPr lvl="1">
              <a:lnSpc>
                <a:spcPct val="80000"/>
              </a:lnSpc>
            </a:pPr>
            <a:r>
              <a:rPr lang="en-US" sz="1500" dirty="0"/>
              <a:t>Scheduled Actions Subsystem (SAS)</a:t>
            </a:r>
          </a:p>
          <a:p>
            <a:pPr lvl="1">
              <a:lnSpc>
                <a:spcPct val="80000"/>
              </a:lnSpc>
            </a:pPr>
            <a:r>
              <a:rPr lang="en-US" sz="1500" dirty="0"/>
              <a:t>Video Switching and Control</a:t>
            </a:r>
          </a:p>
          <a:p>
            <a:r>
              <a:rPr lang="en-US" sz="1500" dirty="0" smtClean="0"/>
              <a:t>Part 4: Roadway Monitoring</a:t>
            </a:r>
          </a:p>
          <a:p>
            <a:pPr lvl="1">
              <a:lnSpc>
                <a:spcPct val="80000"/>
              </a:lnSpc>
            </a:pPr>
            <a:r>
              <a:rPr lang="en-US" sz="1500" dirty="0"/>
              <a:t>Roadway Weather Information Systems (RWIS)</a:t>
            </a:r>
          </a:p>
          <a:p>
            <a:pPr lvl="1">
              <a:lnSpc>
                <a:spcPct val="80000"/>
              </a:lnSpc>
            </a:pPr>
            <a:r>
              <a:rPr lang="en-US" sz="1500" dirty="0"/>
              <a:t>Transportation Sensor Subsystem (TSS)</a:t>
            </a:r>
          </a:p>
          <a:p>
            <a:pPr lvl="1">
              <a:lnSpc>
                <a:spcPct val="80000"/>
              </a:lnSpc>
            </a:pPr>
            <a:r>
              <a:rPr lang="en-US" sz="1500" dirty="0"/>
              <a:t>Connected Vehicle (CVS)</a:t>
            </a:r>
          </a:p>
          <a:p>
            <a:pPr lvl="1">
              <a:lnSpc>
                <a:spcPct val="80000"/>
              </a:lnSpc>
            </a:pPr>
            <a:r>
              <a:rPr lang="en-US" sz="1500" dirty="0"/>
              <a:t>AVI / LPR Traffic Sensors</a:t>
            </a:r>
          </a:p>
          <a:p>
            <a:pPr lvl="1">
              <a:lnSpc>
                <a:spcPct val="80000"/>
              </a:lnSpc>
            </a:pPr>
            <a:r>
              <a:rPr lang="en-US" sz="1500" dirty="0"/>
              <a:t>Travel Times (</a:t>
            </a:r>
            <a:r>
              <a:rPr lang="en-US" sz="1500" dirty="0" err="1"/>
              <a:t>TvT</a:t>
            </a:r>
            <a:r>
              <a:rPr lang="en-US" sz="1500" dirty="0"/>
              <a:t>)</a:t>
            </a:r>
          </a:p>
          <a:p>
            <a:pPr lvl="1">
              <a:lnSpc>
                <a:spcPct val="80000"/>
              </a:lnSpc>
            </a:pPr>
            <a:r>
              <a:rPr lang="en-US" sz="1500" dirty="0"/>
              <a:t>Safety Barrier (SB)</a:t>
            </a:r>
          </a:p>
        </p:txBody>
      </p:sp>
      <p:sp>
        <p:nvSpPr>
          <p:cNvPr id="4" name="Content Placeholder 2"/>
          <p:cNvSpPr txBox="1">
            <a:spLocks/>
          </p:cNvSpPr>
          <p:nvPr/>
        </p:nvSpPr>
        <p:spPr>
          <a:xfrm>
            <a:off x="4114800" y="1600200"/>
            <a:ext cx="4953000" cy="5257800"/>
          </a:xfrm>
          <a:prstGeom prst="rect">
            <a:avLst/>
          </a:prstGeom>
        </p:spPr>
        <p:txBody>
          <a:bodyPr vert="horz" lIns="54864" tIns="91440" rtlCol="0">
            <a:normAutofit fontScale="47500" lnSpcReduction="20000"/>
          </a:bodyPr>
          <a:lstStyle/>
          <a:p>
            <a:pPr marL="438912" lvl="0" indent="-320040">
              <a:buClr>
                <a:schemeClr val="accent1"/>
              </a:buClr>
              <a:buSzPct val="80000"/>
              <a:buFont typeface="Wingdings 2"/>
              <a:buChar char=""/>
            </a:pPr>
            <a:r>
              <a:rPr lang="en-US" sz="3200" dirty="0" smtClean="0"/>
              <a:t>Part 5: Event Management (EM)</a:t>
            </a:r>
          </a:p>
          <a:p>
            <a:pPr marL="731520" lvl="1" indent="-274320">
              <a:spcBef>
                <a:spcPct val="20000"/>
              </a:spcBef>
              <a:buClr>
                <a:schemeClr val="accent2"/>
              </a:buClr>
              <a:buSzPct val="90000"/>
              <a:buFont typeface="Wingdings"/>
              <a:buChar char=""/>
            </a:pPr>
            <a:r>
              <a:rPr lang="en-US" sz="3200" dirty="0" smtClean="0"/>
              <a:t>Events and Event Details</a:t>
            </a:r>
          </a:p>
          <a:p>
            <a:pPr marL="731520" lvl="1" indent="-274320">
              <a:spcBef>
                <a:spcPct val="20000"/>
              </a:spcBef>
              <a:buClr>
                <a:schemeClr val="accent2"/>
              </a:buClr>
              <a:buSzPct val="90000"/>
              <a:buFont typeface="Wingdings"/>
              <a:buChar char=""/>
            </a:pPr>
            <a:r>
              <a:rPr lang="en-US" sz="3200" dirty="0" smtClean="0"/>
              <a:t>Response Plan Generation (RPG)</a:t>
            </a:r>
          </a:p>
          <a:p>
            <a:pPr marL="731520" lvl="1" indent="-274320">
              <a:spcBef>
                <a:spcPct val="20000"/>
              </a:spcBef>
              <a:buClr>
                <a:schemeClr val="accent2"/>
              </a:buClr>
              <a:buSzPct val="90000"/>
              <a:buFont typeface="Wingdings"/>
              <a:buChar char=""/>
            </a:pPr>
            <a:r>
              <a:rPr lang="en-US" sz="3200" dirty="0" smtClean="0"/>
              <a:t>Event Viewer</a:t>
            </a:r>
          </a:p>
          <a:p>
            <a:pPr marL="731520" lvl="1" indent="-274320">
              <a:spcBef>
                <a:spcPct val="20000"/>
              </a:spcBef>
              <a:buClr>
                <a:schemeClr val="accent2"/>
              </a:buClr>
              <a:buSzPct val="90000"/>
              <a:buFont typeface="Wingdings"/>
              <a:buChar char=""/>
            </a:pPr>
            <a:r>
              <a:rPr lang="en-US" sz="3200" dirty="0" smtClean="0"/>
              <a:t>Event Management Auditing</a:t>
            </a:r>
          </a:p>
          <a:p>
            <a:pPr marL="731520" lvl="1" indent="-274320">
              <a:spcBef>
                <a:spcPct val="20000"/>
              </a:spcBef>
              <a:buClr>
                <a:schemeClr val="accent2"/>
              </a:buClr>
              <a:buSzPct val="90000"/>
              <a:buFont typeface="Wingdings"/>
              <a:buChar char=""/>
            </a:pPr>
            <a:r>
              <a:rPr lang="en-US" sz="3200" dirty="0" smtClean="0"/>
              <a:t>Incident Detection Subsystem (IDS)</a:t>
            </a:r>
          </a:p>
          <a:p>
            <a:pPr marL="731520" lvl="1" indent="-274320">
              <a:spcBef>
                <a:spcPct val="20000"/>
              </a:spcBef>
              <a:buClr>
                <a:schemeClr val="accent2"/>
              </a:buClr>
              <a:buSzPct val="90000"/>
              <a:buFont typeface="Wingdings"/>
              <a:buChar char=""/>
            </a:pPr>
            <a:r>
              <a:rPr lang="en-US" sz="3200" dirty="0" smtClean="0"/>
              <a:t>511 Floodgates</a:t>
            </a:r>
          </a:p>
          <a:p>
            <a:pPr marL="731520" lvl="1" indent="-274320">
              <a:spcBef>
                <a:spcPct val="20000"/>
              </a:spcBef>
              <a:buClr>
                <a:schemeClr val="accent2"/>
              </a:buClr>
              <a:buSzPct val="90000"/>
              <a:buFont typeface="Wingdings"/>
              <a:buChar char=""/>
            </a:pPr>
            <a:r>
              <a:rPr lang="en-US" sz="3200" dirty="0" smtClean="0"/>
              <a:t>Road Ranger Management</a:t>
            </a:r>
          </a:p>
          <a:p>
            <a:pPr marL="731520" lvl="1" indent="-274320">
              <a:spcBef>
                <a:spcPct val="20000"/>
              </a:spcBef>
              <a:buClr>
                <a:schemeClr val="accent2"/>
              </a:buClr>
              <a:buSzPct val="90000"/>
              <a:buFont typeface="Wingdings"/>
              <a:buChar char=""/>
            </a:pPr>
            <a:r>
              <a:rPr lang="en-US" sz="3200" dirty="0" smtClean="0"/>
              <a:t>Smart Phone Application for Road Rangers (SPARR)</a:t>
            </a:r>
          </a:p>
          <a:p>
            <a:pPr marL="438912" lvl="0" indent="-320040">
              <a:buClr>
                <a:schemeClr val="accent1"/>
              </a:buClr>
              <a:buSzPct val="80000"/>
              <a:buFont typeface="Wingdings 2"/>
              <a:buChar char=""/>
            </a:pPr>
            <a:r>
              <a:rPr lang="en-US" sz="3200" dirty="0" smtClean="0"/>
              <a:t>Part </a:t>
            </a:r>
            <a:r>
              <a:rPr lang="en-US" sz="3200" dirty="0" smtClean="0"/>
              <a:t>6: Reporting</a:t>
            </a:r>
          </a:p>
          <a:p>
            <a:pPr marL="731520" lvl="1" indent="-274320">
              <a:spcBef>
                <a:spcPct val="20000"/>
              </a:spcBef>
              <a:buClr>
                <a:schemeClr val="accent2"/>
              </a:buClr>
              <a:buSzPct val="90000"/>
              <a:buFont typeface="Wingdings"/>
              <a:buChar char=""/>
            </a:pPr>
            <a:r>
              <a:rPr lang="en-US" sz="3200" dirty="0" smtClean="0"/>
              <a:t>Reporting Subsystem</a:t>
            </a:r>
          </a:p>
          <a:p>
            <a:pPr marL="731520" lvl="1" indent="-274320">
              <a:spcBef>
                <a:spcPct val="20000"/>
              </a:spcBef>
              <a:buClr>
                <a:schemeClr val="accent2"/>
              </a:buClr>
              <a:buSzPct val="90000"/>
              <a:buFont typeface="Wingdings"/>
              <a:buChar char=""/>
            </a:pPr>
            <a:r>
              <a:rPr lang="en-US" sz="3200" dirty="0" smtClean="0"/>
              <a:t>Regional Integrated Transportation Information System (RITIS)</a:t>
            </a:r>
          </a:p>
          <a:p>
            <a:pPr marL="438912" lvl="0" indent="-320040">
              <a:buClr>
                <a:schemeClr val="accent1"/>
              </a:buClr>
              <a:buSzPct val="80000"/>
              <a:buFont typeface="Wingdings 2"/>
              <a:buChar char=""/>
            </a:pPr>
            <a:r>
              <a:rPr lang="en-US" sz="3200" dirty="0" smtClean="0"/>
              <a:t>Part 7: Additional Traffic Management</a:t>
            </a:r>
          </a:p>
          <a:p>
            <a:pPr marL="731520" lvl="1" indent="-274320">
              <a:spcBef>
                <a:spcPct val="20000"/>
              </a:spcBef>
              <a:buClr>
                <a:schemeClr val="accent2"/>
              </a:buClr>
              <a:buSzPct val="90000"/>
              <a:buFont typeface="Wingdings"/>
              <a:buChar char=""/>
            </a:pPr>
            <a:r>
              <a:rPr lang="en-US" sz="3200" dirty="0" smtClean="0"/>
              <a:t>Inventory and Maintenance Subsystem (IMS)</a:t>
            </a:r>
          </a:p>
          <a:p>
            <a:pPr marL="731520" lvl="1" indent="-274320">
              <a:spcBef>
                <a:spcPct val="20000"/>
              </a:spcBef>
              <a:buClr>
                <a:schemeClr val="accent2"/>
              </a:buClr>
              <a:buSzPct val="90000"/>
              <a:buFont typeface="Wingdings"/>
              <a:buChar char=""/>
            </a:pPr>
            <a:r>
              <a:rPr lang="en-US" sz="3200" dirty="0" smtClean="0"/>
              <a:t>Express Lanes Management</a:t>
            </a:r>
          </a:p>
          <a:p>
            <a:pPr marL="731520" lvl="1" indent="-274320">
              <a:spcBef>
                <a:spcPct val="20000"/>
              </a:spcBef>
              <a:buClr>
                <a:schemeClr val="accent2"/>
              </a:buClr>
              <a:buSzPct val="90000"/>
              <a:buFont typeface="Wingdings"/>
              <a:buChar char=""/>
            </a:pPr>
            <a:r>
              <a:rPr lang="en-US" sz="3200" dirty="0" smtClean="0"/>
              <a:t>Toll </a:t>
            </a:r>
            <a:r>
              <a:rPr lang="en-US" sz="3200" dirty="0" smtClean="0"/>
              <a:t>Viewer</a:t>
            </a:r>
          </a:p>
          <a:p>
            <a:pPr marL="731520" lvl="1" indent="-274320">
              <a:spcBef>
                <a:spcPct val="20000"/>
              </a:spcBef>
              <a:buClr>
                <a:schemeClr val="accent2"/>
              </a:buClr>
              <a:buSzPct val="90000"/>
              <a:buFont typeface="Wingdings"/>
              <a:buChar char=""/>
            </a:pPr>
            <a:r>
              <a:rPr lang="en-US" sz="3200" dirty="0" smtClean="0"/>
              <a:t>Managed Lanes</a:t>
            </a:r>
          </a:p>
          <a:p>
            <a:pPr marL="731520" lvl="1" indent="-274320">
              <a:spcBef>
                <a:spcPct val="20000"/>
              </a:spcBef>
              <a:buClr>
                <a:schemeClr val="accent2"/>
              </a:buClr>
              <a:buSzPct val="90000"/>
              <a:buFont typeface="Wingdings"/>
              <a:buChar char=""/>
            </a:pPr>
            <a:r>
              <a:rPr lang="en-US" sz="3200" dirty="0" smtClean="0"/>
              <a:t>Traffic Control</a:t>
            </a:r>
          </a:p>
          <a:p>
            <a:pPr marL="731520" lvl="1" indent="-274320">
              <a:spcBef>
                <a:spcPct val="20000"/>
              </a:spcBef>
              <a:buClr>
                <a:schemeClr val="accent2"/>
              </a:buClr>
              <a:buSzPct val="90000"/>
              <a:buFont typeface="Wingdings"/>
              <a:buChar char=""/>
            </a:pPr>
            <a:r>
              <a:rPr lang="en-US" sz="3200" dirty="0" smtClean="0"/>
              <a:t>Truck Parking</a:t>
            </a:r>
            <a:endParaRPr lang="en-US" sz="3200" dirty="0" smtClean="0"/>
          </a:p>
          <a:p>
            <a:pPr marL="731520" lvl="1" indent="-274320">
              <a:spcBef>
                <a:spcPct val="20000"/>
              </a:spcBef>
              <a:buClr>
                <a:schemeClr val="accent2"/>
              </a:buClr>
              <a:buSzPct val="90000"/>
              <a:buFont typeface="Wingdings"/>
              <a:buChar char=""/>
            </a:pPr>
            <a:r>
              <a:rPr lang="en-US" sz="3200" dirty="0" smtClean="0"/>
              <a:t>Ramp Metering</a:t>
            </a:r>
          </a:p>
          <a:p>
            <a:pPr marL="438912" lvl="0" indent="-320040">
              <a:buClr>
                <a:schemeClr val="accent1"/>
              </a:buClr>
              <a:buSzPct val="80000"/>
              <a:buFont typeface="Wingdings 2"/>
              <a:buChar char=""/>
            </a:pPr>
            <a:endParaRPr lang="en-US" sz="32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Configuration</a:t>
            </a:r>
            <a:endParaRPr lang="en-US" dirty="0"/>
          </a:p>
        </p:txBody>
      </p:sp>
      <p:sp>
        <p:nvSpPr>
          <p:cNvPr id="3" name="Content Placeholder 2"/>
          <p:cNvSpPr>
            <a:spLocks noGrp="1"/>
          </p:cNvSpPr>
          <p:nvPr>
            <p:ph idx="1"/>
          </p:nvPr>
        </p:nvSpPr>
        <p:spPr>
          <a:xfrm>
            <a:off x="304800" y="1676401"/>
            <a:ext cx="4191000" cy="4953000"/>
          </a:xfrm>
        </p:spPr>
        <p:txBody>
          <a:bodyPr>
            <a:normAutofit/>
          </a:bodyPr>
          <a:lstStyle/>
          <a:p>
            <a:r>
              <a:rPr lang="en-US" dirty="0" smtClean="0"/>
              <a:t>Category-based configuration settings</a:t>
            </a:r>
          </a:p>
          <a:p>
            <a:r>
              <a:rPr lang="en-US" dirty="0" smtClean="0"/>
              <a:t>Globally defined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pic>
        <p:nvPicPr>
          <p:cNvPr id="793602" name="Picture 2" descr="C:\Documents\Projects\SunGuide Training\Master Slides\Screen Shots\Screan Shots R7.0\SAA\SystemSettin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3053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84613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200</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4267200" y="3581400"/>
            <a:ext cx="4648200" cy="1091148"/>
          </a:xfrm>
        </p:spPr>
        <p:txBody>
          <a:bodyPr>
            <a:normAutofit/>
          </a:bodyPr>
          <a:lstStyle/>
          <a:p>
            <a:pPr>
              <a:lnSpc>
                <a:spcPct val="90000"/>
              </a:lnSpc>
            </a:pPr>
            <a:r>
              <a:rPr lang="en-US" sz="1700" dirty="0" smtClean="0"/>
              <a:t>Used for vehicles involved</a:t>
            </a:r>
          </a:p>
          <a:p>
            <a:pPr>
              <a:lnSpc>
                <a:spcPct val="90000"/>
              </a:lnSpc>
            </a:pPr>
            <a:r>
              <a:rPr lang="en-US" sz="1700" dirty="0" smtClean="0"/>
              <a:t>FDOT CO provides default listing</a:t>
            </a:r>
            <a:endParaRPr lang="en-US" sz="1700" dirty="0" smtClean="0"/>
          </a:p>
          <a:p>
            <a:pPr>
              <a:lnSpc>
                <a:spcPct val="90000"/>
              </a:lnSpc>
            </a:pPr>
            <a:r>
              <a:rPr lang="en-US" sz="1700" dirty="0" smtClean="0"/>
              <a:t>Vehicle types cannot be modified – requires CMB approval</a:t>
            </a:r>
            <a:endParaRPr lang="en-US" sz="1700" dirty="0" smtClean="0"/>
          </a:p>
        </p:txBody>
      </p:sp>
      <p:pic>
        <p:nvPicPr>
          <p:cNvPr id="819202" name="Picture 2" descr="C:\Documents\Projects\SunGuide Training\Master Slides\Screen Shots\Screan Shots R7.0\EM\VehicleMakeModel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 y="1539844"/>
            <a:ext cx="4108847" cy="3113088"/>
          </a:xfrm>
          <a:prstGeom prst="rect">
            <a:avLst/>
          </a:prstGeom>
          <a:noFill/>
          <a:extLst>
            <a:ext uri="{909E8E84-426E-40DD-AFC4-6F175D3DCCD1}">
              <a14:hiddenFill xmlns:a14="http://schemas.microsoft.com/office/drawing/2010/main">
                <a:solidFill>
                  <a:srgbClr val="FFFFFF"/>
                </a:solidFill>
              </a14:hiddenFill>
            </a:ext>
          </a:extLst>
        </p:spPr>
      </p:pic>
      <p:pic>
        <p:nvPicPr>
          <p:cNvPr id="819203" name="Picture 3" descr="C:\Documents\Projects\SunGuide Training\Master Slides\Screen Shots\Screan Shots R7.0\EM\VehicleStat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52932"/>
            <a:ext cx="4111625" cy="2266913"/>
          </a:xfrm>
          <a:prstGeom prst="rect">
            <a:avLst/>
          </a:prstGeom>
          <a:noFill/>
          <a:extLst>
            <a:ext uri="{909E8E84-426E-40DD-AFC4-6F175D3DCCD1}">
              <a14:hiddenFill xmlns:a14="http://schemas.microsoft.com/office/drawing/2010/main">
                <a:solidFill>
                  <a:srgbClr val="FFFFFF"/>
                </a:solidFill>
              </a14:hiddenFill>
            </a:ext>
          </a:extLst>
        </p:spPr>
      </p:pic>
      <p:pic>
        <p:nvPicPr>
          <p:cNvPr id="819204" name="Picture 4" descr="C:\Documents\Projects\SunGuide Training\Master Slides\Screen Shots\Screan Shots R7.0\EM\VehicleTypeConf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72548"/>
            <a:ext cx="3195956" cy="2122216"/>
          </a:xfrm>
          <a:prstGeom prst="rect">
            <a:avLst/>
          </a:prstGeom>
          <a:noFill/>
          <a:extLst>
            <a:ext uri="{909E8E84-426E-40DD-AFC4-6F175D3DCCD1}">
              <a14:hiddenFill xmlns:a14="http://schemas.microsoft.com/office/drawing/2010/main">
                <a:solidFill>
                  <a:srgbClr val="FFFFFF"/>
                </a:solidFill>
              </a14:hiddenFill>
            </a:ext>
          </a:extLst>
        </p:spPr>
      </p:pic>
      <p:pic>
        <p:nvPicPr>
          <p:cNvPr id="819205" name="Picture 5" descr="C:\Documents\Projects\SunGuide Training\Master Slides\Screen Shots\Screan Shots R7.0\EM\VehicleColorConfi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600200"/>
            <a:ext cx="3434556" cy="189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62969"/>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201</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a:t>
            </a:r>
            <a:r>
              <a:rPr lang="en-US" dirty="0" smtClean="0"/>
              <a:t>Management: Configuration</a:t>
            </a:r>
            <a:endParaRPr lang="en-US" dirty="0" smtClean="0"/>
          </a:p>
        </p:txBody>
      </p:sp>
      <p:sp>
        <p:nvSpPr>
          <p:cNvPr id="8" name="Rectangle 4"/>
          <p:cNvSpPr>
            <a:spLocks noGrp="1" noChangeArrowheads="1"/>
          </p:cNvSpPr>
          <p:nvPr>
            <p:ph type="body" sz="half" idx="1"/>
          </p:nvPr>
        </p:nvSpPr>
        <p:spPr>
          <a:xfrm>
            <a:off x="4267200" y="4648200"/>
            <a:ext cx="4648200" cy="1091148"/>
          </a:xfrm>
        </p:spPr>
        <p:txBody>
          <a:bodyPr>
            <a:normAutofit/>
          </a:bodyPr>
          <a:lstStyle/>
          <a:p>
            <a:pPr>
              <a:lnSpc>
                <a:spcPct val="90000"/>
              </a:lnSpc>
            </a:pPr>
            <a:r>
              <a:rPr lang="en-US" sz="1700" dirty="0" smtClean="0"/>
              <a:t>Fairly standardized</a:t>
            </a:r>
          </a:p>
          <a:p>
            <a:pPr>
              <a:lnSpc>
                <a:spcPct val="90000"/>
              </a:lnSpc>
            </a:pPr>
            <a:r>
              <a:rPr lang="en-US" sz="1700" dirty="0" smtClean="0"/>
              <a:t>Procedural errors apply to RR management</a:t>
            </a:r>
            <a:endParaRPr lang="en-US" sz="1700" dirty="0" smtClean="0"/>
          </a:p>
          <a:p>
            <a:pPr>
              <a:lnSpc>
                <a:spcPct val="90000"/>
              </a:lnSpc>
            </a:pPr>
            <a:r>
              <a:rPr lang="en-US" sz="1700" dirty="0" smtClean="0"/>
              <a:t>Weather can only modify default conditions</a:t>
            </a:r>
            <a:endParaRPr lang="en-US" sz="1700" dirty="0" smtClean="0"/>
          </a:p>
        </p:txBody>
      </p:sp>
      <p:pic>
        <p:nvPicPr>
          <p:cNvPr id="820226" name="Picture 2" descr="C:\Documents\Projects\SunGuide Training\Master Slides\Screen Shots\Screan Shots R7.0\EM\Weathe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3924384" cy="3467100"/>
          </a:xfrm>
          <a:prstGeom prst="rect">
            <a:avLst/>
          </a:prstGeom>
          <a:noFill/>
          <a:extLst>
            <a:ext uri="{909E8E84-426E-40DD-AFC4-6F175D3DCCD1}">
              <a14:hiddenFill xmlns:a14="http://schemas.microsoft.com/office/drawing/2010/main">
                <a:solidFill>
                  <a:srgbClr val="FFFFFF"/>
                </a:solidFill>
              </a14:hiddenFill>
            </a:ext>
          </a:extLst>
        </p:spPr>
      </p:pic>
      <p:pic>
        <p:nvPicPr>
          <p:cNvPr id="820227" name="Picture 3" descr="C:\Documents\Projects\SunGuide Training\Master Slides\Screen Shots\Screan Shots R7.0\EM\ProceduralErro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1737"/>
            <a:ext cx="4745038" cy="261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811677"/>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Viewer</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202</a:t>
            </a:fld>
            <a:endParaRPr lang="en-US"/>
          </a:p>
        </p:txBody>
      </p:sp>
      <p:pic>
        <p:nvPicPr>
          <p:cNvPr id="191490" name="Picture 2"/>
          <p:cNvPicPr>
            <a:picLocks noChangeAspect="1" noChangeArrowheads="1"/>
          </p:cNvPicPr>
          <p:nvPr/>
        </p:nvPicPr>
        <p:blipFill>
          <a:blip r:embed="rId2" cstate="print"/>
          <a:srcRect/>
          <a:stretch>
            <a:fillRect/>
          </a:stretch>
        </p:blipFill>
        <p:spPr bwMode="auto">
          <a:xfrm>
            <a:off x="2057400" y="3352800"/>
            <a:ext cx="5029200" cy="1700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203</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Viewer - Login</a:t>
            </a:r>
          </a:p>
        </p:txBody>
      </p:sp>
      <p:pic>
        <p:nvPicPr>
          <p:cNvPr id="12" name="Picture 12"/>
          <p:cNvPicPr>
            <a:picLocks noChangeAspect="1" noChangeArrowheads="1"/>
          </p:cNvPicPr>
          <p:nvPr/>
        </p:nvPicPr>
        <p:blipFill>
          <a:blip r:embed="rId3" cstate="print"/>
          <a:srcRect/>
          <a:stretch>
            <a:fillRect/>
          </a:stretch>
        </p:blipFill>
        <p:spPr bwMode="auto">
          <a:xfrm>
            <a:off x="4002088" y="1508125"/>
            <a:ext cx="4619625" cy="5095875"/>
          </a:xfrm>
          <a:prstGeom prst="rect">
            <a:avLst/>
          </a:prstGeom>
          <a:noFill/>
          <a:ln w="9525" algn="ctr">
            <a:noFill/>
            <a:miter lim="800000"/>
            <a:headEnd/>
            <a:tailEnd/>
          </a:ln>
        </p:spPr>
      </p:pic>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228600" y="1828800"/>
            <a:ext cx="3733800" cy="4648200"/>
          </a:xfrm>
        </p:spPr>
        <p:txBody>
          <a:bodyPr>
            <a:normAutofit/>
          </a:bodyPr>
          <a:lstStyle/>
          <a:p>
            <a:pPr>
              <a:lnSpc>
                <a:spcPct val="90000"/>
              </a:lnSpc>
            </a:pPr>
            <a:r>
              <a:rPr lang="en-US" sz="1700" dirty="0" smtClean="0"/>
              <a:t>Event Viewer is a web browser view-only interface to the Event Management Subsystem</a:t>
            </a:r>
          </a:p>
          <a:p>
            <a:pPr>
              <a:lnSpc>
                <a:spcPct val="90000"/>
              </a:lnSpc>
            </a:pPr>
            <a:r>
              <a:rPr lang="en-US" sz="1700" dirty="0" smtClean="0"/>
              <a:t>User can login without opening the map</a:t>
            </a:r>
          </a:p>
          <a:p>
            <a:pPr>
              <a:lnSpc>
                <a:spcPct val="90000"/>
              </a:lnSpc>
            </a:pPr>
            <a:r>
              <a:rPr lang="en-US" sz="1700" dirty="0" smtClean="0"/>
              <a:t>Event Viewer user requirements:</a:t>
            </a:r>
          </a:p>
          <a:p>
            <a:pPr lvl="1">
              <a:lnSpc>
                <a:spcPct val="90000"/>
              </a:lnSpc>
            </a:pPr>
            <a:r>
              <a:rPr lang="en-US" sz="1300" dirty="0" err="1" smtClean="0"/>
              <a:t>SunGuide</a:t>
            </a:r>
            <a:r>
              <a:rPr lang="en-US" sz="1300" dirty="0" smtClean="0"/>
              <a:t> user login </a:t>
            </a:r>
          </a:p>
          <a:p>
            <a:pPr lvl="1">
              <a:lnSpc>
                <a:spcPct val="90000"/>
              </a:lnSpc>
            </a:pPr>
            <a:r>
              <a:rPr lang="en-US" sz="1300" dirty="0" smtClean="0"/>
              <a:t>at least minimal Event Management permissions </a:t>
            </a:r>
          </a:p>
          <a:p>
            <a:pPr lvl="1">
              <a:lnSpc>
                <a:spcPct val="90000"/>
              </a:lnSpc>
            </a:pPr>
            <a:r>
              <a:rPr lang="en-US" sz="1300" dirty="0" smtClean="0"/>
              <a:t>network connectivity to the </a:t>
            </a:r>
            <a:r>
              <a:rPr lang="en-US" sz="1300" dirty="0" err="1" smtClean="0"/>
              <a:t>SunGuide</a:t>
            </a:r>
            <a:r>
              <a:rPr lang="en-US" sz="1300" dirty="0" smtClean="0"/>
              <a:t> web server hosting the Event Viewer</a:t>
            </a:r>
          </a:p>
          <a:p>
            <a:pPr>
              <a:lnSpc>
                <a:spcPct val="90000"/>
              </a:lnSpc>
            </a:pPr>
            <a:r>
              <a:rPr lang="en-US" sz="1700" dirty="0" smtClean="0"/>
              <a:t>Enter the username and password and click “Log In”</a:t>
            </a:r>
          </a:p>
          <a:p>
            <a:pPr>
              <a:lnSpc>
                <a:spcPct val="90000"/>
              </a:lnSpc>
            </a:pPr>
            <a:endParaRPr lang="en-US" sz="1700" dirty="0" smtClean="0"/>
          </a:p>
        </p:txBody>
      </p:sp>
    </p:spTree>
    <p:extLst>
      <p:ext uri="{BB962C8B-B14F-4D97-AF65-F5344CB8AC3E}">
        <p14:creationId xmlns:p14="http://schemas.microsoft.com/office/powerpoint/2010/main" val="763739088"/>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204</a:t>
            </a:fld>
            <a:endParaRPr lang="en-US" smtClean="0"/>
          </a:p>
        </p:txBody>
      </p:sp>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Viewer – Event List</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1600200"/>
            <a:ext cx="8382000" cy="4648200"/>
          </a:xfrm>
        </p:spPr>
        <p:txBody>
          <a:bodyPr>
            <a:normAutofit/>
          </a:bodyPr>
          <a:lstStyle/>
          <a:p>
            <a:pPr>
              <a:lnSpc>
                <a:spcPct val="90000"/>
              </a:lnSpc>
            </a:pPr>
            <a:r>
              <a:rPr lang="en-US" sz="1700" dirty="0" smtClean="0"/>
              <a:t>Shows subset of information from the Operator Map’s Event List </a:t>
            </a:r>
          </a:p>
          <a:p>
            <a:pPr>
              <a:lnSpc>
                <a:spcPct val="90000"/>
              </a:lnSpc>
            </a:pPr>
            <a:r>
              <a:rPr lang="en-US" sz="1700" dirty="0" smtClean="0"/>
              <a:t>Click on event to launch event details viewer</a:t>
            </a:r>
          </a:p>
          <a:p>
            <a:pPr>
              <a:lnSpc>
                <a:spcPct val="90000"/>
              </a:lnSpc>
            </a:pPr>
            <a:r>
              <a:rPr lang="en-US" sz="1700" dirty="0" smtClean="0"/>
              <a:t>Grouped by Event Status and Lane Blockage Status</a:t>
            </a:r>
          </a:p>
          <a:p>
            <a:pPr>
              <a:lnSpc>
                <a:spcPct val="90000"/>
              </a:lnSpc>
            </a:pPr>
            <a:r>
              <a:rPr lang="en-US" sz="1700" dirty="0" smtClean="0"/>
              <a:t>Logout button in upper-right corner of page</a:t>
            </a:r>
          </a:p>
          <a:p>
            <a:pPr>
              <a:lnSpc>
                <a:spcPct val="90000"/>
              </a:lnSpc>
            </a:pPr>
            <a:endParaRPr lang="en-US" sz="1700" dirty="0" smtClean="0"/>
          </a:p>
        </p:txBody>
      </p:sp>
      <p:pic>
        <p:nvPicPr>
          <p:cNvPr id="8" name="Picture 7"/>
          <p:cNvPicPr>
            <a:picLocks noChangeAspect="1" noChangeArrowheads="1"/>
          </p:cNvPicPr>
          <p:nvPr/>
        </p:nvPicPr>
        <p:blipFill>
          <a:blip r:embed="rId3" cstate="print"/>
          <a:srcRect l="955" t="16202" r="2867" b="25992"/>
          <a:stretch>
            <a:fillRect/>
          </a:stretch>
        </p:blipFill>
        <p:spPr bwMode="auto">
          <a:xfrm>
            <a:off x="990600" y="2743200"/>
            <a:ext cx="6553200" cy="37175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7"/>
          <p:cNvSpPr>
            <a:spLocks noGrp="1"/>
          </p:cNvSpPr>
          <p:nvPr>
            <p:ph type="sldNum" sz="quarter" idx="12"/>
          </p:nvPr>
        </p:nvSpPr>
        <p:spPr>
          <a:noFill/>
        </p:spPr>
        <p:txBody>
          <a:bodyPr/>
          <a:lstStyle/>
          <a:p>
            <a:fld id="{7A14D552-C5B3-4E54-A036-0B321C785FD3}" type="slidenum">
              <a:rPr lang="en-US" smtClean="0"/>
              <a:pPr/>
              <a:t>205</a:t>
            </a:fld>
            <a:endParaRPr lang="en-US" smtClean="0"/>
          </a:p>
        </p:txBody>
      </p:sp>
      <p:sp>
        <p:nvSpPr>
          <p:cNvPr id="3544067" name="Rectangle 3"/>
          <p:cNvSpPr>
            <a:spLocks noGrp="1" noChangeArrowheads="1"/>
          </p:cNvSpPr>
          <p:nvPr>
            <p:ph type="title"/>
          </p:nvPr>
        </p:nvSpPr>
        <p:spPr>
          <a:xfrm>
            <a:off x="1143000" y="285750"/>
            <a:ext cx="7543800" cy="762000"/>
          </a:xfrm>
        </p:spPr>
        <p:txBody>
          <a:bodyPr>
            <a:noAutofit/>
          </a:bodyPr>
          <a:lstStyle/>
          <a:p>
            <a:pPr>
              <a:defRPr/>
            </a:pPr>
            <a:r>
              <a:rPr lang="en-US" dirty="0" smtClean="0"/>
              <a:t>Event Viewer – Event Details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2209800"/>
            <a:ext cx="4114800" cy="4191000"/>
          </a:xfrm>
        </p:spPr>
        <p:txBody>
          <a:bodyPr>
            <a:normAutofit/>
          </a:bodyPr>
          <a:lstStyle/>
          <a:p>
            <a:pPr>
              <a:lnSpc>
                <a:spcPct val="90000"/>
              </a:lnSpc>
            </a:pPr>
            <a:r>
              <a:rPr lang="en-US" sz="1700" dirty="0" smtClean="0"/>
              <a:t>Shows subset of information from the Operator Map’s Event Details Dialog including the chronology entries</a:t>
            </a:r>
          </a:p>
          <a:p>
            <a:pPr>
              <a:lnSpc>
                <a:spcPct val="90000"/>
              </a:lnSpc>
            </a:pPr>
            <a:r>
              <a:rPr lang="en-US" sz="1700" dirty="0" smtClean="0"/>
              <a:t>Navigation buttons for returning to the event list and logging out at the top of page</a:t>
            </a:r>
          </a:p>
          <a:p>
            <a:pPr>
              <a:lnSpc>
                <a:spcPct val="90000"/>
              </a:lnSpc>
            </a:pPr>
            <a:endParaRPr lang="en-US" sz="1700" dirty="0" smtClean="0"/>
          </a:p>
        </p:txBody>
      </p:sp>
      <p:pic>
        <p:nvPicPr>
          <p:cNvPr id="9" name="Picture 7"/>
          <p:cNvPicPr>
            <a:picLocks noChangeAspect="1" noChangeArrowheads="1"/>
          </p:cNvPicPr>
          <p:nvPr/>
        </p:nvPicPr>
        <p:blipFill>
          <a:blip r:embed="rId3" cstate="print"/>
          <a:srcRect l="1637" t="14764" r="4210" b="903"/>
          <a:stretch>
            <a:fillRect/>
          </a:stretch>
        </p:blipFill>
        <p:spPr bwMode="auto">
          <a:xfrm>
            <a:off x="4572000" y="1676400"/>
            <a:ext cx="3430588" cy="4770806"/>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Plans</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206</a:t>
            </a:fld>
            <a:endParaRPr lang="en-US"/>
          </a:p>
        </p:txBody>
      </p:sp>
      <p:grpSp>
        <p:nvGrpSpPr>
          <p:cNvPr id="7" name="Group 7"/>
          <p:cNvGrpSpPr>
            <a:grpSpLocks/>
          </p:cNvGrpSpPr>
          <p:nvPr/>
        </p:nvGrpSpPr>
        <p:grpSpPr bwMode="auto">
          <a:xfrm>
            <a:off x="990600" y="3200400"/>
            <a:ext cx="4038600" cy="2743200"/>
            <a:chOff x="3184" y="1310"/>
            <a:chExt cx="2400" cy="1552"/>
          </a:xfrm>
        </p:grpSpPr>
        <p:graphicFrame>
          <p:nvGraphicFramePr>
            <p:cNvPr id="8" name="Object 8"/>
            <p:cNvGraphicFramePr>
              <a:graphicFrameLocks noChangeAspect="1"/>
            </p:cNvGraphicFramePr>
            <p:nvPr/>
          </p:nvGraphicFramePr>
          <p:xfrm>
            <a:off x="3188" y="1373"/>
            <a:ext cx="1879" cy="1489"/>
          </p:xfrm>
          <a:graphic>
            <a:graphicData uri="http://schemas.openxmlformats.org/presentationml/2006/ole">
              <mc:AlternateContent xmlns:mc="http://schemas.openxmlformats.org/markup-compatibility/2006">
                <mc:Choice xmlns:v="urn:schemas-microsoft-com:vml" Requires="v">
                  <p:oleObj spid="_x0000_s192667" r:id="rId3" imgW="6620799" imgH="5249008" progId="">
                    <p:embed/>
                  </p:oleObj>
                </mc:Choice>
                <mc:Fallback>
                  <p:oleObj r:id="rId3" imgW="6620799" imgH="5249008"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 y="1373"/>
                          <a:ext cx="1879" cy="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aphicFrame>
          <p:nvGraphicFramePr>
            <p:cNvPr id="9" name="Object 9"/>
            <p:cNvGraphicFramePr>
              <a:graphicFrameLocks noChangeAspect="1"/>
            </p:cNvGraphicFramePr>
            <p:nvPr/>
          </p:nvGraphicFramePr>
          <p:xfrm>
            <a:off x="3184" y="1310"/>
            <a:ext cx="2400" cy="65"/>
          </p:xfrm>
          <a:graphic>
            <a:graphicData uri="http://schemas.openxmlformats.org/presentationml/2006/ole">
              <mc:AlternateContent xmlns:mc="http://schemas.openxmlformats.org/markup-compatibility/2006">
                <mc:Choice xmlns:v="urn:schemas-microsoft-com:vml" Requires="v">
                  <p:oleObj spid="_x0000_s192668" r:id="rId5" imgW="9554909" imgH="257007" progId="">
                    <p:embed/>
                  </p:oleObj>
                </mc:Choice>
                <mc:Fallback>
                  <p:oleObj r:id="rId5" imgW="9554909" imgH="257007"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 y="1310"/>
                          <a:ext cx="2400" cy="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pSp>
      <p:pic>
        <p:nvPicPr>
          <p:cNvPr id="10" name="Picture 11" descr="Photograph of dynamic message sign warning travelers of accident ahead and blocked lanes"/>
          <p:cNvPicPr>
            <a:picLocks noChangeAspect="1" noChangeArrowheads="1"/>
          </p:cNvPicPr>
          <p:nvPr/>
        </p:nvPicPr>
        <p:blipFill>
          <a:blip r:embed="rId7" cstate="print"/>
          <a:srcRect/>
          <a:stretch>
            <a:fillRect/>
          </a:stretch>
        </p:blipFill>
        <p:spPr bwMode="auto">
          <a:xfrm>
            <a:off x="5367338" y="3267075"/>
            <a:ext cx="2381250" cy="1409700"/>
          </a:xfrm>
          <a:prstGeom prst="rect">
            <a:avLst/>
          </a:prstGeom>
          <a:noFill/>
          <a:ln w="9525">
            <a:noFill/>
            <a:miter lim="800000"/>
            <a:headEnd/>
            <a:tailEnd/>
          </a:ln>
        </p:spPr>
      </p:pic>
      <p:sp>
        <p:nvSpPr>
          <p:cNvPr id="11" name="Line 14"/>
          <p:cNvSpPr>
            <a:spLocks noChangeShapeType="1"/>
          </p:cNvSpPr>
          <p:nvPr/>
        </p:nvSpPr>
        <p:spPr bwMode="auto">
          <a:xfrm flipV="1">
            <a:off x="3062288" y="3913187"/>
            <a:ext cx="2317750" cy="3714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12" name="Line 15"/>
          <p:cNvSpPr>
            <a:spLocks noChangeShapeType="1"/>
          </p:cNvSpPr>
          <p:nvPr/>
        </p:nvSpPr>
        <p:spPr bwMode="auto">
          <a:xfrm>
            <a:off x="3078163" y="4298950"/>
            <a:ext cx="2651125" cy="1071562"/>
          </a:xfrm>
          <a:prstGeom prst="line">
            <a:avLst/>
          </a:prstGeom>
          <a:noFill/>
          <a:ln w="38100">
            <a:solidFill>
              <a:schemeClr val="bg2"/>
            </a:solidFill>
            <a:round/>
            <a:headEnd/>
            <a:tailEnd type="triangle" w="med" len="med"/>
          </a:ln>
        </p:spPr>
        <p:txBody>
          <a:bodyPr lIns="92066" tIns="46033" rIns="92066" bIns="46033"/>
          <a:lstStyle/>
          <a:p>
            <a:endParaRPr lang="en-US"/>
          </a:p>
        </p:txBody>
      </p:sp>
      <p:graphicFrame>
        <p:nvGraphicFramePr>
          <p:cNvPr id="13" name="Object 16"/>
          <p:cNvGraphicFramePr>
            <a:graphicFrameLocks noChangeAspect="1"/>
          </p:cNvGraphicFramePr>
          <p:nvPr/>
        </p:nvGraphicFramePr>
        <p:xfrm>
          <a:off x="5759450" y="5122862"/>
          <a:ext cx="1508125" cy="1103313"/>
        </p:xfrm>
        <a:graphic>
          <a:graphicData uri="http://schemas.openxmlformats.org/presentationml/2006/ole">
            <mc:AlternateContent xmlns:mc="http://schemas.openxmlformats.org/markup-compatibility/2006">
              <mc:Choice xmlns:v="urn:schemas-microsoft-com:vml" Requires="v">
                <p:oleObj spid="_x0000_s192669" name="Visio" r:id="rId8" imgW="1289643" imgH="943048" progId="">
                  <p:embed/>
                </p:oleObj>
              </mc:Choice>
              <mc:Fallback>
                <p:oleObj name="Visio" r:id="rId8" imgW="1289643" imgH="943048" progId="">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450" y="5122862"/>
                        <a:ext cx="1508125" cy="110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Content Placeholder 31" descr="suggestplan.png"/>
          <p:cNvPicPr>
            <a:picLocks noGrp="1" noChangeAspect="1"/>
          </p:cNvPicPr>
          <p:nvPr>
            <p:ph sz="quarter" idx="3"/>
          </p:nvPr>
        </p:nvPicPr>
        <p:blipFill>
          <a:blip r:embed="rId3" cstate="print"/>
          <a:srcRect/>
          <a:stretch>
            <a:fillRect/>
          </a:stretch>
        </p:blipFill>
        <p:spPr>
          <a:xfrm>
            <a:off x="2119313" y="1301750"/>
            <a:ext cx="4303712" cy="2906713"/>
          </a:xfrm>
        </p:spPr>
      </p:pic>
      <p:sp>
        <p:nvSpPr>
          <p:cNvPr id="278532" name="Slide Number Placeholder 7"/>
          <p:cNvSpPr>
            <a:spLocks noGrp="1"/>
          </p:cNvSpPr>
          <p:nvPr>
            <p:ph type="sldNum" sz="quarter" idx="12"/>
          </p:nvPr>
        </p:nvSpPr>
        <p:spPr>
          <a:noFill/>
        </p:spPr>
        <p:txBody>
          <a:bodyPr/>
          <a:lstStyle/>
          <a:p>
            <a:fld id="{8AC07070-DDDF-4D35-8538-8984ABCB2F43}" type="slidenum">
              <a:rPr lang="en-US" smtClean="0"/>
              <a:pPr/>
              <a:t>207</a:t>
            </a:fld>
            <a:endParaRPr lang="en-US" smtClean="0"/>
          </a:p>
        </p:txBody>
      </p:sp>
      <p:sp>
        <p:nvSpPr>
          <p:cNvPr id="3548163"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Selecting a Response Plan</a:t>
            </a:r>
          </a:p>
        </p:txBody>
      </p:sp>
      <p:sp>
        <p:nvSpPr>
          <p:cNvPr id="3548164" name="Rectangle 4"/>
          <p:cNvSpPr>
            <a:spLocks noGrp="1" noChangeArrowheads="1"/>
          </p:cNvSpPr>
          <p:nvPr>
            <p:ph type="body" sz="half" idx="1"/>
          </p:nvPr>
        </p:nvSpPr>
        <p:spPr>
          <a:xfrm>
            <a:off x="685800" y="4267200"/>
            <a:ext cx="7200900" cy="2133600"/>
          </a:xfrm>
        </p:spPr>
        <p:txBody>
          <a:bodyPr>
            <a:noAutofit/>
          </a:bodyPr>
          <a:lstStyle/>
          <a:p>
            <a:pPr>
              <a:lnSpc>
                <a:spcPct val="90000"/>
              </a:lnSpc>
            </a:pPr>
            <a:r>
              <a:rPr lang="en-US" sz="1800" dirty="0" smtClean="0"/>
              <a:t>After clicking on “Save, Get Response”, the window above appears</a:t>
            </a:r>
          </a:p>
          <a:p>
            <a:pPr>
              <a:lnSpc>
                <a:spcPct val="90000"/>
              </a:lnSpc>
            </a:pPr>
            <a:r>
              <a:rPr lang="en-US" sz="1800" dirty="0" smtClean="0"/>
              <a:t>Operator can modify the search distance, from the event location to the upstream DMS</a:t>
            </a:r>
          </a:p>
          <a:p>
            <a:pPr lvl="1">
              <a:lnSpc>
                <a:spcPct val="90000"/>
              </a:lnSpc>
            </a:pPr>
            <a:r>
              <a:rPr lang="en-US" sz="1800" dirty="0" smtClean="0"/>
              <a:t>Type in “HAR radius” and/or “DMS radius” and click “Get New Suggestion”</a:t>
            </a:r>
          </a:p>
          <a:p>
            <a:pPr>
              <a:lnSpc>
                <a:spcPct val="90000"/>
              </a:lnSpc>
            </a:pPr>
            <a:r>
              <a:rPr lang="en-US" sz="1800" dirty="0" smtClean="0"/>
              <a:t>Operator can view other plans</a:t>
            </a:r>
          </a:p>
          <a:p>
            <a:pPr>
              <a:lnSpc>
                <a:spcPct val="90000"/>
              </a:lnSpc>
            </a:pPr>
            <a:r>
              <a:rPr lang="en-US" sz="1800" dirty="0" smtClean="0"/>
              <a:t>Review the proposed email message, DMS messages, &amp; HAR messages</a:t>
            </a:r>
          </a:p>
          <a:p>
            <a:pPr>
              <a:lnSpc>
                <a:spcPct val="90000"/>
              </a:lnSpc>
            </a:pPr>
            <a:r>
              <a:rPr lang="en-US" sz="1800" dirty="0" smtClean="0"/>
              <a:t>Click “Accept” once a Response Plan is determined</a:t>
            </a:r>
          </a:p>
        </p:txBody>
      </p:sp>
      <p:grpSp>
        <p:nvGrpSpPr>
          <p:cNvPr id="2" name="Group 5"/>
          <p:cNvGrpSpPr>
            <a:grpSpLocks/>
          </p:cNvGrpSpPr>
          <p:nvPr/>
        </p:nvGrpSpPr>
        <p:grpSpPr bwMode="auto">
          <a:xfrm>
            <a:off x="4486275" y="1590675"/>
            <a:ext cx="3146425" cy="850900"/>
            <a:chOff x="3576" y="1086"/>
            <a:chExt cx="1982" cy="536"/>
          </a:xfrm>
        </p:grpSpPr>
        <p:sp>
          <p:nvSpPr>
            <p:cNvPr id="278554" name="Oval 6"/>
            <p:cNvSpPr>
              <a:spLocks noChangeArrowheads="1"/>
            </p:cNvSpPr>
            <p:nvPr/>
          </p:nvSpPr>
          <p:spPr bwMode="auto">
            <a:xfrm>
              <a:off x="4942" y="1126"/>
              <a:ext cx="608" cy="4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5" name="Text Box 7"/>
            <p:cNvSpPr txBox="1">
              <a:spLocks noChangeArrowheads="1"/>
            </p:cNvSpPr>
            <p:nvPr/>
          </p:nvSpPr>
          <p:spPr bwMode="auto">
            <a:xfrm>
              <a:off x="4934" y="1174"/>
              <a:ext cx="624"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search distance</a:t>
              </a:r>
            </a:p>
          </p:txBody>
        </p:sp>
        <p:sp>
          <p:nvSpPr>
            <p:cNvPr id="278556" name="Line 9"/>
            <p:cNvSpPr>
              <a:spLocks noChangeShapeType="1"/>
            </p:cNvSpPr>
            <p:nvPr/>
          </p:nvSpPr>
          <p:spPr bwMode="auto">
            <a:xfrm flipH="1" flipV="1">
              <a:off x="3576" y="1086"/>
              <a:ext cx="1364" cy="286"/>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657600" y="1743075"/>
            <a:ext cx="3979863" cy="1570038"/>
            <a:chOff x="-456" y="1846"/>
            <a:chExt cx="2507" cy="989"/>
          </a:xfrm>
        </p:grpSpPr>
        <p:sp>
          <p:nvSpPr>
            <p:cNvPr id="278551" name="Oval 11"/>
            <p:cNvSpPr>
              <a:spLocks noChangeArrowheads="1"/>
            </p:cNvSpPr>
            <p:nvPr/>
          </p:nvSpPr>
          <p:spPr bwMode="auto">
            <a:xfrm>
              <a:off x="1379" y="2363"/>
              <a:ext cx="664" cy="472"/>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2" name="Text Box 12"/>
            <p:cNvSpPr txBox="1">
              <a:spLocks noChangeArrowheads="1"/>
            </p:cNvSpPr>
            <p:nvPr/>
          </p:nvSpPr>
          <p:spPr bwMode="auto">
            <a:xfrm>
              <a:off x="1411" y="2467"/>
              <a:ext cx="64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other plans</a:t>
              </a:r>
            </a:p>
          </p:txBody>
        </p:sp>
        <p:sp>
          <p:nvSpPr>
            <p:cNvPr id="278553" name="Line 13"/>
            <p:cNvSpPr>
              <a:spLocks noChangeShapeType="1"/>
            </p:cNvSpPr>
            <p:nvPr/>
          </p:nvSpPr>
          <p:spPr bwMode="auto">
            <a:xfrm flipH="1" flipV="1">
              <a:off x="-456" y="1846"/>
              <a:ext cx="1842" cy="720"/>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4" name="Group 14"/>
          <p:cNvGrpSpPr>
            <a:grpSpLocks/>
          </p:cNvGrpSpPr>
          <p:nvPr/>
        </p:nvGrpSpPr>
        <p:grpSpPr bwMode="auto">
          <a:xfrm>
            <a:off x="4000500" y="1724025"/>
            <a:ext cx="5008563" cy="1331913"/>
            <a:chOff x="984" y="1372"/>
            <a:chExt cx="3155" cy="839"/>
          </a:xfrm>
        </p:grpSpPr>
        <p:sp>
          <p:nvSpPr>
            <p:cNvPr id="278548" name="Line 15"/>
            <p:cNvSpPr>
              <a:spLocks noChangeShapeType="1"/>
            </p:cNvSpPr>
            <p:nvPr/>
          </p:nvSpPr>
          <p:spPr bwMode="auto">
            <a:xfrm flipH="1" flipV="1">
              <a:off x="984" y="1372"/>
              <a:ext cx="2388" cy="576"/>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9" name="Oval 16"/>
            <p:cNvSpPr>
              <a:spLocks noChangeArrowheads="1"/>
            </p:cNvSpPr>
            <p:nvPr/>
          </p:nvSpPr>
          <p:spPr bwMode="auto">
            <a:xfrm>
              <a:off x="3363" y="1643"/>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0" name="Text Box 17"/>
            <p:cNvSpPr txBox="1">
              <a:spLocks noChangeArrowheads="1"/>
            </p:cNvSpPr>
            <p:nvPr/>
          </p:nvSpPr>
          <p:spPr bwMode="auto">
            <a:xfrm>
              <a:off x="3363" y="1795"/>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Get New Suggestion</a:t>
              </a:r>
            </a:p>
          </p:txBody>
        </p:sp>
      </p:grpSp>
      <p:grpSp>
        <p:nvGrpSpPr>
          <p:cNvPr id="5" name="Group 18"/>
          <p:cNvGrpSpPr>
            <a:grpSpLocks/>
          </p:cNvGrpSpPr>
          <p:nvPr/>
        </p:nvGrpSpPr>
        <p:grpSpPr bwMode="auto">
          <a:xfrm>
            <a:off x="3409950" y="1724025"/>
            <a:ext cx="4298950" cy="2565400"/>
            <a:chOff x="2346" y="950"/>
            <a:chExt cx="2708" cy="1616"/>
          </a:xfrm>
        </p:grpSpPr>
        <p:sp>
          <p:nvSpPr>
            <p:cNvPr id="278545" name="Oval 19"/>
            <p:cNvSpPr>
              <a:spLocks noChangeArrowheads="1"/>
            </p:cNvSpPr>
            <p:nvPr/>
          </p:nvSpPr>
          <p:spPr bwMode="auto">
            <a:xfrm>
              <a:off x="4278" y="199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6" name="Text Box 20"/>
            <p:cNvSpPr txBox="1">
              <a:spLocks noChangeArrowheads="1"/>
            </p:cNvSpPr>
            <p:nvPr/>
          </p:nvSpPr>
          <p:spPr bwMode="auto">
            <a:xfrm>
              <a:off x="4278" y="2150"/>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Set as Response</a:t>
              </a:r>
            </a:p>
          </p:txBody>
        </p:sp>
        <p:sp>
          <p:nvSpPr>
            <p:cNvPr id="278547" name="Line 21"/>
            <p:cNvSpPr>
              <a:spLocks noChangeShapeType="1"/>
            </p:cNvSpPr>
            <p:nvPr/>
          </p:nvSpPr>
          <p:spPr bwMode="auto">
            <a:xfrm flipH="1" flipV="1">
              <a:off x="2346" y="950"/>
              <a:ext cx="1932" cy="1344"/>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6" name="Group 22"/>
          <p:cNvGrpSpPr>
            <a:grpSpLocks/>
          </p:cNvGrpSpPr>
          <p:nvPr/>
        </p:nvGrpSpPr>
        <p:grpSpPr bwMode="auto">
          <a:xfrm>
            <a:off x="282575" y="2076450"/>
            <a:ext cx="2022475" cy="1447800"/>
            <a:chOff x="3954" y="1228"/>
            <a:chExt cx="1274" cy="912"/>
          </a:xfrm>
        </p:grpSpPr>
        <p:sp>
          <p:nvSpPr>
            <p:cNvPr id="278540" name="Oval 23"/>
            <p:cNvSpPr>
              <a:spLocks noChangeArrowheads="1"/>
            </p:cNvSpPr>
            <p:nvPr/>
          </p:nvSpPr>
          <p:spPr bwMode="auto">
            <a:xfrm>
              <a:off x="3986" y="1228"/>
              <a:ext cx="1008" cy="6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1" name="Text Box 24"/>
            <p:cNvSpPr txBox="1">
              <a:spLocks noChangeArrowheads="1"/>
            </p:cNvSpPr>
            <p:nvPr/>
          </p:nvSpPr>
          <p:spPr bwMode="auto">
            <a:xfrm>
              <a:off x="3954" y="1324"/>
              <a:ext cx="1080" cy="501"/>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Email to be sent</a:t>
              </a:r>
            </a:p>
            <a:p>
              <a:pPr algn="ctr">
                <a:spcBef>
                  <a:spcPct val="50000"/>
                </a:spcBef>
                <a:buFont typeface="Wingdings" pitchFamily="2" charset="2"/>
                <a:buNone/>
              </a:pPr>
              <a:r>
                <a:rPr lang="en-US" sz="1200">
                  <a:solidFill>
                    <a:schemeClr val="bg2"/>
                  </a:solidFill>
                </a:rPr>
                <a:t>DMS Messages</a:t>
              </a:r>
            </a:p>
            <a:p>
              <a:pPr algn="ctr">
                <a:spcBef>
                  <a:spcPct val="50000"/>
                </a:spcBef>
                <a:buFont typeface="Wingdings" pitchFamily="2" charset="2"/>
                <a:buNone/>
              </a:pPr>
              <a:r>
                <a:rPr lang="en-US" sz="1200">
                  <a:solidFill>
                    <a:schemeClr val="bg2"/>
                  </a:solidFill>
                </a:rPr>
                <a:t>HAR Messages</a:t>
              </a:r>
            </a:p>
          </p:txBody>
        </p:sp>
        <p:sp>
          <p:nvSpPr>
            <p:cNvPr id="278542" name="Line 25"/>
            <p:cNvSpPr>
              <a:spLocks noChangeShapeType="1"/>
            </p:cNvSpPr>
            <p:nvPr/>
          </p:nvSpPr>
          <p:spPr bwMode="auto">
            <a:xfrm flipV="1">
              <a:off x="4976" y="1582"/>
              <a:ext cx="252" cy="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3" name="Line 26"/>
            <p:cNvSpPr>
              <a:spLocks noChangeShapeType="1"/>
            </p:cNvSpPr>
            <p:nvPr/>
          </p:nvSpPr>
          <p:spPr bwMode="auto">
            <a:xfrm>
              <a:off x="4976" y="1660"/>
              <a:ext cx="216" cy="204"/>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4" name="Line 27"/>
            <p:cNvSpPr>
              <a:spLocks noChangeShapeType="1"/>
            </p:cNvSpPr>
            <p:nvPr/>
          </p:nvSpPr>
          <p:spPr bwMode="auto">
            <a:xfrm>
              <a:off x="4982" y="1648"/>
              <a:ext cx="222" cy="492"/>
            </a:xfrm>
            <a:prstGeom prst="line">
              <a:avLst/>
            </a:prstGeom>
            <a:noFill/>
            <a:ln w="38100">
              <a:solidFill>
                <a:schemeClr val="bg2"/>
              </a:solidFill>
              <a:round/>
              <a:headEnd/>
              <a:tailEnd type="triangle" w="med" len="med"/>
            </a:ln>
          </p:spPr>
          <p:txBody>
            <a:bodyPr lIns="92066" tIns="46033" rIns="92066" bIns="46033"/>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48164">
                                            <p:txEl>
                                              <p:pRg st="0" end="0"/>
                                            </p:txEl>
                                          </p:spTgt>
                                        </p:tgtEl>
                                        <p:attrNameLst>
                                          <p:attrName>style.visibility</p:attrName>
                                        </p:attrNameLst>
                                      </p:cBhvr>
                                      <p:to>
                                        <p:strVal val="visible"/>
                                      </p:to>
                                    </p:set>
                                    <p:anim calcmode="lin" valueType="num">
                                      <p:cBhvr additive="base">
                                        <p:cTn id="7" dur="500" fill="hold"/>
                                        <p:tgtEl>
                                          <p:spTgt spid="35481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481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48164">
                                            <p:txEl>
                                              <p:pRg st="1" end="1"/>
                                            </p:txEl>
                                          </p:spTgt>
                                        </p:tgtEl>
                                        <p:attrNameLst>
                                          <p:attrName>style.visibility</p:attrName>
                                        </p:attrNameLst>
                                      </p:cBhvr>
                                      <p:to>
                                        <p:strVal val="visible"/>
                                      </p:to>
                                    </p:set>
                                    <p:anim calcmode="lin" valueType="num">
                                      <p:cBhvr additive="base">
                                        <p:cTn id="13" dur="500" fill="hold"/>
                                        <p:tgtEl>
                                          <p:spTgt spid="35481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48164">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48164">
                                            <p:txEl>
                                              <p:pRg st="2" end="2"/>
                                            </p:txEl>
                                          </p:spTgt>
                                        </p:tgtEl>
                                        <p:attrNameLst>
                                          <p:attrName>style.visibility</p:attrName>
                                        </p:attrNameLst>
                                      </p:cBhvr>
                                      <p:to>
                                        <p:strVal val="visible"/>
                                      </p:to>
                                    </p:set>
                                    <p:anim calcmode="lin" valueType="num">
                                      <p:cBhvr additive="base">
                                        <p:cTn id="22" dur="500" fill="hold"/>
                                        <p:tgtEl>
                                          <p:spTgt spid="354816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48164">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48164">
                                            <p:txEl>
                                              <p:pRg st="3" end="3"/>
                                            </p:txEl>
                                          </p:spTgt>
                                        </p:tgtEl>
                                        <p:attrNameLst>
                                          <p:attrName>style.visibility</p:attrName>
                                        </p:attrNameLst>
                                      </p:cBhvr>
                                      <p:to>
                                        <p:strVal val="visible"/>
                                      </p:to>
                                    </p:set>
                                    <p:anim calcmode="lin" valueType="num">
                                      <p:cBhvr additive="base">
                                        <p:cTn id="31" dur="500" fill="hold"/>
                                        <p:tgtEl>
                                          <p:spTgt spid="354816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48164">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48164">
                                            <p:txEl>
                                              <p:pRg st="4" end="4"/>
                                            </p:txEl>
                                          </p:spTgt>
                                        </p:tgtEl>
                                        <p:attrNameLst>
                                          <p:attrName>style.visibility</p:attrName>
                                        </p:attrNameLst>
                                      </p:cBhvr>
                                      <p:to>
                                        <p:strVal val="visible"/>
                                      </p:to>
                                    </p:set>
                                    <p:anim calcmode="lin" valueType="num">
                                      <p:cBhvr additive="base">
                                        <p:cTn id="40" dur="500" fill="hold"/>
                                        <p:tgtEl>
                                          <p:spTgt spid="354816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48164">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48164">
                                            <p:txEl>
                                              <p:pRg st="5" end="5"/>
                                            </p:txEl>
                                          </p:spTgt>
                                        </p:tgtEl>
                                        <p:attrNameLst>
                                          <p:attrName>style.visibility</p:attrName>
                                        </p:attrNameLst>
                                      </p:cBhvr>
                                      <p:to>
                                        <p:strVal val="visible"/>
                                      </p:to>
                                    </p:set>
                                    <p:anim calcmode="lin" valueType="num">
                                      <p:cBhvr additive="base">
                                        <p:cTn id="49" dur="500" fill="hold"/>
                                        <p:tgtEl>
                                          <p:spTgt spid="354816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48164">
                                            <p:txEl>
                                              <p:pRg st="5" end="5"/>
                                            </p:txEl>
                                          </p:spTgt>
                                        </p:tgtEl>
                                        <p:attrNameLst>
                                          <p:attrName>ppt_y</p:attrName>
                                        </p:attrNameLst>
                                      </p:cBhvr>
                                      <p:tavLst>
                                        <p:tav tm="0">
                                          <p:val>
                                            <p:strVal val="1+#ppt_h/2"/>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8164"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9" descr="activatedplan.png"/>
          <p:cNvPicPr>
            <a:picLocks noChangeAspect="1"/>
          </p:cNvPicPr>
          <p:nvPr/>
        </p:nvPicPr>
        <p:blipFill>
          <a:blip r:embed="rId3" cstate="print"/>
          <a:srcRect/>
          <a:stretch>
            <a:fillRect/>
          </a:stretch>
        </p:blipFill>
        <p:spPr bwMode="auto">
          <a:xfrm>
            <a:off x="768350" y="1314450"/>
            <a:ext cx="4951413" cy="3344863"/>
          </a:xfrm>
          <a:prstGeom prst="rect">
            <a:avLst/>
          </a:prstGeom>
          <a:noFill/>
          <a:ln w="9525">
            <a:noFill/>
            <a:miter lim="800000"/>
            <a:headEnd/>
            <a:tailEnd/>
          </a:ln>
        </p:spPr>
      </p:pic>
      <p:sp>
        <p:nvSpPr>
          <p:cNvPr id="279556" name="Slide Number Placeholder 7"/>
          <p:cNvSpPr>
            <a:spLocks noGrp="1"/>
          </p:cNvSpPr>
          <p:nvPr>
            <p:ph type="sldNum" sz="quarter" idx="12"/>
          </p:nvPr>
        </p:nvSpPr>
        <p:spPr>
          <a:noFill/>
        </p:spPr>
        <p:txBody>
          <a:bodyPr/>
          <a:lstStyle/>
          <a:p>
            <a:fld id="{74D7F3E3-CC2C-49A6-B93A-C8E1F3A6CA5F}" type="slidenum">
              <a:rPr lang="en-US" smtClean="0"/>
              <a:pPr/>
              <a:t>208</a:t>
            </a:fld>
            <a:endParaRPr lang="en-US" smtClean="0"/>
          </a:p>
        </p:txBody>
      </p:sp>
      <p:sp>
        <p:nvSpPr>
          <p:cNvPr id="3550211"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Activate / Terminate Response Plan</a:t>
            </a:r>
          </a:p>
        </p:txBody>
      </p:sp>
      <p:sp>
        <p:nvSpPr>
          <p:cNvPr id="3550212" name="Rectangle 4"/>
          <p:cNvSpPr>
            <a:spLocks noGrp="1" noChangeArrowheads="1"/>
          </p:cNvSpPr>
          <p:nvPr>
            <p:ph type="body" sz="half" idx="1"/>
          </p:nvPr>
        </p:nvSpPr>
        <p:spPr>
          <a:xfrm>
            <a:off x="685800" y="4733925"/>
            <a:ext cx="7200900" cy="1743075"/>
          </a:xfrm>
        </p:spPr>
        <p:txBody>
          <a:bodyPr>
            <a:normAutofit/>
          </a:bodyPr>
          <a:lstStyle/>
          <a:p>
            <a:pPr>
              <a:lnSpc>
                <a:spcPct val="80000"/>
              </a:lnSpc>
            </a:pPr>
            <a:r>
              <a:rPr lang="en-US" sz="1800" dirty="0" smtClean="0"/>
              <a:t>After clicking on “Accept”, the window above appears</a:t>
            </a:r>
          </a:p>
          <a:p>
            <a:pPr>
              <a:lnSpc>
                <a:spcPct val="80000"/>
              </a:lnSpc>
            </a:pPr>
            <a:r>
              <a:rPr lang="en-US" sz="1800" dirty="0" smtClean="0"/>
              <a:t>Click “Edit Item” or “Remove Item” to modify or remove email recipients, DMS, or HAR if needed/desired</a:t>
            </a:r>
          </a:p>
          <a:p>
            <a:pPr>
              <a:lnSpc>
                <a:spcPct val="80000"/>
              </a:lnSpc>
            </a:pPr>
            <a:r>
              <a:rPr lang="en-US" sz="1800" dirty="0" smtClean="0"/>
              <a:t>“Activate Plan” will initiate Response Plan</a:t>
            </a:r>
          </a:p>
          <a:p>
            <a:pPr lvl="1">
              <a:lnSpc>
                <a:spcPct val="80000"/>
              </a:lnSpc>
            </a:pPr>
            <a:r>
              <a:rPr lang="en-US" sz="1800" dirty="0" smtClean="0"/>
              <a:t>Upon activation, </a:t>
            </a:r>
            <a:r>
              <a:rPr lang="en-US" sz="1800" dirty="0" err="1" smtClean="0"/>
              <a:t>SunGuide</a:t>
            </a:r>
            <a:r>
              <a:rPr lang="en-US" sz="1800" dirty="0" smtClean="0"/>
              <a:t> will send emails and DMS messages</a:t>
            </a:r>
          </a:p>
          <a:p>
            <a:pPr>
              <a:lnSpc>
                <a:spcPct val="80000"/>
              </a:lnSpc>
            </a:pPr>
            <a:r>
              <a:rPr lang="en-US" sz="1800" dirty="0" smtClean="0"/>
              <a:t>“Terminate Plan” will remove messages from DMS</a:t>
            </a:r>
          </a:p>
        </p:txBody>
      </p:sp>
      <p:grpSp>
        <p:nvGrpSpPr>
          <p:cNvPr id="2" name="Group 5"/>
          <p:cNvGrpSpPr>
            <a:grpSpLocks/>
          </p:cNvGrpSpPr>
          <p:nvPr/>
        </p:nvGrpSpPr>
        <p:grpSpPr bwMode="auto">
          <a:xfrm>
            <a:off x="1254125" y="1789113"/>
            <a:ext cx="6635750" cy="2924175"/>
            <a:chOff x="1424" y="945"/>
            <a:chExt cx="3563" cy="1842"/>
          </a:xfrm>
        </p:grpSpPr>
        <p:sp>
          <p:nvSpPr>
            <p:cNvPr id="279569" name="Oval 6"/>
            <p:cNvSpPr>
              <a:spLocks noChangeArrowheads="1"/>
            </p:cNvSpPr>
            <p:nvPr/>
          </p:nvSpPr>
          <p:spPr bwMode="auto">
            <a:xfrm>
              <a:off x="4227" y="2219"/>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70" name="Text Box 7"/>
            <p:cNvSpPr txBox="1">
              <a:spLocks noChangeArrowheads="1"/>
            </p:cNvSpPr>
            <p:nvPr/>
          </p:nvSpPr>
          <p:spPr bwMode="auto">
            <a:xfrm>
              <a:off x="4275" y="2323"/>
              <a:ext cx="64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Activate / Terminate Plan</a:t>
              </a:r>
            </a:p>
          </p:txBody>
        </p:sp>
        <p:sp>
          <p:nvSpPr>
            <p:cNvPr id="279571" name="Line 8"/>
            <p:cNvSpPr>
              <a:spLocks noChangeShapeType="1"/>
            </p:cNvSpPr>
            <p:nvPr/>
          </p:nvSpPr>
          <p:spPr bwMode="auto">
            <a:xfrm flipH="1" flipV="1">
              <a:off x="1424" y="945"/>
              <a:ext cx="2800" cy="1569"/>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3550217" name="Line 9"/>
          <p:cNvSpPr>
            <a:spLocks noChangeShapeType="1"/>
          </p:cNvSpPr>
          <p:nvPr/>
        </p:nvSpPr>
        <p:spPr bwMode="auto">
          <a:xfrm flipH="1" flipV="1">
            <a:off x="942975" y="1789113"/>
            <a:ext cx="5524500" cy="2487612"/>
          </a:xfrm>
          <a:prstGeom prst="line">
            <a:avLst/>
          </a:prstGeom>
          <a:noFill/>
          <a:ln w="38100">
            <a:solidFill>
              <a:schemeClr val="bg2"/>
            </a:solidFill>
            <a:round/>
            <a:headEnd/>
            <a:tailEnd type="triangle" w="med" len="med"/>
          </a:ln>
        </p:spPr>
        <p:txBody>
          <a:bodyPr lIns="92066" tIns="46033" rIns="92066" bIns="46033"/>
          <a:lstStyle/>
          <a:p>
            <a:endParaRPr lang="en-US"/>
          </a:p>
        </p:txBody>
      </p:sp>
      <p:grpSp>
        <p:nvGrpSpPr>
          <p:cNvPr id="3" name="Group 10"/>
          <p:cNvGrpSpPr>
            <a:grpSpLocks/>
          </p:cNvGrpSpPr>
          <p:nvPr/>
        </p:nvGrpSpPr>
        <p:grpSpPr bwMode="auto">
          <a:xfrm>
            <a:off x="1731963" y="1789113"/>
            <a:ext cx="6040437" cy="1874837"/>
            <a:chOff x="1059" y="195"/>
            <a:chExt cx="3805" cy="1181"/>
          </a:xfrm>
        </p:grpSpPr>
        <p:sp>
          <p:nvSpPr>
            <p:cNvPr id="279566" name="Oval 11"/>
            <p:cNvSpPr>
              <a:spLocks noChangeArrowheads="1"/>
            </p:cNvSpPr>
            <p:nvPr/>
          </p:nvSpPr>
          <p:spPr bwMode="auto">
            <a:xfrm>
              <a:off x="4096" y="80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67" name="Text Box 12"/>
            <p:cNvSpPr txBox="1">
              <a:spLocks noChangeArrowheads="1"/>
            </p:cNvSpPr>
            <p:nvPr/>
          </p:nvSpPr>
          <p:spPr bwMode="auto">
            <a:xfrm>
              <a:off x="4088" y="920"/>
              <a:ext cx="776"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Email Recipients / DMS / HAR</a:t>
              </a:r>
            </a:p>
          </p:txBody>
        </p:sp>
        <p:sp>
          <p:nvSpPr>
            <p:cNvPr id="279568" name="Line 13"/>
            <p:cNvSpPr>
              <a:spLocks noChangeShapeType="1"/>
            </p:cNvSpPr>
            <p:nvPr/>
          </p:nvSpPr>
          <p:spPr bwMode="auto">
            <a:xfrm flipH="1" flipV="1">
              <a:off x="1059" y="195"/>
              <a:ext cx="3029" cy="893"/>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279562" name="Oval 20"/>
          <p:cNvSpPr>
            <a:spLocks noChangeArrowheads="1"/>
          </p:cNvSpPr>
          <p:nvPr/>
        </p:nvSpPr>
        <p:spPr bwMode="auto">
          <a:xfrm>
            <a:off x="6446838" y="1781175"/>
            <a:ext cx="141605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grpSp>
        <p:nvGrpSpPr>
          <p:cNvPr id="4" name="Group 27"/>
          <p:cNvGrpSpPr>
            <a:grpSpLocks/>
          </p:cNvGrpSpPr>
          <p:nvPr/>
        </p:nvGrpSpPr>
        <p:grpSpPr bwMode="auto">
          <a:xfrm>
            <a:off x="2062163" y="1701800"/>
            <a:ext cx="5686425" cy="836613"/>
            <a:chOff x="1771" y="1758"/>
            <a:chExt cx="3582" cy="527"/>
          </a:xfrm>
        </p:grpSpPr>
        <p:sp>
          <p:nvSpPr>
            <p:cNvPr id="279564" name="Text Box 21"/>
            <p:cNvSpPr txBox="1">
              <a:spLocks noChangeArrowheads="1"/>
            </p:cNvSpPr>
            <p:nvPr/>
          </p:nvSpPr>
          <p:spPr bwMode="auto">
            <a:xfrm>
              <a:off x="4602" y="1900"/>
              <a:ext cx="751"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Remove Email / DMS / HAR / 511</a:t>
              </a:r>
            </a:p>
          </p:txBody>
        </p:sp>
        <p:sp>
          <p:nvSpPr>
            <p:cNvPr id="279565" name="Line 22"/>
            <p:cNvSpPr>
              <a:spLocks noChangeShapeType="1"/>
            </p:cNvSpPr>
            <p:nvPr/>
          </p:nvSpPr>
          <p:spPr bwMode="auto">
            <a:xfrm flipH="1" flipV="1">
              <a:off x="1771" y="1758"/>
              <a:ext cx="2774" cy="326"/>
            </a:xfrm>
            <a:prstGeom prst="line">
              <a:avLst/>
            </a:prstGeom>
            <a:noFill/>
            <a:ln w="38100">
              <a:solidFill>
                <a:schemeClr val="bg2"/>
              </a:solidFill>
              <a:round/>
              <a:headEnd/>
              <a:tailEnd type="triangle" w="med" len="med"/>
            </a:ln>
          </p:spPr>
          <p:txBody>
            <a:bodyPr lIns="92066" tIns="46033" rIns="92066" bIns="46033"/>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0212">
                                            <p:txEl>
                                              <p:pRg st="0" end="0"/>
                                            </p:txEl>
                                          </p:spTgt>
                                        </p:tgtEl>
                                        <p:attrNameLst>
                                          <p:attrName>style.visibility</p:attrName>
                                        </p:attrNameLst>
                                      </p:cBhvr>
                                      <p:to>
                                        <p:strVal val="visible"/>
                                      </p:to>
                                    </p:set>
                                    <p:anim calcmode="lin" valueType="num">
                                      <p:cBhvr additive="base">
                                        <p:cTn id="7" dur="500" fill="hold"/>
                                        <p:tgtEl>
                                          <p:spTgt spid="35502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02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50212">
                                            <p:txEl>
                                              <p:pRg st="1" end="1"/>
                                            </p:txEl>
                                          </p:spTgt>
                                        </p:tgtEl>
                                        <p:attrNameLst>
                                          <p:attrName>style.visibility</p:attrName>
                                        </p:attrNameLst>
                                      </p:cBhvr>
                                      <p:to>
                                        <p:strVal val="visible"/>
                                      </p:to>
                                    </p:set>
                                    <p:anim calcmode="lin" valueType="num">
                                      <p:cBhvr additive="base">
                                        <p:cTn id="13" dur="500" fill="hold"/>
                                        <p:tgtEl>
                                          <p:spTgt spid="35502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50212">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50212">
                                            <p:txEl>
                                              <p:pRg st="2" end="2"/>
                                            </p:txEl>
                                          </p:spTgt>
                                        </p:tgtEl>
                                        <p:attrNameLst>
                                          <p:attrName>style.visibility</p:attrName>
                                        </p:attrNameLst>
                                      </p:cBhvr>
                                      <p:to>
                                        <p:strVal val="visible"/>
                                      </p:to>
                                    </p:set>
                                    <p:anim calcmode="lin" valueType="num">
                                      <p:cBhvr additive="base">
                                        <p:cTn id="27" dur="500" fill="hold"/>
                                        <p:tgtEl>
                                          <p:spTgt spid="355021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5021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50212">
                                            <p:txEl>
                                              <p:pRg st="3" end="3"/>
                                            </p:txEl>
                                          </p:spTgt>
                                        </p:tgtEl>
                                        <p:attrNameLst>
                                          <p:attrName>style.visibility</p:attrName>
                                        </p:attrNameLst>
                                      </p:cBhvr>
                                      <p:to>
                                        <p:strVal val="visible"/>
                                      </p:to>
                                    </p:set>
                                    <p:anim calcmode="lin" valueType="num">
                                      <p:cBhvr additive="base">
                                        <p:cTn id="31" dur="500" fill="hold"/>
                                        <p:tgtEl>
                                          <p:spTgt spid="355021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0212">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50212">
                                            <p:txEl>
                                              <p:pRg st="4" end="4"/>
                                            </p:txEl>
                                          </p:spTgt>
                                        </p:tgtEl>
                                        <p:attrNameLst>
                                          <p:attrName>style.visibility</p:attrName>
                                        </p:attrNameLst>
                                      </p:cBhvr>
                                      <p:to>
                                        <p:strVal val="visible"/>
                                      </p:to>
                                    </p:set>
                                    <p:anim calcmode="lin" valueType="num">
                                      <p:cBhvr additive="base">
                                        <p:cTn id="40" dur="500" fill="hold"/>
                                        <p:tgtEl>
                                          <p:spTgt spid="355021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50212">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grpId="0" nodeType="withEffect">
                                  <p:stCondLst>
                                    <p:cond delay="0"/>
                                  </p:stCondLst>
                                  <p:childTnLst>
                                    <p:set>
                                      <p:cBhvr>
                                        <p:cTn id="43" dur="1" fill="hold">
                                          <p:stCondLst>
                                            <p:cond delay="0"/>
                                          </p:stCondLst>
                                        </p:cTn>
                                        <p:tgtEl>
                                          <p:spTgt spid="3550217"/>
                                        </p:tgtEl>
                                        <p:attrNameLst>
                                          <p:attrName>style.visibility</p:attrName>
                                        </p:attrNameLst>
                                      </p:cBhvr>
                                      <p:to>
                                        <p:strVal val="visible"/>
                                      </p:to>
                                    </p:set>
                                    <p:animEffect transition="in" filter="blinds(horizontal)">
                                      <p:cBhvr>
                                        <p:cTn id="44" dur="500"/>
                                        <p:tgtEl>
                                          <p:spTgt spid="3550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0212" grpId="0" build="p"/>
      <p:bldP spid="355021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Content Placeholder 13" descr="activatedplan.png"/>
          <p:cNvPicPr>
            <a:picLocks noGrp="1" noChangeAspect="1"/>
          </p:cNvPicPr>
          <p:nvPr>
            <p:ph sz="quarter" idx="3"/>
          </p:nvPr>
        </p:nvPicPr>
        <p:blipFill>
          <a:blip r:embed="rId3" cstate="print"/>
          <a:srcRect/>
          <a:stretch>
            <a:fillRect/>
          </a:stretch>
        </p:blipFill>
        <p:spPr>
          <a:xfrm>
            <a:off x="1420813" y="1349375"/>
            <a:ext cx="4389437" cy="2965450"/>
          </a:xfrm>
        </p:spPr>
      </p:pic>
      <p:sp>
        <p:nvSpPr>
          <p:cNvPr id="280580" name="Slide Number Placeholder 7"/>
          <p:cNvSpPr>
            <a:spLocks noGrp="1"/>
          </p:cNvSpPr>
          <p:nvPr>
            <p:ph type="sldNum" sz="quarter" idx="12"/>
          </p:nvPr>
        </p:nvSpPr>
        <p:spPr>
          <a:noFill/>
        </p:spPr>
        <p:txBody>
          <a:bodyPr/>
          <a:lstStyle/>
          <a:p>
            <a:fld id="{FCFEF9E4-5F39-46DB-8007-412C3E4B7008}" type="slidenum">
              <a:rPr lang="en-US" smtClean="0"/>
              <a:pPr/>
              <a:t>209</a:t>
            </a:fld>
            <a:endParaRPr lang="en-US" smtClean="0"/>
          </a:p>
        </p:txBody>
      </p:sp>
      <p:sp>
        <p:nvSpPr>
          <p:cNvPr id="3552259"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Adding Email Recipients, DMS, and HAR</a:t>
            </a:r>
          </a:p>
        </p:txBody>
      </p:sp>
      <p:sp>
        <p:nvSpPr>
          <p:cNvPr id="3552260" name="Rectangle 4"/>
          <p:cNvSpPr>
            <a:spLocks noGrp="1" noChangeArrowheads="1"/>
          </p:cNvSpPr>
          <p:nvPr>
            <p:ph type="body" sz="half" idx="1"/>
          </p:nvPr>
        </p:nvSpPr>
        <p:spPr>
          <a:xfrm>
            <a:off x="685800" y="4376738"/>
            <a:ext cx="8039100" cy="2176462"/>
          </a:xfrm>
        </p:spPr>
        <p:txBody>
          <a:bodyPr>
            <a:normAutofit lnSpcReduction="10000"/>
          </a:bodyPr>
          <a:lstStyle/>
          <a:p>
            <a:pPr>
              <a:lnSpc>
                <a:spcPct val="80000"/>
              </a:lnSpc>
            </a:pPr>
            <a:r>
              <a:rPr lang="en-US" sz="1700" dirty="0" smtClean="0"/>
              <a:t>Click “Add Item” to add DMS or HAR device</a:t>
            </a:r>
          </a:p>
          <a:p>
            <a:pPr lvl="1">
              <a:lnSpc>
                <a:spcPct val="80000"/>
              </a:lnSpc>
            </a:pPr>
            <a:r>
              <a:rPr lang="en-US" sz="1700" dirty="0" smtClean="0"/>
              <a:t>Operator will be prompted with a list of DMS/HAR devices to select</a:t>
            </a:r>
          </a:p>
          <a:p>
            <a:pPr lvl="1">
              <a:lnSpc>
                <a:spcPct val="80000"/>
              </a:lnSpc>
            </a:pPr>
            <a:r>
              <a:rPr lang="en-US" sz="1700" dirty="0" smtClean="0"/>
              <a:t>Local or Remote/C2C DMS can be added to a response plan</a:t>
            </a:r>
          </a:p>
          <a:p>
            <a:pPr>
              <a:lnSpc>
                <a:spcPct val="80000"/>
              </a:lnSpc>
            </a:pPr>
            <a:r>
              <a:rPr lang="en-US" sz="1700" dirty="0" smtClean="0"/>
              <a:t>Click “Add Item” to add email recipients</a:t>
            </a:r>
          </a:p>
          <a:p>
            <a:pPr lvl="1">
              <a:lnSpc>
                <a:spcPct val="80000"/>
              </a:lnSpc>
            </a:pPr>
            <a:r>
              <a:rPr lang="en-US" sz="1700" dirty="0" smtClean="0"/>
              <a:t>Operator will be prompted with Email selection window</a:t>
            </a:r>
          </a:p>
          <a:p>
            <a:pPr>
              <a:lnSpc>
                <a:spcPct val="80000"/>
              </a:lnSpc>
            </a:pPr>
            <a:r>
              <a:rPr lang="en-US" sz="1700" dirty="0" smtClean="0"/>
              <a:t>Click “Add Item” to add the 511 entry</a:t>
            </a:r>
          </a:p>
          <a:p>
            <a:pPr lvl="1">
              <a:lnSpc>
                <a:spcPct val="80000"/>
              </a:lnSpc>
            </a:pPr>
            <a:r>
              <a:rPr lang="en-US" sz="1700" dirty="0" smtClean="0">
                <a:solidFill>
                  <a:schemeClr val="accent2"/>
                </a:solidFill>
              </a:rPr>
              <a:t>If 511 entry is in the response list when “Activate Plan” is selected, then event will be pushed to the 511 (FL ATIS) system</a:t>
            </a:r>
          </a:p>
          <a:p>
            <a:pPr lvl="1">
              <a:lnSpc>
                <a:spcPct val="80000"/>
              </a:lnSpc>
            </a:pPr>
            <a:r>
              <a:rPr lang="en-US" sz="1700" dirty="0" smtClean="0"/>
              <a:t>Can add 511 entry if it was previously removed</a:t>
            </a:r>
          </a:p>
        </p:txBody>
      </p:sp>
      <p:sp>
        <p:nvSpPr>
          <p:cNvPr id="280583" name="Oval 6"/>
          <p:cNvSpPr>
            <a:spLocks noChangeArrowheads="1"/>
          </p:cNvSpPr>
          <p:nvPr/>
        </p:nvSpPr>
        <p:spPr bwMode="auto">
          <a:xfrm>
            <a:off x="6408738" y="2381250"/>
            <a:ext cx="120650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0584" name="Line 7"/>
          <p:cNvSpPr>
            <a:spLocks noChangeShapeType="1"/>
          </p:cNvSpPr>
          <p:nvPr/>
        </p:nvSpPr>
        <p:spPr bwMode="auto">
          <a:xfrm flipH="1" flipV="1">
            <a:off x="2095500" y="1781175"/>
            <a:ext cx="4319588" cy="109855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0585" name="Text Box 9"/>
          <p:cNvSpPr txBox="1">
            <a:spLocks noChangeArrowheads="1"/>
          </p:cNvSpPr>
          <p:nvPr/>
        </p:nvSpPr>
        <p:spPr bwMode="auto">
          <a:xfrm>
            <a:off x="6396038" y="2520950"/>
            <a:ext cx="1206500" cy="795338"/>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Add Email Recipients / DMS / HAR / 511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2260">
                                            <p:txEl>
                                              <p:pRg st="0" end="0"/>
                                            </p:txEl>
                                          </p:spTgt>
                                        </p:tgtEl>
                                        <p:attrNameLst>
                                          <p:attrName>style.visibility</p:attrName>
                                        </p:attrNameLst>
                                      </p:cBhvr>
                                      <p:to>
                                        <p:strVal val="visible"/>
                                      </p:to>
                                    </p:set>
                                    <p:anim calcmode="lin" valueType="num">
                                      <p:cBhvr additive="base">
                                        <p:cTn id="7" dur="500" fill="hold"/>
                                        <p:tgtEl>
                                          <p:spTgt spid="3552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226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52260">
                                            <p:txEl>
                                              <p:pRg st="1" end="1"/>
                                            </p:txEl>
                                          </p:spTgt>
                                        </p:tgtEl>
                                        <p:attrNameLst>
                                          <p:attrName>style.visibility</p:attrName>
                                        </p:attrNameLst>
                                      </p:cBhvr>
                                      <p:to>
                                        <p:strVal val="visible"/>
                                      </p:to>
                                    </p:set>
                                    <p:anim calcmode="lin" valueType="num">
                                      <p:cBhvr additive="base">
                                        <p:cTn id="11" dur="500" fill="hold"/>
                                        <p:tgtEl>
                                          <p:spTgt spid="355226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5226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52260">
                                            <p:txEl>
                                              <p:pRg st="2" end="2"/>
                                            </p:txEl>
                                          </p:spTgt>
                                        </p:tgtEl>
                                        <p:attrNameLst>
                                          <p:attrName>style.visibility</p:attrName>
                                        </p:attrNameLst>
                                      </p:cBhvr>
                                      <p:to>
                                        <p:strVal val="visible"/>
                                      </p:to>
                                    </p:set>
                                    <p:anim calcmode="lin" valueType="num">
                                      <p:cBhvr additive="base">
                                        <p:cTn id="15" dur="500" fill="hold"/>
                                        <p:tgtEl>
                                          <p:spTgt spid="355226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52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52260">
                                            <p:txEl>
                                              <p:pRg st="3" end="3"/>
                                            </p:txEl>
                                          </p:spTgt>
                                        </p:tgtEl>
                                        <p:attrNameLst>
                                          <p:attrName>style.visibility</p:attrName>
                                        </p:attrNameLst>
                                      </p:cBhvr>
                                      <p:to>
                                        <p:strVal val="visible"/>
                                      </p:to>
                                    </p:set>
                                    <p:anim calcmode="lin" valueType="num">
                                      <p:cBhvr additive="base">
                                        <p:cTn id="21" dur="500" fill="hold"/>
                                        <p:tgtEl>
                                          <p:spTgt spid="355226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5226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52260">
                                            <p:txEl>
                                              <p:pRg st="4" end="4"/>
                                            </p:txEl>
                                          </p:spTgt>
                                        </p:tgtEl>
                                        <p:attrNameLst>
                                          <p:attrName>style.visibility</p:attrName>
                                        </p:attrNameLst>
                                      </p:cBhvr>
                                      <p:to>
                                        <p:strVal val="visible"/>
                                      </p:to>
                                    </p:set>
                                    <p:anim calcmode="lin" valueType="num">
                                      <p:cBhvr additive="base">
                                        <p:cTn id="25" dur="500" fill="hold"/>
                                        <p:tgtEl>
                                          <p:spTgt spid="355226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522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52260">
                                            <p:txEl>
                                              <p:pRg st="5" end="5"/>
                                            </p:txEl>
                                          </p:spTgt>
                                        </p:tgtEl>
                                        <p:attrNameLst>
                                          <p:attrName>style.visibility</p:attrName>
                                        </p:attrNameLst>
                                      </p:cBhvr>
                                      <p:to>
                                        <p:strVal val="visible"/>
                                      </p:to>
                                    </p:set>
                                    <p:anim calcmode="lin" valueType="num">
                                      <p:cBhvr additive="base">
                                        <p:cTn id="31" dur="500" fill="hold"/>
                                        <p:tgtEl>
                                          <p:spTgt spid="355226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226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52260">
                                            <p:txEl>
                                              <p:pRg st="6" end="6"/>
                                            </p:txEl>
                                          </p:spTgt>
                                        </p:tgtEl>
                                        <p:attrNameLst>
                                          <p:attrName>style.visibility</p:attrName>
                                        </p:attrNameLst>
                                      </p:cBhvr>
                                      <p:to>
                                        <p:strVal val="visible"/>
                                      </p:to>
                                    </p:set>
                                    <p:anim calcmode="lin" valueType="num">
                                      <p:cBhvr additive="base">
                                        <p:cTn id="35" dur="500" fill="hold"/>
                                        <p:tgtEl>
                                          <p:spTgt spid="355226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52260">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52260">
                                            <p:txEl>
                                              <p:pRg st="7" end="7"/>
                                            </p:txEl>
                                          </p:spTgt>
                                        </p:tgtEl>
                                        <p:attrNameLst>
                                          <p:attrName>style.visibility</p:attrName>
                                        </p:attrNameLst>
                                      </p:cBhvr>
                                      <p:to>
                                        <p:strVal val="visible"/>
                                      </p:to>
                                    </p:set>
                                    <p:anim calcmode="lin" valueType="num">
                                      <p:cBhvr additive="base">
                                        <p:cTn id="39" dur="500" fill="hold"/>
                                        <p:tgtEl>
                                          <p:spTgt spid="3552260">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55226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226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Shield Editor</a:t>
            </a:r>
            <a:endParaRPr lang="en-US" dirty="0"/>
          </a:p>
        </p:txBody>
      </p:sp>
      <p:sp>
        <p:nvSpPr>
          <p:cNvPr id="3" name="Content Placeholder 2"/>
          <p:cNvSpPr>
            <a:spLocks noGrp="1"/>
          </p:cNvSpPr>
          <p:nvPr>
            <p:ph idx="1"/>
          </p:nvPr>
        </p:nvSpPr>
        <p:spPr>
          <a:xfrm>
            <a:off x="304800" y="1676401"/>
            <a:ext cx="4191000" cy="4953000"/>
          </a:xfrm>
        </p:spPr>
        <p:txBody>
          <a:bodyPr>
            <a:normAutofit/>
          </a:bodyPr>
          <a:lstStyle/>
          <a:p>
            <a:r>
              <a:rPr lang="en-US" dirty="0" smtClean="0"/>
              <a:t>Create and place shields on map</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794626" name="Picture 2" descr="C:\Documents\Projects\SunGuide Training\Master Slides\Screen Shots\Screan Shots R7.0\SAA\MapShiel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622" y="1752600"/>
            <a:ext cx="4828266" cy="3190875"/>
          </a:xfrm>
          <a:prstGeom prst="rect">
            <a:avLst/>
          </a:prstGeom>
          <a:noFill/>
          <a:extLst>
            <a:ext uri="{909E8E84-426E-40DD-AFC4-6F175D3DCCD1}">
              <a14:hiddenFill xmlns:a14="http://schemas.microsoft.com/office/drawing/2010/main">
                <a:solidFill>
                  <a:srgbClr val="FFFFFF"/>
                </a:solidFill>
              </a14:hiddenFill>
            </a:ext>
          </a:extLst>
        </p:spPr>
      </p:pic>
      <p:pic>
        <p:nvPicPr>
          <p:cNvPr id="794627" name="Picture 3" descr="C:\Documents\Projects\SunGuide Training\Master Slides\Screen Shots\Screan Shots R7.0\SAA\MapShieldPl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7946"/>
            <a:ext cx="36099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6566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4" descr="groupedit.png"/>
          <p:cNvPicPr>
            <a:picLocks noChangeAspect="1"/>
          </p:cNvPicPr>
          <p:nvPr/>
        </p:nvPicPr>
        <p:blipFill>
          <a:blip r:embed="rId3" cstate="print"/>
          <a:srcRect/>
          <a:stretch>
            <a:fillRect/>
          </a:stretch>
        </p:blipFill>
        <p:spPr bwMode="auto">
          <a:xfrm>
            <a:off x="285750" y="1587500"/>
            <a:ext cx="5334000" cy="3603625"/>
          </a:xfrm>
          <a:prstGeom prst="rect">
            <a:avLst/>
          </a:prstGeom>
          <a:noFill/>
          <a:ln w="9525">
            <a:noFill/>
            <a:miter lim="800000"/>
            <a:headEnd/>
            <a:tailEnd/>
          </a:ln>
        </p:spPr>
      </p:pic>
      <p:sp>
        <p:nvSpPr>
          <p:cNvPr id="3972100" name="Rectangle 4"/>
          <p:cNvSpPr>
            <a:spLocks noGrp="1" noChangeArrowheads="1"/>
          </p:cNvSpPr>
          <p:nvPr>
            <p:ph type="body" sz="half" idx="1"/>
          </p:nvPr>
        </p:nvSpPr>
        <p:spPr>
          <a:xfrm>
            <a:off x="5868988" y="1447800"/>
            <a:ext cx="3275012" cy="5410200"/>
          </a:xfrm>
        </p:spPr>
        <p:txBody>
          <a:bodyPr/>
          <a:lstStyle/>
          <a:p>
            <a:r>
              <a:rPr lang="en-US" sz="1900" dirty="0" smtClean="0"/>
              <a:t>Hold Ctrl and left click all DMS that will be edited</a:t>
            </a:r>
          </a:p>
          <a:p>
            <a:r>
              <a:rPr lang="en-US" sz="1900" dirty="0" smtClean="0"/>
              <a:t>Click the “</a:t>
            </a:r>
            <a:r>
              <a:rPr lang="en-US" sz="1900" dirty="0" smtClean="0">
                <a:solidFill>
                  <a:schemeClr val="accent2"/>
                </a:solidFill>
              </a:rPr>
              <a:t>Edit Item</a:t>
            </a:r>
            <a:r>
              <a:rPr lang="en-US" sz="1900" dirty="0" smtClean="0"/>
              <a:t>” button and the Message Editor Window appears</a:t>
            </a:r>
          </a:p>
          <a:p>
            <a:r>
              <a:rPr lang="en-US" sz="1900" dirty="0" smtClean="0"/>
              <a:t>Modify the message in the Message Editor Window</a:t>
            </a:r>
          </a:p>
          <a:p>
            <a:r>
              <a:rPr lang="en-US" sz="1900" dirty="0" smtClean="0"/>
              <a:t>Click “Save”, then “Activate Plan”</a:t>
            </a:r>
          </a:p>
        </p:txBody>
      </p:sp>
      <p:sp>
        <p:nvSpPr>
          <p:cNvPr id="281605" name="Slide Number Placeholder 7"/>
          <p:cNvSpPr>
            <a:spLocks noGrp="1"/>
          </p:cNvSpPr>
          <p:nvPr>
            <p:ph type="sldNum" sz="quarter" idx="12"/>
          </p:nvPr>
        </p:nvSpPr>
        <p:spPr>
          <a:noFill/>
        </p:spPr>
        <p:txBody>
          <a:bodyPr/>
          <a:lstStyle/>
          <a:p>
            <a:fld id="{7048CD66-5F2F-4D8A-87DB-C10C6C80CAD2}" type="slidenum">
              <a:rPr lang="en-US" smtClean="0"/>
              <a:pPr/>
              <a:t>210</a:t>
            </a:fld>
            <a:endParaRPr lang="en-US" smtClean="0"/>
          </a:p>
        </p:txBody>
      </p:sp>
      <p:sp>
        <p:nvSpPr>
          <p:cNvPr id="3972099"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DMS Groups: Editing Multiple DMS</a:t>
            </a:r>
          </a:p>
        </p:txBody>
      </p:sp>
      <p:sp>
        <p:nvSpPr>
          <p:cNvPr id="281607" name="Oval 5"/>
          <p:cNvSpPr>
            <a:spLocks noChangeArrowheads="1"/>
          </p:cNvSpPr>
          <p:nvPr/>
        </p:nvSpPr>
        <p:spPr bwMode="auto">
          <a:xfrm>
            <a:off x="6824663" y="5397500"/>
            <a:ext cx="1254125" cy="950913"/>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1608" name="Text Box 8"/>
          <p:cNvSpPr txBox="1">
            <a:spLocks noChangeArrowheads="1"/>
          </p:cNvSpPr>
          <p:nvPr/>
        </p:nvSpPr>
        <p:spPr bwMode="auto">
          <a:xfrm>
            <a:off x="6865938" y="5767388"/>
            <a:ext cx="1254125" cy="265112"/>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DMS Group</a:t>
            </a:r>
          </a:p>
        </p:txBody>
      </p:sp>
      <p:sp>
        <p:nvSpPr>
          <p:cNvPr id="281609" name="Line 9"/>
          <p:cNvSpPr>
            <a:spLocks noChangeShapeType="1"/>
          </p:cNvSpPr>
          <p:nvPr/>
        </p:nvSpPr>
        <p:spPr bwMode="auto">
          <a:xfrm flipH="1" flipV="1">
            <a:off x="4762500" y="2781300"/>
            <a:ext cx="2076450" cy="30194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0" name="Line 10"/>
          <p:cNvSpPr>
            <a:spLocks noChangeShapeType="1"/>
          </p:cNvSpPr>
          <p:nvPr/>
        </p:nvSpPr>
        <p:spPr bwMode="auto">
          <a:xfrm flipH="1" flipV="1">
            <a:off x="4791075" y="3790950"/>
            <a:ext cx="2047875" cy="20097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1" name="Line 9"/>
          <p:cNvSpPr>
            <a:spLocks noChangeShapeType="1"/>
          </p:cNvSpPr>
          <p:nvPr/>
        </p:nvSpPr>
        <p:spPr bwMode="auto">
          <a:xfrm flipH="1" flipV="1">
            <a:off x="4772025" y="3276600"/>
            <a:ext cx="2090738" cy="25241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2" name="Line 10"/>
          <p:cNvSpPr>
            <a:spLocks noChangeShapeType="1"/>
          </p:cNvSpPr>
          <p:nvPr/>
        </p:nvSpPr>
        <p:spPr bwMode="auto">
          <a:xfrm flipH="1" flipV="1">
            <a:off x="4810125" y="4267200"/>
            <a:ext cx="2071688" cy="1543050"/>
          </a:xfrm>
          <a:prstGeom prst="line">
            <a:avLst/>
          </a:prstGeom>
          <a:noFill/>
          <a:ln w="38100">
            <a:solidFill>
              <a:schemeClr val="bg2"/>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2100">
                                            <p:txEl>
                                              <p:pRg st="0" end="0"/>
                                            </p:txEl>
                                          </p:spTgt>
                                        </p:tgtEl>
                                        <p:attrNameLst>
                                          <p:attrName>style.visibility</p:attrName>
                                        </p:attrNameLst>
                                      </p:cBhvr>
                                      <p:to>
                                        <p:strVal val="visible"/>
                                      </p:to>
                                    </p:set>
                                    <p:anim calcmode="lin" valueType="num">
                                      <p:cBhvr additive="base">
                                        <p:cTn id="7" dur="500" fill="hold"/>
                                        <p:tgtEl>
                                          <p:spTgt spid="3972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721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72100">
                                            <p:txEl>
                                              <p:pRg st="1" end="1"/>
                                            </p:txEl>
                                          </p:spTgt>
                                        </p:tgtEl>
                                        <p:attrNameLst>
                                          <p:attrName>style.visibility</p:attrName>
                                        </p:attrNameLst>
                                      </p:cBhvr>
                                      <p:to>
                                        <p:strVal val="visible"/>
                                      </p:to>
                                    </p:set>
                                    <p:anim calcmode="lin" valueType="num">
                                      <p:cBhvr additive="base">
                                        <p:cTn id="13" dur="500" fill="hold"/>
                                        <p:tgtEl>
                                          <p:spTgt spid="39721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72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72100">
                                            <p:txEl>
                                              <p:pRg st="2" end="2"/>
                                            </p:txEl>
                                          </p:spTgt>
                                        </p:tgtEl>
                                        <p:attrNameLst>
                                          <p:attrName>style.visibility</p:attrName>
                                        </p:attrNameLst>
                                      </p:cBhvr>
                                      <p:to>
                                        <p:strVal val="visible"/>
                                      </p:to>
                                    </p:set>
                                    <p:anim calcmode="lin" valueType="num">
                                      <p:cBhvr additive="base">
                                        <p:cTn id="19" dur="500" fill="hold"/>
                                        <p:tgtEl>
                                          <p:spTgt spid="39721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72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72100">
                                            <p:txEl>
                                              <p:pRg st="3" end="3"/>
                                            </p:txEl>
                                          </p:spTgt>
                                        </p:tgtEl>
                                        <p:attrNameLst>
                                          <p:attrName>style.visibility</p:attrName>
                                        </p:attrNameLst>
                                      </p:cBhvr>
                                      <p:to>
                                        <p:strVal val="visible"/>
                                      </p:to>
                                    </p:set>
                                    <p:anim calcmode="lin" valueType="num">
                                      <p:cBhvr additive="base">
                                        <p:cTn id="25" dur="500" fill="hold"/>
                                        <p:tgtEl>
                                          <p:spTgt spid="39721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72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2100"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9" descr="masqueue.png"/>
          <p:cNvPicPr>
            <a:picLocks noChangeAspect="1"/>
          </p:cNvPicPr>
          <p:nvPr/>
        </p:nvPicPr>
        <p:blipFill>
          <a:blip r:embed="rId3" cstate="print"/>
          <a:srcRect/>
          <a:stretch>
            <a:fillRect/>
          </a:stretch>
        </p:blipFill>
        <p:spPr bwMode="auto">
          <a:xfrm>
            <a:off x="4276725" y="3257550"/>
            <a:ext cx="3400425" cy="3254375"/>
          </a:xfrm>
          <a:prstGeom prst="rect">
            <a:avLst/>
          </a:prstGeom>
          <a:noFill/>
          <a:ln w="9525">
            <a:noFill/>
            <a:miter lim="800000"/>
            <a:headEnd/>
            <a:tailEnd/>
          </a:ln>
        </p:spPr>
      </p:pic>
      <p:sp>
        <p:nvSpPr>
          <p:cNvPr id="282628" name="Slide Number Placeholder 7"/>
          <p:cNvSpPr>
            <a:spLocks noGrp="1"/>
          </p:cNvSpPr>
          <p:nvPr>
            <p:ph type="sldNum" sz="quarter" idx="12"/>
          </p:nvPr>
        </p:nvSpPr>
        <p:spPr>
          <a:noFill/>
        </p:spPr>
        <p:txBody>
          <a:bodyPr/>
          <a:lstStyle/>
          <a:p>
            <a:fld id="{B7F0F6AA-45AB-4788-8252-3C5B8A652735}" type="slidenum">
              <a:rPr lang="en-US" smtClean="0"/>
              <a:pPr/>
              <a:t>211</a:t>
            </a:fld>
            <a:endParaRPr lang="en-US" smtClean="0"/>
          </a:p>
        </p:txBody>
      </p:sp>
      <p:sp>
        <p:nvSpPr>
          <p:cNvPr id="3884034" name="Rectangle 2"/>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#1</a:t>
            </a:r>
          </a:p>
        </p:txBody>
      </p:sp>
      <p:sp>
        <p:nvSpPr>
          <p:cNvPr id="282630" name="Rectangle 3"/>
          <p:cNvSpPr>
            <a:spLocks noGrp="1" noChangeArrowheads="1"/>
          </p:cNvSpPr>
          <p:nvPr>
            <p:ph type="body" sz="half" idx="1"/>
          </p:nvPr>
        </p:nvSpPr>
        <p:spPr>
          <a:xfrm>
            <a:off x="3570288" y="1447800"/>
            <a:ext cx="5329237" cy="5005388"/>
          </a:xfrm>
        </p:spPr>
        <p:txBody>
          <a:bodyPr/>
          <a:lstStyle/>
          <a:p>
            <a:pPr>
              <a:lnSpc>
                <a:spcPct val="80000"/>
              </a:lnSpc>
            </a:pPr>
            <a:r>
              <a:rPr lang="en-US" sz="1800" dirty="0" smtClean="0"/>
              <a:t>To remove a response plan message from the DMS message queue</a:t>
            </a:r>
          </a:p>
          <a:p>
            <a:pPr lvl="1">
              <a:lnSpc>
                <a:spcPct val="80000"/>
              </a:lnSpc>
            </a:pPr>
            <a:r>
              <a:rPr lang="en-US" sz="1800" dirty="0" smtClean="0"/>
              <a:t>Preferred method would be to open response plan, remove selected DMS, and re-issue response plan</a:t>
            </a:r>
          </a:p>
          <a:p>
            <a:pPr lvl="1">
              <a:lnSpc>
                <a:spcPct val="80000"/>
              </a:lnSpc>
            </a:pPr>
            <a:r>
              <a:rPr lang="en-US" sz="1800" dirty="0" smtClean="0"/>
              <a:t>Alternatively, open MAS queue for selected DMS and </a:t>
            </a:r>
            <a:r>
              <a:rPr lang="en-US" sz="1800" dirty="0" smtClean="0">
                <a:solidFill>
                  <a:schemeClr val="accent2"/>
                </a:solidFill>
              </a:rPr>
              <a:t>blank the entire queue</a:t>
            </a:r>
          </a:p>
        </p:txBody>
      </p:sp>
      <p:pic>
        <p:nvPicPr>
          <p:cNvPr id="282631" name="Picture 5"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282632" name="Oval 10"/>
          <p:cNvSpPr>
            <a:spLocks noChangeArrowheads="1"/>
          </p:cNvSpPr>
          <p:nvPr/>
        </p:nvSpPr>
        <p:spPr bwMode="auto">
          <a:xfrm>
            <a:off x="5581650" y="3398838"/>
            <a:ext cx="457200" cy="43021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82633" name="Line 11"/>
          <p:cNvSpPr>
            <a:spLocks noChangeShapeType="1"/>
          </p:cNvSpPr>
          <p:nvPr/>
        </p:nvSpPr>
        <p:spPr bwMode="auto">
          <a:xfrm flipH="1" flipV="1">
            <a:off x="6010275" y="3676650"/>
            <a:ext cx="2143125" cy="276225"/>
          </a:xfrm>
          <a:prstGeom prst="line">
            <a:avLst/>
          </a:prstGeom>
          <a:noFill/>
          <a:ln w="254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57349" name="Slide Number Placeholder 7"/>
          <p:cNvSpPr>
            <a:spLocks noGrp="1"/>
          </p:cNvSpPr>
          <p:nvPr>
            <p:ph type="sldNum" sz="quarter" idx="12"/>
          </p:nvPr>
        </p:nvSpPr>
        <p:spPr>
          <a:noFill/>
        </p:spPr>
        <p:txBody>
          <a:bodyPr/>
          <a:lstStyle/>
          <a:p>
            <a:fld id="{D2E6AF3D-1D7C-4736-B202-47F80D0188E4}" type="slidenum">
              <a:rPr lang="en-US" smtClean="0"/>
              <a:pPr/>
              <a:t>212</a:t>
            </a:fld>
            <a:endParaRPr lang="en-US" smtClean="0"/>
          </a:p>
        </p:txBody>
      </p:sp>
      <p:sp>
        <p:nvSpPr>
          <p:cNvPr id="3889154" name="Rectangle 2"/>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#2</a:t>
            </a:r>
          </a:p>
        </p:txBody>
      </p:sp>
      <p:sp>
        <p:nvSpPr>
          <p:cNvPr id="57351" name="Rectangle 3"/>
          <p:cNvSpPr>
            <a:spLocks noGrp="1" noChangeArrowheads="1"/>
          </p:cNvSpPr>
          <p:nvPr>
            <p:ph type="body" sz="half" idx="1"/>
          </p:nvPr>
        </p:nvSpPr>
        <p:spPr>
          <a:xfrm>
            <a:off x="3570288" y="1447800"/>
            <a:ext cx="5394325" cy="1030288"/>
          </a:xfrm>
        </p:spPr>
        <p:txBody>
          <a:bodyPr/>
          <a:lstStyle/>
          <a:p>
            <a:pPr>
              <a:lnSpc>
                <a:spcPct val="80000"/>
              </a:lnSpc>
            </a:pPr>
            <a:r>
              <a:rPr lang="en-US" sz="1800" dirty="0" smtClean="0"/>
              <a:t>If the 511 system (FL ATIS) is not available or is down when a response plan was activated, the associated event(s) will have to be republished once the 511 system is back up</a:t>
            </a:r>
            <a:endParaRPr lang="en-US" sz="1800" dirty="0" smtClean="0">
              <a:solidFill>
                <a:schemeClr val="accent2"/>
              </a:solidFill>
            </a:endParaRPr>
          </a:p>
        </p:txBody>
      </p:sp>
      <p:pic>
        <p:nvPicPr>
          <p:cNvPr id="57352" name="Picture 4"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7353" name="Oval 6"/>
          <p:cNvSpPr>
            <a:spLocks noChangeArrowheads="1"/>
          </p:cNvSpPr>
          <p:nvPr/>
        </p:nvSpPr>
        <p:spPr bwMode="auto">
          <a:xfrm>
            <a:off x="6219825" y="3694113"/>
            <a:ext cx="1558925" cy="24130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7354" name="Line 13"/>
          <p:cNvSpPr>
            <a:spLocks noChangeShapeType="1"/>
          </p:cNvSpPr>
          <p:nvPr/>
        </p:nvSpPr>
        <p:spPr bwMode="auto">
          <a:xfrm flipH="1">
            <a:off x="6623050" y="3949700"/>
            <a:ext cx="255588" cy="909638"/>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2" descr="C:\Documents\Projects\SunGuide Training\Master Slides\Screen Shots\Screan Shots R7.0\EM\Republish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999344"/>
            <a:ext cx="4602163" cy="1828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58373" name="Slide Number Placeholder 7"/>
          <p:cNvSpPr>
            <a:spLocks noGrp="1"/>
          </p:cNvSpPr>
          <p:nvPr>
            <p:ph type="sldNum" sz="quarter" idx="12"/>
          </p:nvPr>
        </p:nvSpPr>
        <p:spPr>
          <a:noFill/>
        </p:spPr>
        <p:txBody>
          <a:bodyPr/>
          <a:lstStyle/>
          <a:p>
            <a:fld id="{A12FEC08-25F8-4C21-AC9C-55CE44F3AC6D}" type="slidenum">
              <a:rPr lang="en-US" smtClean="0"/>
              <a:pPr/>
              <a:t>213</a:t>
            </a:fld>
            <a:endParaRPr lang="en-US" smtClean="0"/>
          </a:p>
        </p:txBody>
      </p:sp>
      <p:sp>
        <p:nvSpPr>
          <p:cNvPr id="3893251" name="Rectangle 3"/>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#3</a:t>
            </a:r>
          </a:p>
        </p:txBody>
      </p:sp>
      <p:sp>
        <p:nvSpPr>
          <p:cNvPr id="58375" name="Rectangle 4"/>
          <p:cNvSpPr>
            <a:spLocks noGrp="1" noChangeArrowheads="1"/>
          </p:cNvSpPr>
          <p:nvPr>
            <p:ph type="body" sz="half" idx="1"/>
          </p:nvPr>
        </p:nvSpPr>
        <p:spPr>
          <a:xfrm>
            <a:off x="3570288" y="1524000"/>
            <a:ext cx="5394325" cy="1112838"/>
          </a:xfrm>
        </p:spPr>
        <p:txBody>
          <a:bodyPr/>
          <a:lstStyle/>
          <a:p>
            <a:pPr>
              <a:lnSpc>
                <a:spcPct val="80000"/>
              </a:lnSpc>
            </a:pPr>
            <a:r>
              <a:rPr lang="en-US" sz="1800" dirty="0" smtClean="0"/>
              <a:t>If the 511 system (FL ATIS) is not available or is down when a response plan was terminated, the associated event(s) will have to be removed once the 511 system is back up</a:t>
            </a:r>
            <a:endParaRPr lang="en-US" sz="1800" dirty="0" smtClean="0">
              <a:solidFill>
                <a:schemeClr val="accent2"/>
              </a:solidFill>
            </a:endParaRPr>
          </a:p>
        </p:txBody>
      </p:sp>
      <p:pic>
        <p:nvPicPr>
          <p:cNvPr id="58376" name="Picture 6"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8377" name="Oval 7"/>
          <p:cNvSpPr>
            <a:spLocks noChangeArrowheads="1"/>
          </p:cNvSpPr>
          <p:nvPr/>
        </p:nvSpPr>
        <p:spPr bwMode="auto">
          <a:xfrm>
            <a:off x="6192838" y="3538538"/>
            <a:ext cx="1692275" cy="23812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8378" name="Line 8"/>
          <p:cNvSpPr>
            <a:spLocks noChangeShapeType="1"/>
          </p:cNvSpPr>
          <p:nvPr/>
        </p:nvSpPr>
        <p:spPr bwMode="auto">
          <a:xfrm flipH="1">
            <a:off x="6650038" y="3763963"/>
            <a:ext cx="293687" cy="1003300"/>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3" descr="C:\Documents\Projects\SunGuide Training\Master Slides\Screen Shots\Screan Shots R7.0\EM\Remove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053" y="4849812"/>
            <a:ext cx="3829050" cy="149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Slide Number Placeholder 7"/>
          <p:cNvSpPr>
            <a:spLocks noGrp="1"/>
          </p:cNvSpPr>
          <p:nvPr>
            <p:ph type="sldNum" sz="quarter" idx="12"/>
          </p:nvPr>
        </p:nvSpPr>
        <p:spPr>
          <a:noFill/>
        </p:spPr>
        <p:txBody>
          <a:bodyPr/>
          <a:lstStyle/>
          <a:p>
            <a:fld id="{36510A2F-8F0D-44D8-9220-048BA16A6AD6}" type="slidenum">
              <a:rPr lang="en-US" smtClean="0"/>
              <a:pPr/>
              <a:t>214</a:t>
            </a:fld>
            <a:endParaRPr lang="en-US" smtClean="0"/>
          </a:p>
        </p:txBody>
      </p:sp>
      <p:sp>
        <p:nvSpPr>
          <p:cNvPr id="3879938" name="Rectangle 2"/>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Additional Note</a:t>
            </a:r>
          </a:p>
        </p:txBody>
      </p:sp>
      <p:sp>
        <p:nvSpPr>
          <p:cNvPr id="3879939" name="Rectangle 3"/>
          <p:cNvSpPr>
            <a:spLocks noGrp="1" noChangeArrowheads="1"/>
          </p:cNvSpPr>
          <p:nvPr>
            <p:ph type="body" sz="half" idx="1"/>
          </p:nvPr>
        </p:nvSpPr>
        <p:spPr>
          <a:xfrm>
            <a:off x="904875" y="1646238"/>
            <a:ext cx="7826375" cy="4859337"/>
          </a:xfrm>
        </p:spPr>
        <p:txBody>
          <a:bodyPr/>
          <a:lstStyle/>
          <a:p>
            <a:pPr>
              <a:lnSpc>
                <a:spcPct val="80000"/>
              </a:lnSpc>
            </a:pPr>
            <a:r>
              <a:rPr lang="en-US" sz="2400" smtClean="0"/>
              <a:t>Un-merged Upon Termination</a:t>
            </a:r>
          </a:p>
          <a:p>
            <a:pPr>
              <a:lnSpc>
                <a:spcPct val="80000"/>
              </a:lnSpc>
              <a:buFont typeface="Wingdings" pitchFamily="2" charset="2"/>
              <a:buNone/>
            </a:pPr>
            <a:r>
              <a:rPr lang="en-US" sz="2400" smtClean="0"/>
              <a:t>	</a:t>
            </a:r>
          </a:p>
          <a:p>
            <a:pPr>
              <a:lnSpc>
                <a:spcPct val="80000"/>
              </a:lnSpc>
              <a:buFont typeface="Wingdings" pitchFamily="2" charset="2"/>
              <a:buNone/>
            </a:pPr>
            <a:r>
              <a:rPr lang="en-US" sz="2400" smtClean="0"/>
              <a:t>	If a response plan DMS message is merged with another message and the response plan is terminated, the other message will be "unmerged" and will resume its normal location in the queue based on its priority after the response plan message is terminated.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79939">
                                            <p:txEl>
                                              <p:pRg st="0" end="0"/>
                                            </p:txEl>
                                          </p:spTgt>
                                        </p:tgtEl>
                                        <p:attrNameLst>
                                          <p:attrName>style.visibility</p:attrName>
                                        </p:attrNameLst>
                                      </p:cBhvr>
                                      <p:to>
                                        <p:strVal val="visible"/>
                                      </p:to>
                                    </p:set>
                                    <p:anim calcmode="lin" valueType="num">
                                      <p:cBhvr additive="base">
                                        <p:cTn id="7" dur="500" fill="hold"/>
                                        <p:tgtEl>
                                          <p:spTgt spid="387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79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879939">
                                            <p:txEl>
                                              <p:pRg st="1" end="1"/>
                                            </p:txEl>
                                          </p:spTgt>
                                        </p:tgtEl>
                                        <p:attrNameLst>
                                          <p:attrName>style.visibility</p:attrName>
                                        </p:attrNameLst>
                                      </p:cBhvr>
                                      <p:to>
                                        <p:strVal val="visible"/>
                                      </p:to>
                                    </p:set>
                                    <p:anim calcmode="lin" valueType="num">
                                      <p:cBhvr additive="base">
                                        <p:cTn id="12" dur="500" fill="hold"/>
                                        <p:tgtEl>
                                          <p:spTgt spid="387993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7993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879939">
                                            <p:txEl>
                                              <p:pRg st="2" end="2"/>
                                            </p:txEl>
                                          </p:spTgt>
                                        </p:tgtEl>
                                        <p:attrNameLst>
                                          <p:attrName>style.visibility</p:attrName>
                                        </p:attrNameLst>
                                      </p:cBhvr>
                                      <p:to>
                                        <p:strVal val="visible"/>
                                      </p:to>
                                    </p:set>
                                    <p:anim calcmode="lin" valueType="num">
                                      <p:cBhvr additive="base">
                                        <p:cTn id="17" dur="500" fill="hold"/>
                                        <p:tgtEl>
                                          <p:spTgt spid="3879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8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9939"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0" descr="suggestplan.png"/>
          <p:cNvPicPr>
            <a:picLocks noChangeAspect="1"/>
          </p:cNvPicPr>
          <p:nvPr/>
        </p:nvPicPr>
        <p:blipFill>
          <a:blip r:embed="rId3" cstate="print"/>
          <a:srcRect/>
          <a:stretch>
            <a:fillRect/>
          </a:stretch>
        </p:blipFill>
        <p:spPr bwMode="auto">
          <a:xfrm>
            <a:off x="1038225" y="1339850"/>
            <a:ext cx="4467225" cy="3017838"/>
          </a:xfrm>
          <a:prstGeom prst="rect">
            <a:avLst/>
          </a:prstGeom>
          <a:noFill/>
          <a:ln w="9525">
            <a:noFill/>
            <a:miter lim="800000"/>
            <a:headEnd/>
            <a:tailEnd/>
          </a:ln>
        </p:spPr>
      </p:pic>
      <p:sp>
        <p:nvSpPr>
          <p:cNvPr id="284676" name="Slide Number Placeholder 7"/>
          <p:cNvSpPr>
            <a:spLocks noGrp="1"/>
          </p:cNvSpPr>
          <p:nvPr>
            <p:ph type="sldNum" sz="quarter" idx="12"/>
          </p:nvPr>
        </p:nvSpPr>
        <p:spPr>
          <a:noFill/>
        </p:spPr>
        <p:txBody>
          <a:bodyPr/>
          <a:lstStyle/>
          <a:p>
            <a:fld id="{5B688DB6-29F9-425E-BE7F-F232995C6A06}" type="slidenum">
              <a:rPr lang="en-US" smtClean="0"/>
              <a:pPr/>
              <a:t>215</a:t>
            </a:fld>
            <a:endParaRPr lang="en-US" smtClean="0"/>
          </a:p>
        </p:txBody>
      </p:sp>
      <p:sp>
        <p:nvSpPr>
          <p:cNvPr id="3554307"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Additional Features</a:t>
            </a:r>
          </a:p>
        </p:txBody>
      </p:sp>
      <p:sp>
        <p:nvSpPr>
          <p:cNvPr id="3554308" name="Rectangle 4"/>
          <p:cNvSpPr>
            <a:spLocks noGrp="1" noChangeArrowheads="1"/>
          </p:cNvSpPr>
          <p:nvPr>
            <p:ph type="body" sz="half" idx="1"/>
          </p:nvPr>
        </p:nvSpPr>
        <p:spPr>
          <a:xfrm>
            <a:off x="685800" y="4376738"/>
            <a:ext cx="7200900" cy="1909762"/>
          </a:xfrm>
        </p:spPr>
        <p:txBody>
          <a:bodyPr>
            <a:normAutofit/>
          </a:bodyPr>
          <a:lstStyle/>
          <a:p>
            <a:pPr>
              <a:lnSpc>
                <a:spcPct val="90000"/>
              </a:lnSpc>
            </a:pPr>
            <a:r>
              <a:rPr lang="en-US" sz="1900" dirty="0" smtClean="0"/>
              <a:t>Click the “Suggestions” tab to go back to the Suggested Response Plan view</a:t>
            </a:r>
          </a:p>
          <a:p>
            <a:pPr>
              <a:lnSpc>
                <a:spcPct val="90000"/>
              </a:lnSpc>
            </a:pPr>
            <a:r>
              <a:rPr lang="en-US" sz="1900" dirty="0" smtClean="0"/>
              <a:t>Click “Load Predefined” to load a new response plan created in the admin editor</a:t>
            </a:r>
          </a:p>
          <a:p>
            <a:pPr>
              <a:lnSpc>
                <a:spcPct val="90000"/>
              </a:lnSpc>
            </a:pPr>
            <a:r>
              <a:rPr lang="en-US" sz="1900" dirty="0" smtClean="0"/>
              <a:t>Right click a device and select “Find on Map” from the context menu to highlight in red the device icon on the map</a:t>
            </a:r>
          </a:p>
          <a:p>
            <a:pPr>
              <a:lnSpc>
                <a:spcPct val="90000"/>
              </a:lnSpc>
            </a:pPr>
            <a:endParaRPr lang="en-US" sz="1900" dirty="0" smtClean="0"/>
          </a:p>
        </p:txBody>
      </p:sp>
      <p:grpSp>
        <p:nvGrpSpPr>
          <p:cNvPr id="2" name="Group 9"/>
          <p:cNvGrpSpPr>
            <a:grpSpLocks/>
          </p:cNvGrpSpPr>
          <p:nvPr/>
        </p:nvGrpSpPr>
        <p:grpSpPr bwMode="auto">
          <a:xfrm>
            <a:off x="2628900" y="1790700"/>
            <a:ext cx="5965825" cy="1711325"/>
            <a:chOff x="1821" y="1536"/>
            <a:chExt cx="3569" cy="1078"/>
          </a:xfrm>
        </p:grpSpPr>
        <p:sp>
          <p:nvSpPr>
            <p:cNvPr id="284684" name="Line 10"/>
            <p:cNvSpPr>
              <a:spLocks noChangeShapeType="1"/>
            </p:cNvSpPr>
            <p:nvPr/>
          </p:nvSpPr>
          <p:spPr bwMode="auto">
            <a:xfrm flipH="1" flipV="1">
              <a:off x="1821" y="1536"/>
              <a:ext cx="2791" cy="8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5" name="Oval 11"/>
            <p:cNvSpPr>
              <a:spLocks noChangeArrowheads="1"/>
            </p:cNvSpPr>
            <p:nvPr/>
          </p:nvSpPr>
          <p:spPr bwMode="auto">
            <a:xfrm>
              <a:off x="4630" y="2166"/>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6" name="Text Box 12"/>
            <p:cNvSpPr txBox="1">
              <a:spLocks noChangeArrowheads="1"/>
            </p:cNvSpPr>
            <p:nvPr/>
          </p:nvSpPr>
          <p:spPr bwMode="auto">
            <a:xfrm>
              <a:off x="4670" y="2206"/>
              <a:ext cx="72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Add Predefined Plan</a:t>
              </a:r>
            </a:p>
          </p:txBody>
        </p:sp>
      </p:grpSp>
      <p:grpSp>
        <p:nvGrpSpPr>
          <p:cNvPr id="3" name="Group 13"/>
          <p:cNvGrpSpPr>
            <a:grpSpLocks/>
          </p:cNvGrpSpPr>
          <p:nvPr/>
        </p:nvGrpSpPr>
        <p:grpSpPr bwMode="auto">
          <a:xfrm>
            <a:off x="1828800" y="1981200"/>
            <a:ext cx="5391150" cy="2289175"/>
            <a:chOff x="1962" y="-84"/>
            <a:chExt cx="3396" cy="1442"/>
          </a:xfrm>
        </p:grpSpPr>
        <p:sp>
          <p:nvSpPr>
            <p:cNvPr id="284681" name="Line 14"/>
            <p:cNvSpPr>
              <a:spLocks noChangeShapeType="1"/>
            </p:cNvSpPr>
            <p:nvPr/>
          </p:nvSpPr>
          <p:spPr bwMode="auto">
            <a:xfrm flipH="1" flipV="1">
              <a:off x="1962" y="-84"/>
              <a:ext cx="2641" cy="121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2" name="Oval 15"/>
            <p:cNvSpPr>
              <a:spLocks noChangeArrowheads="1"/>
            </p:cNvSpPr>
            <p:nvPr/>
          </p:nvSpPr>
          <p:spPr bwMode="auto">
            <a:xfrm>
              <a:off x="4598" y="910"/>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3" name="Text Box 16"/>
            <p:cNvSpPr txBox="1">
              <a:spLocks noChangeArrowheads="1"/>
            </p:cNvSpPr>
            <p:nvPr/>
          </p:nvSpPr>
          <p:spPr bwMode="auto">
            <a:xfrm>
              <a:off x="4638" y="982"/>
              <a:ext cx="72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Suggestions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4308">
                                            <p:txEl>
                                              <p:pRg st="0" end="0"/>
                                            </p:txEl>
                                          </p:spTgt>
                                        </p:tgtEl>
                                        <p:attrNameLst>
                                          <p:attrName>style.visibility</p:attrName>
                                        </p:attrNameLst>
                                      </p:cBhvr>
                                      <p:to>
                                        <p:strVal val="visible"/>
                                      </p:to>
                                    </p:set>
                                    <p:anim calcmode="lin" valueType="num">
                                      <p:cBhvr additive="base">
                                        <p:cTn id="7" dur="500" fill="hold"/>
                                        <p:tgtEl>
                                          <p:spTgt spid="35543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430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554308">
                                            <p:txEl>
                                              <p:pRg st="1" end="1"/>
                                            </p:txEl>
                                          </p:spTgt>
                                        </p:tgtEl>
                                        <p:attrNameLst>
                                          <p:attrName>style.visibility</p:attrName>
                                        </p:attrNameLst>
                                      </p:cBhvr>
                                      <p:to>
                                        <p:strVal val="visible"/>
                                      </p:to>
                                    </p:set>
                                    <p:anim calcmode="lin" valueType="num">
                                      <p:cBhvr additive="base">
                                        <p:cTn id="16" dur="500" fill="hold"/>
                                        <p:tgtEl>
                                          <p:spTgt spid="355430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543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54308">
                                            <p:txEl>
                                              <p:pRg st="2" end="2"/>
                                            </p:txEl>
                                          </p:spTgt>
                                        </p:tgtEl>
                                        <p:attrNameLst>
                                          <p:attrName>style.visibility</p:attrName>
                                        </p:attrNameLst>
                                      </p:cBhvr>
                                      <p:to>
                                        <p:strVal val="visible"/>
                                      </p:to>
                                    </p:set>
                                    <p:anim calcmode="lin" valueType="num">
                                      <p:cBhvr additive="base">
                                        <p:cTn id="22" dur="500" fill="hold"/>
                                        <p:tgtEl>
                                          <p:spTgt spid="355430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54308">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4308"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Management Auditing</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216</a:t>
            </a:fld>
            <a:endParaRPr lang="en-US"/>
          </a:p>
        </p:txBody>
      </p:sp>
      <p:pic>
        <p:nvPicPr>
          <p:cNvPr id="8" name="Picture 4" descr="audit.jpg"/>
          <p:cNvPicPr>
            <a:picLocks noChangeAspect="1" noChangeArrowheads="1"/>
          </p:cNvPicPr>
          <p:nvPr/>
        </p:nvPicPr>
        <p:blipFill>
          <a:blip r:embed="rId2" cstate="print"/>
          <a:srcRect/>
          <a:stretch>
            <a:fillRect/>
          </a:stretch>
        </p:blipFill>
        <p:spPr bwMode="auto">
          <a:xfrm>
            <a:off x="3505200" y="2895600"/>
            <a:ext cx="2657475"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5750"/>
            <a:ext cx="7543799" cy="762000"/>
          </a:xfrm>
        </p:spPr>
        <p:txBody>
          <a:bodyPr>
            <a:normAutofit fontScale="90000"/>
          </a:bodyPr>
          <a:lstStyle/>
          <a:p>
            <a:pPr>
              <a:defRPr/>
            </a:pPr>
            <a:r>
              <a:rPr lang="en-US" dirty="0" smtClean="0"/>
              <a:t>EM Audit – Configuring Request Audit Comment Type</a:t>
            </a:r>
            <a:endParaRPr lang="en-US" dirty="0"/>
          </a:p>
        </p:txBody>
      </p:sp>
      <p:sp>
        <p:nvSpPr>
          <p:cNvPr id="316419" name="Text Placeholder 2"/>
          <p:cNvSpPr>
            <a:spLocks noGrp="1"/>
          </p:cNvSpPr>
          <p:nvPr>
            <p:ph type="body" sz="half" idx="1"/>
          </p:nvPr>
        </p:nvSpPr>
        <p:spPr>
          <a:xfrm>
            <a:off x="685800" y="1600200"/>
            <a:ext cx="8105775" cy="4686300"/>
          </a:xfrm>
        </p:spPr>
        <p:txBody>
          <a:bodyPr>
            <a:normAutofit/>
          </a:bodyPr>
          <a:lstStyle/>
          <a:p>
            <a:pPr>
              <a:buFont typeface="Wingdings" pitchFamily="2" charset="2"/>
              <a:buNone/>
            </a:pPr>
            <a:r>
              <a:rPr lang="en-US" sz="2000" dirty="0" smtClean="0"/>
              <a:t>Adding a special “Audit Requested” comment type:</a:t>
            </a:r>
          </a:p>
          <a:p>
            <a:pPr>
              <a:buFont typeface="Wingdings" pitchFamily="2" charset="2"/>
              <a:buNone/>
            </a:pPr>
            <a:r>
              <a:rPr lang="en-US" sz="2000" dirty="0" smtClean="0"/>
              <a:t>gives operators the ability to flag an event and specify the needed correction  </a:t>
            </a:r>
          </a:p>
        </p:txBody>
      </p:sp>
      <p:sp>
        <p:nvSpPr>
          <p:cNvPr id="316421" name="Slide Number Placeholder 5"/>
          <p:cNvSpPr>
            <a:spLocks noGrp="1"/>
          </p:cNvSpPr>
          <p:nvPr>
            <p:ph type="sldNum" sz="quarter" idx="12"/>
          </p:nvPr>
        </p:nvSpPr>
        <p:spPr>
          <a:noFill/>
        </p:spPr>
        <p:txBody>
          <a:bodyPr/>
          <a:lstStyle/>
          <a:p>
            <a:fld id="{BE5B536A-51A6-45ED-BC5E-3052A2186BD6}" type="slidenum">
              <a:rPr lang="en-US" smtClean="0"/>
              <a:pPr/>
              <a:t>217</a:t>
            </a:fld>
            <a:endParaRPr lang="en-US" smtClean="0"/>
          </a:p>
        </p:txBody>
      </p:sp>
      <p:pic>
        <p:nvPicPr>
          <p:cNvPr id="821250" name="Picture 2" descr="C:\Documents\Projects\SunGuide Training\Master Slides\Screen Shots\Screan Shots R7.0\EM\CommentType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01925"/>
            <a:ext cx="5735638" cy="3162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Finding Event IDs of Audit Requests</a:t>
            </a:r>
            <a:endParaRPr lang="en-US" dirty="0"/>
          </a:p>
        </p:txBody>
      </p:sp>
      <p:sp>
        <p:nvSpPr>
          <p:cNvPr id="318467" name="Text Placeholder 2"/>
          <p:cNvSpPr>
            <a:spLocks noGrp="1"/>
          </p:cNvSpPr>
          <p:nvPr>
            <p:ph type="body" sz="half" idx="1"/>
          </p:nvPr>
        </p:nvSpPr>
        <p:spPr>
          <a:xfrm>
            <a:off x="685800" y="1404938"/>
            <a:ext cx="8008938" cy="2644775"/>
          </a:xfrm>
        </p:spPr>
        <p:txBody>
          <a:bodyPr>
            <a:normAutofit fontScale="92500" lnSpcReduction="10000"/>
          </a:bodyPr>
          <a:lstStyle/>
          <a:p>
            <a:r>
              <a:rPr lang="en-US" smtClean="0"/>
              <a:t>Use Adobe Reader’s search function to find “Audit Request” (top of window)</a:t>
            </a:r>
          </a:p>
          <a:p>
            <a:r>
              <a:rPr lang="en-US" smtClean="0"/>
              <a:t>Note the event number and requested change (embedded in the chronology entry)</a:t>
            </a:r>
          </a:p>
          <a:p>
            <a:r>
              <a:rPr lang="en-US" smtClean="0"/>
              <a:t>Use the Audit Function in EM to make the correction to the event ID (next slides)</a:t>
            </a:r>
          </a:p>
        </p:txBody>
      </p:sp>
      <p:sp>
        <p:nvSpPr>
          <p:cNvPr id="318469" name="Slide Number Placeholder 5"/>
          <p:cNvSpPr>
            <a:spLocks noGrp="1"/>
          </p:cNvSpPr>
          <p:nvPr>
            <p:ph type="sldNum" sz="quarter" idx="12"/>
          </p:nvPr>
        </p:nvSpPr>
        <p:spPr>
          <a:noFill/>
        </p:spPr>
        <p:txBody>
          <a:bodyPr/>
          <a:lstStyle/>
          <a:p>
            <a:fld id="{25A62A99-E76B-4D70-AF60-409D5FF2F1B8}" type="slidenum">
              <a:rPr lang="en-US" smtClean="0"/>
              <a:pPr/>
              <a:t>218</a:t>
            </a:fld>
            <a:endParaRPr lang="en-US" smtClean="0"/>
          </a:p>
        </p:txBody>
      </p:sp>
      <p:pic>
        <p:nvPicPr>
          <p:cNvPr id="318470" name="Picture 3" descr="C:\usr\SunGuide\training\Performance_Measures_and_EM_Audit_Training\Operator_Audit_Request\12-Searching_for_Audit_Requested_in_Daily_Chronology.JPG"/>
          <p:cNvPicPr>
            <a:picLocks noChangeAspect="1" noChangeArrowheads="1"/>
          </p:cNvPicPr>
          <p:nvPr/>
        </p:nvPicPr>
        <p:blipFill>
          <a:blip r:embed="rId2" cstate="print"/>
          <a:srcRect l="35371"/>
          <a:stretch>
            <a:fillRect/>
          </a:stretch>
        </p:blipFill>
        <p:spPr bwMode="auto">
          <a:xfrm>
            <a:off x="420688" y="4114800"/>
            <a:ext cx="8335962" cy="219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p>
        </p:txBody>
      </p:sp>
      <p:sp>
        <p:nvSpPr>
          <p:cNvPr id="319492" name="Text Placeholder 2"/>
          <p:cNvSpPr>
            <a:spLocks noGrp="1"/>
          </p:cNvSpPr>
          <p:nvPr>
            <p:ph type="body" sz="half" idx="1"/>
          </p:nvPr>
        </p:nvSpPr>
        <p:spPr>
          <a:xfrm>
            <a:off x="304801" y="2895600"/>
            <a:ext cx="2895600" cy="3786187"/>
          </a:xfrm>
        </p:spPr>
        <p:txBody>
          <a:bodyPr>
            <a:normAutofit/>
          </a:bodyPr>
          <a:lstStyle/>
          <a:p>
            <a:r>
              <a:rPr lang="en-US" sz="1800" dirty="0" smtClean="0"/>
              <a:t>Audit </a:t>
            </a:r>
            <a:r>
              <a:rPr lang="en-US" sz="1800" dirty="0" smtClean="0"/>
              <a:t>Types:</a:t>
            </a:r>
          </a:p>
          <a:p>
            <a:pPr lvl="1"/>
            <a:r>
              <a:rPr lang="en-US" sz="1800" dirty="0" smtClean="0"/>
              <a:t>Notifying Agency and Contact</a:t>
            </a:r>
          </a:p>
          <a:p>
            <a:pPr lvl="1"/>
            <a:r>
              <a:rPr lang="en-US" sz="1800" dirty="0" smtClean="0"/>
              <a:t>Event Status</a:t>
            </a:r>
          </a:p>
          <a:p>
            <a:pPr lvl="1"/>
            <a:r>
              <a:rPr lang="en-US" sz="1800" dirty="0" smtClean="0"/>
              <a:t>Event Type</a:t>
            </a:r>
          </a:p>
          <a:p>
            <a:pPr lvl="1"/>
            <a:r>
              <a:rPr lang="en-US" sz="1800" dirty="0" smtClean="0"/>
              <a:t>Event Location and Congestion</a:t>
            </a:r>
          </a:p>
          <a:p>
            <a:pPr lvl="1"/>
            <a:r>
              <a:rPr lang="en-US" sz="1800" dirty="0" smtClean="0"/>
              <a:t>Lane Blockage</a:t>
            </a:r>
          </a:p>
          <a:p>
            <a:pPr lvl="1"/>
            <a:r>
              <a:rPr lang="en-US" sz="1800" dirty="0" smtClean="0"/>
              <a:t>Vehicle Dispatch</a:t>
            </a:r>
          </a:p>
          <a:p>
            <a:pPr lvl="1"/>
            <a:r>
              <a:rPr lang="en-US" sz="1800" dirty="0" smtClean="0"/>
              <a:t>Responder Times</a:t>
            </a:r>
          </a:p>
          <a:p>
            <a:pPr lvl="1"/>
            <a:r>
              <a:rPr lang="en-US" sz="1800" dirty="0" smtClean="0"/>
              <a:t>Vehicles Involved</a:t>
            </a:r>
          </a:p>
        </p:txBody>
      </p:sp>
      <p:sp>
        <p:nvSpPr>
          <p:cNvPr id="319494" name="Slide Number Placeholder 5"/>
          <p:cNvSpPr>
            <a:spLocks noGrp="1"/>
          </p:cNvSpPr>
          <p:nvPr>
            <p:ph type="sldNum" sz="quarter" idx="12"/>
          </p:nvPr>
        </p:nvSpPr>
        <p:spPr>
          <a:noFill/>
        </p:spPr>
        <p:txBody>
          <a:bodyPr/>
          <a:lstStyle/>
          <a:p>
            <a:fld id="{CDC4BC0E-67B1-4805-A853-5DA6167C7957}" type="slidenum">
              <a:rPr lang="en-US" smtClean="0"/>
              <a:pPr/>
              <a:t>219</a:t>
            </a:fld>
            <a:endParaRPr lang="en-US" smtClean="0"/>
          </a:p>
        </p:txBody>
      </p:sp>
      <p:pic>
        <p:nvPicPr>
          <p:cNvPr id="822274"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827" y="1676400"/>
            <a:ext cx="551141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22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752600"/>
            <a:ext cx="2971800" cy="101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Operator Map</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15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Notifying Agency and Contact</a:t>
            </a:r>
          </a:p>
        </p:txBody>
      </p:sp>
      <p:sp>
        <p:nvSpPr>
          <p:cNvPr id="320515" name="Text Placeholder 2"/>
          <p:cNvSpPr>
            <a:spLocks noGrp="1"/>
          </p:cNvSpPr>
          <p:nvPr>
            <p:ph type="body" sz="half" idx="1"/>
          </p:nvPr>
        </p:nvSpPr>
        <p:spPr>
          <a:xfrm>
            <a:off x="304800" y="1752600"/>
            <a:ext cx="3276600" cy="4876800"/>
          </a:xfrm>
        </p:spPr>
        <p:txBody>
          <a:bodyPr/>
          <a:lstStyle/>
          <a:p>
            <a:r>
              <a:rPr lang="en-US" dirty="0" smtClean="0"/>
              <a:t>Change an event’s notifying agency and contact</a:t>
            </a:r>
          </a:p>
          <a:p>
            <a:r>
              <a:rPr lang="en-US" dirty="0" smtClean="0"/>
              <a:t>Cannot change timestamps</a:t>
            </a:r>
          </a:p>
        </p:txBody>
      </p:sp>
      <p:sp>
        <p:nvSpPr>
          <p:cNvPr id="320517" name="Slide Number Placeholder 5"/>
          <p:cNvSpPr>
            <a:spLocks noGrp="1"/>
          </p:cNvSpPr>
          <p:nvPr>
            <p:ph type="sldNum" sz="quarter" idx="12"/>
          </p:nvPr>
        </p:nvSpPr>
        <p:spPr>
          <a:noFill/>
        </p:spPr>
        <p:txBody>
          <a:bodyPr/>
          <a:lstStyle/>
          <a:p>
            <a:fld id="{094D0F52-1468-4C5D-AC8F-5F3627535276}" type="slidenum">
              <a:rPr lang="en-US" smtClean="0"/>
              <a:pPr/>
              <a:t>220</a:t>
            </a:fld>
            <a:endParaRPr lang="en-US" smtClean="0"/>
          </a:p>
        </p:txBody>
      </p:sp>
      <p:pic>
        <p:nvPicPr>
          <p:cNvPr id="823298" name="Picture 2" descr="C:\Documents\Projects\SunGuide Training\Master Slides\Screen Shots\Screan Shots R7.0\EM\AuditNotifyingAgen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81200"/>
            <a:ext cx="5257800" cy="41435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Status</a:t>
            </a:r>
          </a:p>
        </p:txBody>
      </p:sp>
      <p:sp>
        <p:nvSpPr>
          <p:cNvPr id="321539" name="Text Placeholder 2"/>
          <p:cNvSpPr>
            <a:spLocks noGrp="1"/>
          </p:cNvSpPr>
          <p:nvPr>
            <p:ph type="body" sz="half" idx="1"/>
          </p:nvPr>
        </p:nvSpPr>
        <p:spPr>
          <a:xfrm>
            <a:off x="381000" y="1676400"/>
            <a:ext cx="3962401" cy="4810125"/>
          </a:xfrm>
        </p:spPr>
        <p:txBody>
          <a:bodyPr>
            <a:normAutofit fontScale="92500" lnSpcReduction="10000"/>
          </a:bodyPr>
          <a:lstStyle/>
          <a:p>
            <a:r>
              <a:rPr lang="en-US" dirty="0" smtClean="0"/>
              <a:t>Change the status of the event</a:t>
            </a:r>
          </a:p>
          <a:p>
            <a:r>
              <a:rPr lang="en-US" dirty="0" smtClean="0"/>
              <a:t>Change the timestamp of the event status record </a:t>
            </a:r>
          </a:p>
          <a:p>
            <a:pPr lvl="1"/>
            <a:r>
              <a:rPr lang="en-US" dirty="0" smtClean="0"/>
              <a:t>For example: If the event should have been closed 15 minutes prior to the event actually being closed</a:t>
            </a:r>
          </a:p>
        </p:txBody>
      </p:sp>
      <p:sp>
        <p:nvSpPr>
          <p:cNvPr id="321541" name="Slide Number Placeholder 5"/>
          <p:cNvSpPr>
            <a:spLocks noGrp="1"/>
          </p:cNvSpPr>
          <p:nvPr>
            <p:ph type="sldNum" sz="quarter" idx="12"/>
          </p:nvPr>
        </p:nvSpPr>
        <p:spPr>
          <a:noFill/>
        </p:spPr>
        <p:txBody>
          <a:bodyPr/>
          <a:lstStyle/>
          <a:p>
            <a:fld id="{4D4FA438-61AA-4089-8DF5-B9CF62F041DC}" type="slidenum">
              <a:rPr lang="en-US" smtClean="0"/>
              <a:pPr/>
              <a:t>221</a:t>
            </a:fld>
            <a:endParaRPr lang="en-US" smtClean="0"/>
          </a:p>
        </p:txBody>
      </p:sp>
      <p:pic>
        <p:nvPicPr>
          <p:cNvPr id="824322"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81200"/>
            <a:ext cx="4737881"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a:t>
            </a:r>
            <a:r>
              <a:rPr lang="en-US" sz="2400" dirty="0" smtClean="0"/>
              <a:t>Type</a:t>
            </a:r>
            <a:endParaRPr lang="en-US" sz="2400" dirty="0" smtClean="0"/>
          </a:p>
        </p:txBody>
      </p:sp>
      <p:sp>
        <p:nvSpPr>
          <p:cNvPr id="321539" name="Text Placeholder 2"/>
          <p:cNvSpPr>
            <a:spLocks noGrp="1"/>
          </p:cNvSpPr>
          <p:nvPr>
            <p:ph type="body" sz="half" idx="1"/>
          </p:nvPr>
        </p:nvSpPr>
        <p:spPr>
          <a:xfrm>
            <a:off x="304800" y="1828800"/>
            <a:ext cx="2895601" cy="4900612"/>
          </a:xfrm>
        </p:spPr>
        <p:txBody>
          <a:bodyPr>
            <a:normAutofit fontScale="70000" lnSpcReduction="20000"/>
          </a:bodyPr>
          <a:lstStyle/>
          <a:p>
            <a:r>
              <a:rPr lang="en-US" dirty="0" smtClean="0"/>
              <a:t>Change the type of the event and click Update Record</a:t>
            </a:r>
          </a:p>
          <a:p>
            <a:r>
              <a:rPr lang="en-US" dirty="0" smtClean="0"/>
              <a:t>Typically, the timestamp should not be changed nor should New Records be created. There only needs to be one event type record in the event at the time of creation</a:t>
            </a:r>
          </a:p>
        </p:txBody>
      </p:sp>
      <p:sp>
        <p:nvSpPr>
          <p:cNvPr id="321541" name="Slide Number Placeholder 5"/>
          <p:cNvSpPr>
            <a:spLocks noGrp="1"/>
          </p:cNvSpPr>
          <p:nvPr>
            <p:ph type="sldNum" sz="quarter" idx="12"/>
          </p:nvPr>
        </p:nvSpPr>
        <p:spPr>
          <a:noFill/>
        </p:spPr>
        <p:txBody>
          <a:bodyPr/>
          <a:lstStyle/>
          <a:p>
            <a:fld id="{4D4FA438-61AA-4089-8DF5-B9CF62F041DC}" type="slidenum">
              <a:rPr lang="en-US" smtClean="0"/>
              <a:pPr/>
              <a:t>222</a:t>
            </a:fld>
            <a:endParaRPr lang="en-US" smtClean="0"/>
          </a:p>
        </p:txBody>
      </p:sp>
      <p:pic>
        <p:nvPicPr>
          <p:cNvPr id="825346" name="Picture 2" descr="C:\Documents\Projects\SunGuide Training\Master Slides\Screen Shots\Screan Shots R7.0\EM\AuditTy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8800"/>
            <a:ext cx="5610118" cy="4421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Location and Congestion</a:t>
            </a:r>
          </a:p>
        </p:txBody>
      </p:sp>
      <p:sp>
        <p:nvSpPr>
          <p:cNvPr id="323587" name="Text Placeholder 2"/>
          <p:cNvSpPr>
            <a:spLocks noGrp="1"/>
          </p:cNvSpPr>
          <p:nvPr>
            <p:ph type="body" sz="half" idx="1"/>
          </p:nvPr>
        </p:nvSpPr>
        <p:spPr>
          <a:xfrm>
            <a:off x="6029325" y="1457325"/>
            <a:ext cx="3114675" cy="5029200"/>
          </a:xfrm>
        </p:spPr>
        <p:txBody>
          <a:bodyPr/>
          <a:lstStyle/>
          <a:p>
            <a:r>
              <a:rPr lang="en-US" sz="2200" smtClean="0"/>
              <a:t>Select operator action from Record History</a:t>
            </a:r>
          </a:p>
          <a:p>
            <a:r>
              <a:rPr lang="en-US" sz="2200" smtClean="0"/>
              <a:t>Change the event location</a:t>
            </a:r>
          </a:p>
          <a:p>
            <a:r>
              <a:rPr lang="en-US" sz="2200" smtClean="0"/>
              <a:t>Change the congestion head and/or tail</a:t>
            </a:r>
          </a:p>
          <a:p>
            <a:r>
              <a:rPr lang="en-US" sz="2200" smtClean="0"/>
              <a:t>Must change the event location first before you can change the head and tail</a:t>
            </a:r>
          </a:p>
        </p:txBody>
      </p:sp>
      <p:sp>
        <p:nvSpPr>
          <p:cNvPr id="323589" name="Slide Number Placeholder 5"/>
          <p:cNvSpPr>
            <a:spLocks noGrp="1"/>
          </p:cNvSpPr>
          <p:nvPr>
            <p:ph type="sldNum" sz="quarter" idx="12"/>
          </p:nvPr>
        </p:nvSpPr>
        <p:spPr>
          <a:noFill/>
        </p:spPr>
        <p:txBody>
          <a:bodyPr/>
          <a:lstStyle/>
          <a:p>
            <a:fld id="{0F42D78F-50AB-45D3-80D4-B81DE56F16BC}" type="slidenum">
              <a:rPr lang="en-US" smtClean="0"/>
              <a:pPr/>
              <a:t>223</a:t>
            </a:fld>
            <a:endParaRPr lang="en-US" smtClean="0"/>
          </a:p>
        </p:txBody>
      </p:sp>
      <p:pic>
        <p:nvPicPr>
          <p:cNvPr id="826370" name="Picture 2" descr="C:\Documents\Projects\SunGuide Training\Master Slides\Screen Shots\Screan Shots R7.0\EM\AuditLoc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198"/>
            <a:ext cx="5410200" cy="5167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Lane Blockage</a:t>
            </a:r>
          </a:p>
        </p:txBody>
      </p:sp>
      <p:sp>
        <p:nvSpPr>
          <p:cNvPr id="324611" name="Text Placeholder 2"/>
          <p:cNvSpPr>
            <a:spLocks noGrp="1"/>
          </p:cNvSpPr>
          <p:nvPr>
            <p:ph type="body" sz="half" idx="1"/>
          </p:nvPr>
        </p:nvSpPr>
        <p:spPr>
          <a:xfrm>
            <a:off x="6529388" y="1400175"/>
            <a:ext cx="2614612" cy="5086350"/>
          </a:xfrm>
        </p:spPr>
        <p:txBody>
          <a:bodyPr/>
          <a:lstStyle/>
          <a:p>
            <a:r>
              <a:rPr lang="en-US" sz="2100" dirty="0" smtClean="0"/>
              <a:t>Select operator action from Record History</a:t>
            </a:r>
          </a:p>
          <a:p>
            <a:r>
              <a:rPr lang="en-US" sz="2100" dirty="0" smtClean="0"/>
              <a:t>Change the lane blockage and lane clearance</a:t>
            </a:r>
          </a:p>
          <a:p>
            <a:r>
              <a:rPr lang="en-US" sz="2100" dirty="0" smtClean="0">
                <a:solidFill>
                  <a:srgbClr val="FF0000"/>
                </a:solidFill>
              </a:rPr>
              <a:t>Note: Lane blockage and lane clearance are different actions</a:t>
            </a:r>
          </a:p>
          <a:p>
            <a:r>
              <a:rPr lang="en-US" sz="2100" dirty="0" smtClean="0"/>
              <a:t>Lanes should be blocked and cleared at accurate timestamps</a:t>
            </a:r>
          </a:p>
        </p:txBody>
      </p:sp>
      <p:sp>
        <p:nvSpPr>
          <p:cNvPr id="324613" name="Slide Number Placeholder 5"/>
          <p:cNvSpPr>
            <a:spLocks noGrp="1"/>
          </p:cNvSpPr>
          <p:nvPr>
            <p:ph type="sldNum" sz="quarter" idx="12"/>
          </p:nvPr>
        </p:nvSpPr>
        <p:spPr>
          <a:noFill/>
        </p:spPr>
        <p:txBody>
          <a:bodyPr/>
          <a:lstStyle/>
          <a:p>
            <a:fld id="{762EC752-189F-4AD7-A082-866BFEDD612A}" type="slidenum">
              <a:rPr lang="en-US" smtClean="0"/>
              <a:pPr/>
              <a:t>224</a:t>
            </a:fld>
            <a:endParaRPr lang="en-US" smtClean="0"/>
          </a:p>
        </p:txBody>
      </p:sp>
      <p:pic>
        <p:nvPicPr>
          <p:cNvPr id="827394" name="Picture 2" descr="C:\Documents\Projects\SunGuide Training\Master Slides\Screen Shots\Screan Shots R7.0\EM\AuditBlock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58" y="2057400"/>
            <a:ext cx="6006241" cy="42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Vehicle Dispatch</a:t>
            </a:r>
          </a:p>
        </p:txBody>
      </p:sp>
      <p:sp>
        <p:nvSpPr>
          <p:cNvPr id="325635" name="Text Placeholder 2"/>
          <p:cNvSpPr>
            <a:spLocks noGrp="1"/>
          </p:cNvSpPr>
          <p:nvPr>
            <p:ph type="body" sz="half" idx="1"/>
          </p:nvPr>
        </p:nvSpPr>
        <p:spPr>
          <a:xfrm>
            <a:off x="5867400" y="1676400"/>
            <a:ext cx="3124200" cy="4810125"/>
          </a:xfrm>
        </p:spPr>
        <p:txBody>
          <a:bodyPr>
            <a:normAutofit fontScale="70000" lnSpcReduction="20000"/>
          </a:bodyPr>
          <a:lstStyle/>
          <a:p>
            <a:r>
              <a:rPr lang="en-US" dirty="0" smtClean="0"/>
              <a:t>Change the timestamps of vehicle’s dispatched, arrived, departed, or cancelled</a:t>
            </a:r>
            <a:endParaRPr lang="en-US" dirty="0" smtClean="0">
              <a:solidFill>
                <a:srgbClr val="FFFF00"/>
              </a:solidFill>
            </a:endParaRPr>
          </a:p>
          <a:p>
            <a:r>
              <a:rPr lang="en-US" dirty="0" smtClean="0"/>
              <a:t>Activities can be added but there’s not a way to add new vehicles dispatched to the events</a:t>
            </a:r>
          </a:p>
          <a:p>
            <a:pPr lvl="1"/>
            <a:r>
              <a:rPr lang="en-US" dirty="0" smtClean="0"/>
              <a:t>New vehicles would need to be added by opening event, adding vehicle(s), and closing event</a:t>
            </a:r>
          </a:p>
        </p:txBody>
      </p:sp>
      <p:sp>
        <p:nvSpPr>
          <p:cNvPr id="325637" name="Slide Number Placeholder 5"/>
          <p:cNvSpPr>
            <a:spLocks noGrp="1"/>
          </p:cNvSpPr>
          <p:nvPr>
            <p:ph type="sldNum" sz="quarter" idx="12"/>
          </p:nvPr>
        </p:nvSpPr>
        <p:spPr>
          <a:noFill/>
        </p:spPr>
        <p:txBody>
          <a:bodyPr/>
          <a:lstStyle/>
          <a:p>
            <a:fld id="{831FF5E7-FC9F-4D87-9A4E-703728EE7E34}" type="slidenum">
              <a:rPr lang="en-US" smtClean="0"/>
              <a:pPr/>
              <a:t>225</a:t>
            </a:fld>
            <a:endParaRPr lang="en-US" smtClean="0"/>
          </a:p>
        </p:txBody>
      </p:sp>
      <p:pic>
        <p:nvPicPr>
          <p:cNvPr id="828418" name="Picture 2" descr="C:\Documents\Projects\SunGuide Training\Master Slides\Screen Shots\Screan Shots R7.0\EM\AuditDispat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5638800" cy="39927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Responder Times</a:t>
            </a:r>
          </a:p>
        </p:txBody>
      </p:sp>
      <p:sp>
        <p:nvSpPr>
          <p:cNvPr id="326659" name="Text Placeholder 2"/>
          <p:cNvSpPr>
            <a:spLocks noGrp="1"/>
          </p:cNvSpPr>
          <p:nvPr>
            <p:ph type="body" sz="half" idx="1"/>
          </p:nvPr>
        </p:nvSpPr>
        <p:spPr>
          <a:xfrm>
            <a:off x="6286663" y="1752600"/>
            <a:ext cx="2657475" cy="4886325"/>
          </a:xfrm>
        </p:spPr>
        <p:txBody>
          <a:bodyPr/>
          <a:lstStyle/>
          <a:p>
            <a:r>
              <a:rPr lang="en-US" sz="2400" dirty="0" smtClean="0"/>
              <a:t>Change the Notified, On Scene, and Departed timestamps of vehicles from other (non-TMC managed) agencies</a:t>
            </a:r>
          </a:p>
        </p:txBody>
      </p:sp>
      <p:sp>
        <p:nvSpPr>
          <p:cNvPr id="326661" name="Slide Number Placeholder 5"/>
          <p:cNvSpPr>
            <a:spLocks noGrp="1"/>
          </p:cNvSpPr>
          <p:nvPr>
            <p:ph type="sldNum" sz="quarter" idx="12"/>
          </p:nvPr>
        </p:nvSpPr>
        <p:spPr>
          <a:noFill/>
        </p:spPr>
        <p:txBody>
          <a:bodyPr/>
          <a:lstStyle/>
          <a:p>
            <a:fld id="{653BF188-3CF8-4835-8DF6-68722453CAFE}" type="slidenum">
              <a:rPr lang="en-US" smtClean="0"/>
              <a:pPr/>
              <a:t>226</a:t>
            </a:fld>
            <a:endParaRPr lang="en-US" smtClean="0"/>
          </a:p>
        </p:txBody>
      </p:sp>
      <p:pic>
        <p:nvPicPr>
          <p:cNvPr id="829442" name="Picture 2" descr="C:\Documents\Projects\SunGuide Training\Master Slides\Screen Shots\Screan Shots R7.0\EM\AuditRespond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6030903" cy="427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Vehicles Involved</a:t>
            </a:r>
          </a:p>
        </p:txBody>
      </p:sp>
      <p:sp>
        <p:nvSpPr>
          <p:cNvPr id="327683" name="Text Placeholder 2"/>
          <p:cNvSpPr>
            <a:spLocks noGrp="1"/>
          </p:cNvSpPr>
          <p:nvPr>
            <p:ph type="body" sz="half" idx="1"/>
          </p:nvPr>
        </p:nvSpPr>
        <p:spPr>
          <a:xfrm>
            <a:off x="1447800" y="5840314"/>
            <a:ext cx="7081727" cy="828675"/>
          </a:xfrm>
        </p:spPr>
        <p:txBody>
          <a:bodyPr/>
          <a:lstStyle/>
          <a:p>
            <a:r>
              <a:rPr lang="en-US" sz="2400" dirty="0" smtClean="0"/>
              <a:t>Add, modify, and delete vehicles involved</a:t>
            </a:r>
          </a:p>
        </p:txBody>
      </p:sp>
      <p:sp>
        <p:nvSpPr>
          <p:cNvPr id="327685" name="Slide Number Placeholder 5"/>
          <p:cNvSpPr>
            <a:spLocks noGrp="1"/>
          </p:cNvSpPr>
          <p:nvPr>
            <p:ph type="sldNum" sz="quarter" idx="12"/>
          </p:nvPr>
        </p:nvSpPr>
        <p:spPr>
          <a:noFill/>
        </p:spPr>
        <p:txBody>
          <a:bodyPr/>
          <a:lstStyle/>
          <a:p>
            <a:fld id="{E7884769-D31E-4FF2-9107-4A5018379A8C}" type="slidenum">
              <a:rPr lang="en-US" smtClean="0"/>
              <a:pPr/>
              <a:t>227</a:t>
            </a:fld>
            <a:endParaRPr lang="en-US" smtClean="0"/>
          </a:p>
        </p:txBody>
      </p:sp>
      <p:pic>
        <p:nvPicPr>
          <p:cNvPr id="830466" name="Picture 2" descr="C:\Documents\Projects\SunGuide Training\Master Slides\Screen Shots\Screan Shots R7.0\EM\AuditVehic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95781" cy="4316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Comments</a:t>
            </a:r>
            <a:endParaRPr lang="en-US" sz="2400" dirty="0" smtClean="0"/>
          </a:p>
        </p:txBody>
      </p:sp>
      <p:sp>
        <p:nvSpPr>
          <p:cNvPr id="327683" name="Text Placeholder 2"/>
          <p:cNvSpPr>
            <a:spLocks noGrp="1"/>
          </p:cNvSpPr>
          <p:nvPr>
            <p:ph type="body" sz="half" idx="1"/>
          </p:nvPr>
        </p:nvSpPr>
        <p:spPr>
          <a:xfrm>
            <a:off x="1447800" y="5840314"/>
            <a:ext cx="7081727" cy="828675"/>
          </a:xfrm>
        </p:spPr>
        <p:txBody>
          <a:bodyPr/>
          <a:lstStyle/>
          <a:p>
            <a:r>
              <a:rPr lang="en-US" sz="2400" dirty="0" smtClean="0"/>
              <a:t>Add, modify, and delete </a:t>
            </a:r>
            <a:r>
              <a:rPr lang="en-US" sz="2400" dirty="0" smtClean="0"/>
              <a:t>comments</a:t>
            </a:r>
            <a:endParaRPr lang="en-US" sz="2400" dirty="0" smtClean="0"/>
          </a:p>
        </p:txBody>
      </p:sp>
      <p:sp>
        <p:nvSpPr>
          <p:cNvPr id="327685" name="Slide Number Placeholder 5"/>
          <p:cNvSpPr>
            <a:spLocks noGrp="1"/>
          </p:cNvSpPr>
          <p:nvPr>
            <p:ph type="sldNum" sz="quarter" idx="12"/>
          </p:nvPr>
        </p:nvSpPr>
        <p:spPr>
          <a:noFill/>
        </p:spPr>
        <p:txBody>
          <a:bodyPr/>
          <a:lstStyle/>
          <a:p>
            <a:fld id="{E7884769-D31E-4FF2-9107-4A5018379A8C}" type="slidenum">
              <a:rPr lang="en-US" smtClean="0"/>
              <a:pPr/>
              <a:t>228</a:t>
            </a:fld>
            <a:endParaRPr lang="en-US" smtClean="0"/>
          </a:p>
        </p:txBody>
      </p:sp>
      <p:pic>
        <p:nvPicPr>
          <p:cNvPr id="831490" name="Picture 2" descr="C:\Documents\Projects\SunGuide Training\Master Slides\Screen Shots\Screan Shots R7.0\EM\AuditCom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5918804"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48302"/>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Detection Subsystem (IDS)</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229</a:t>
            </a:fld>
            <a:endParaRPr lang="en-US"/>
          </a:p>
        </p:txBody>
      </p:sp>
      <p:pic>
        <p:nvPicPr>
          <p:cNvPr id="793602" name="Picture 2" descr="http://www.google.com/url?sa=i&amp;source=images&amp;cd=&amp;ved=0CAUQjBw&amp;url=http%3A%2F%2Fwww.inautonews.com%2Fwp-content%2Fuploads%2Fyapb_cache%2Fcrash_germany_a31.dn7tq7gvusgkog0k8wsgcc0wk.a5fuq7lrqzkgc0ccw4ss08gso.th.jpeg&amp;ei=GcLYVIiQEY7isATilYHQDw&amp;psig=AFQjCNHVIPsSZfp_V7qKubEn3hPFZHpJww&amp;ust=1423578009351115"/>
          <p:cNvPicPr>
            <a:picLocks noChangeAspect="1" noChangeArrowheads="1"/>
          </p:cNvPicPr>
          <p:nvPr/>
        </p:nvPicPr>
        <p:blipFill>
          <a:blip r:embed="rId2" cstate="print"/>
          <a:srcRect/>
          <a:stretch>
            <a:fillRect/>
          </a:stretch>
        </p:blipFill>
        <p:spPr bwMode="auto">
          <a:xfrm>
            <a:off x="2514600" y="3124200"/>
            <a:ext cx="3544147" cy="30670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2: Traveler Messages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Slide Number Placeholder 6"/>
          <p:cNvSpPr>
            <a:spLocks noGrp="1"/>
          </p:cNvSpPr>
          <p:nvPr>
            <p:ph type="sldNum" sz="quarter" idx="12"/>
          </p:nvPr>
        </p:nvSpPr>
        <p:spPr>
          <a:noFill/>
        </p:spPr>
        <p:txBody>
          <a:bodyPr/>
          <a:lstStyle/>
          <a:p>
            <a:fld id="{E18C24AD-8E21-43D8-B6D6-57818DC7BD33}" type="slidenum">
              <a:rPr lang="en-US" smtClean="0"/>
              <a:pPr/>
              <a:t>230</a:t>
            </a:fld>
            <a:endParaRPr lang="en-US" smtClean="0"/>
          </a:p>
        </p:txBody>
      </p:sp>
      <p:sp>
        <p:nvSpPr>
          <p:cNvPr id="4195330" name="Rectangle 2"/>
          <p:cNvSpPr>
            <a:spLocks noGrp="1" noChangeArrowheads="1"/>
          </p:cNvSpPr>
          <p:nvPr>
            <p:ph type="title"/>
          </p:nvPr>
        </p:nvSpPr>
        <p:spPr>
          <a:xfrm>
            <a:off x="762000" y="285750"/>
            <a:ext cx="7619999" cy="762000"/>
          </a:xfrm>
        </p:spPr>
        <p:txBody>
          <a:bodyPr>
            <a:noAutofit/>
          </a:bodyPr>
          <a:lstStyle/>
          <a:p>
            <a:pPr>
              <a:defRPr/>
            </a:pPr>
            <a:r>
              <a:rPr lang="en-US" dirty="0" smtClean="0"/>
              <a:t>Incident Detection Subsystem</a:t>
            </a:r>
          </a:p>
        </p:txBody>
      </p:sp>
      <p:sp>
        <p:nvSpPr>
          <p:cNvPr id="4195331" name="Rectangle 3"/>
          <p:cNvSpPr>
            <a:spLocks noGrp="1" noChangeArrowheads="1"/>
          </p:cNvSpPr>
          <p:nvPr>
            <p:ph type="body" sz="half" idx="1"/>
          </p:nvPr>
        </p:nvSpPr>
        <p:spPr>
          <a:xfrm>
            <a:off x="685800" y="2057400"/>
            <a:ext cx="7315200" cy="4495800"/>
          </a:xfrm>
        </p:spPr>
        <p:txBody>
          <a:bodyPr/>
          <a:lstStyle/>
          <a:p>
            <a:r>
              <a:rPr lang="en-US" sz="2000" dirty="0" err="1" smtClean="0"/>
              <a:t>SunGuide</a:t>
            </a:r>
            <a:r>
              <a:rPr lang="en-US" sz="2000" dirty="0" smtClean="0"/>
              <a:t> will prompt operators of possible new events detected from external systems, such as weather systems or </a:t>
            </a:r>
            <a:r>
              <a:rPr lang="en-US" sz="2000" dirty="0" err="1" smtClean="0"/>
              <a:t>Citilog</a:t>
            </a:r>
            <a:r>
              <a:rPr lang="en-US" sz="2000" dirty="0" smtClean="0"/>
              <a:t>, or FHP CAD</a:t>
            </a:r>
          </a:p>
          <a:p>
            <a:r>
              <a:rPr lang="en-US" sz="2000" dirty="0" smtClean="0"/>
              <a:t>No events will be created/updated without operator intervention</a:t>
            </a:r>
          </a:p>
          <a:p>
            <a:r>
              <a:rPr lang="en-US" sz="2000" dirty="0" smtClean="0"/>
              <a:t>Upon detection, an alert will be reported in the alert box / window</a:t>
            </a:r>
          </a:p>
          <a:p>
            <a:pPr lvl="1"/>
            <a:r>
              <a:rPr lang="en-US" sz="2000" dirty="0" smtClean="0"/>
              <a:t>Alerts listed on right side of Events List</a:t>
            </a:r>
          </a:p>
          <a:p>
            <a:pPr lvl="1"/>
            <a:r>
              <a:rPr lang="en-US" sz="2000" dirty="0" smtClean="0"/>
              <a:t>Alert window can be opened from Operator Map, left click -&gt; System -&gt;System Alerts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5331">
                                            <p:txEl>
                                              <p:pRg st="0" end="0"/>
                                            </p:txEl>
                                          </p:spTgt>
                                        </p:tgtEl>
                                        <p:attrNameLst>
                                          <p:attrName>style.visibility</p:attrName>
                                        </p:attrNameLst>
                                      </p:cBhvr>
                                      <p:to>
                                        <p:strVal val="visible"/>
                                      </p:to>
                                    </p:set>
                                    <p:anim calcmode="lin" valueType="num">
                                      <p:cBhvr additive="base">
                                        <p:cTn id="7" dur="500" fill="hold"/>
                                        <p:tgtEl>
                                          <p:spTgt spid="4195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5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5331">
                                            <p:txEl>
                                              <p:pRg st="1" end="1"/>
                                            </p:txEl>
                                          </p:spTgt>
                                        </p:tgtEl>
                                        <p:attrNameLst>
                                          <p:attrName>style.visibility</p:attrName>
                                        </p:attrNameLst>
                                      </p:cBhvr>
                                      <p:to>
                                        <p:strVal val="visible"/>
                                      </p:to>
                                    </p:set>
                                    <p:anim calcmode="lin" valueType="num">
                                      <p:cBhvr additive="base">
                                        <p:cTn id="13" dur="500" fill="hold"/>
                                        <p:tgtEl>
                                          <p:spTgt spid="4195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5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5331">
                                            <p:txEl>
                                              <p:pRg st="2" end="2"/>
                                            </p:txEl>
                                          </p:spTgt>
                                        </p:tgtEl>
                                        <p:attrNameLst>
                                          <p:attrName>style.visibility</p:attrName>
                                        </p:attrNameLst>
                                      </p:cBhvr>
                                      <p:to>
                                        <p:strVal val="visible"/>
                                      </p:to>
                                    </p:set>
                                    <p:anim calcmode="lin" valueType="num">
                                      <p:cBhvr additive="base">
                                        <p:cTn id="19" dur="500" fill="hold"/>
                                        <p:tgtEl>
                                          <p:spTgt spid="4195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53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95331">
                                            <p:txEl>
                                              <p:pRg st="3" end="3"/>
                                            </p:txEl>
                                          </p:spTgt>
                                        </p:tgtEl>
                                        <p:attrNameLst>
                                          <p:attrName>style.visibility</p:attrName>
                                        </p:attrNameLst>
                                      </p:cBhvr>
                                      <p:to>
                                        <p:strVal val="visible"/>
                                      </p:to>
                                    </p:set>
                                    <p:anim calcmode="lin" valueType="num">
                                      <p:cBhvr additive="base">
                                        <p:cTn id="23" dur="500" fill="hold"/>
                                        <p:tgtEl>
                                          <p:spTgt spid="419533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9533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95331">
                                            <p:txEl>
                                              <p:pRg st="4" end="4"/>
                                            </p:txEl>
                                          </p:spTgt>
                                        </p:tgtEl>
                                        <p:attrNameLst>
                                          <p:attrName>style.visibility</p:attrName>
                                        </p:attrNameLst>
                                      </p:cBhvr>
                                      <p:to>
                                        <p:strVal val="visible"/>
                                      </p:to>
                                    </p:set>
                                    <p:anim calcmode="lin" valueType="num">
                                      <p:cBhvr additive="base">
                                        <p:cTn id="27" dur="500" fill="hold"/>
                                        <p:tgtEl>
                                          <p:spTgt spid="41953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95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331"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Slide Number Placeholder 6"/>
          <p:cNvSpPr>
            <a:spLocks noGrp="1"/>
          </p:cNvSpPr>
          <p:nvPr>
            <p:ph type="sldNum" sz="quarter" idx="12"/>
          </p:nvPr>
        </p:nvSpPr>
        <p:spPr>
          <a:noFill/>
        </p:spPr>
        <p:txBody>
          <a:bodyPr/>
          <a:lstStyle/>
          <a:p>
            <a:fld id="{35CB27B4-4728-4BA9-9E5F-99B491ACA1F6}" type="slidenum">
              <a:rPr lang="en-US" smtClean="0"/>
              <a:pPr/>
              <a:t>231</a:t>
            </a:fld>
            <a:endParaRPr lang="en-US" smtClean="0"/>
          </a:p>
        </p:txBody>
      </p:sp>
      <p:sp>
        <p:nvSpPr>
          <p:cNvPr id="4197379" name="Rectangle 3"/>
          <p:cNvSpPr>
            <a:spLocks noGrp="1" noChangeArrowheads="1"/>
          </p:cNvSpPr>
          <p:nvPr>
            <p:ph type="body" sz="half" idx="1"/>
          </p:nvPr>
        </p:nvSpPr>
        <p:spPr>
          <a:xfrm>
            <a:off x="457200" y="1554162"/>
            <a:ext cx="3733800" cy="5037137"/>
          </a:xfrm>
        </p:spPr>
        <p:txBody>
          <a:bodyPr/>
          <a:lstStyle/>
          <a:p>
            <a:r>
              <a:rPr lang="en-US" sz="2400" dirty="0" smtClean="0"/>
              <a:t>Can filter on the source of the alert</a:t>
            </a:r>
          </a:p>
          <a:p>
            <a:r>
              <a:rPr lang="en-US" sz="2400" dirty="0" smtClean="0"/>
              <a:t>Resolve, Approve, Dismiss</a:t>
            </a:r>
          </a:p>
          <a:p>
            <a:r>
              <a:rPr lang="en-US" sz="2400" dirty="0" smtClean="0"/>
              <a:t>Find on Map</a:t>
            </a:r>
          </a:p>
          <a:p>
            <a:r>
              <a:rPr lang="en-US" sz="2400" dirty="0" smtClean="0"/>
              <a:t>Alert provides all pertinent information that is available. For FHP Alerts, provides county, roadway, and cross street (if available)</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789506" name="Picture 2" descr="C:\Documents\Projects\SunGuide Training\Master Slides\Screen Shots\Screan Shots R7.0\IDS\Aler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0200"/>
            <a:ext cx="4717854" cy="4945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97379">
                                            <p:txEl>
                                              <p:pRg st="1" end="1"/>
                                            </p:txEl>
                                          </p:spTgt>
                                        </p:tgtEl>
                                        <p:attrNameLst>
                                          <p:attrName>style.visibility</p:attrName>
                                        </p:attrNameLst>
                                      </p:cBhvr>
                                      <p:to>
                                        <p:strVal val="visible"/>
                                      </p:to>
                                    </p:set>
                                    <p:anim calcmode="lin" valueType="num">
                                      <p:cBhvr additive="base">
                                        <p:cTn id="12"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97379">
                                            <p:txEl>
                                              <p:pRg st="2" end="2"/>
                                            </p:txEl>
                                          </p:spTgt>
                                        </p:tgtEl>
                                        <p:attrNameLst>
                                          <p:attrName>style.visibility</p:attrName>
                                        </p:attrNameLst>
                                      </p:cBhvr>
                                      <p:to>
                                        <p:strVal val="visible"/>
                                      </p:to>
                                    </p:set>
                                    <p:anim calcmode="lin" valueType="num">
                                      <p:cBhvr additive="base">
                                        <p:cTn id="18"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97379">
                                            <p:txEl>
                                              <p:pRg st="3" end="3"/>
                                            </p:txEl>
                                          </p:spTgt>
                                        </p:tgtEl>
                                        <p:attrNameLst>
                                          <p:attrName>style.visibility</p:attrName>
                                        </p:attrNameLst>
                                      </p:cBhvr>
                                      <p:to>
                                        <p:strVal val="visible"/>
                                      </p:to>
                                    </p:set>
                                    <p:anim calcmode="lin" valueType="num">
                                      <p:cBhvr additive="base">
                                        <p:cTn id="24"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Slide Number Placeholder 6"/>
          <p:cNvSpPr>
            <a:spLocks noGrp="1"/>
          </p:cNvSpPr>
          <p:nvPr>
            <p:ph type="sldNum" sz="quarter" idx="12"/>
          </p:nvPr>
        </p:nvSpPr>
        <p:spPr>
          <a:noFill/>
        </p:spPr>
        <p:txBody>
          <a:bodyPr/>
          <a:lstStyle/>
          <a:p>
            <a:fld id="{35CB27B4-4728-4BA9-9E5F-99B491ACA1F6}" type="slidenum">
              <a:rPr lang="en-US" smtClean="0"/>
              <a:pPr/>
              <a:t>232</a:t>
            </a:fld>
            <a:endParaRPr lang="en-US" smtClean="0"/>
          </a:p>
        </p:txBody>
      </p:sp>
      <p:sp>
        <p:nvSpPr>
          <p:cNvPr id="4197379" name="Rectangle 3"/>
          <p:cNvSpPr>
            <a:spLocks noGrp="1" noChangeArrowheads="1"/>
          </p:cNvSpPr>
          <p:nvPr>
            <p:ph type="body" sz="half" idx="1"/>
          </p:nvPr>
        </p:nvSpPr>
        <p:spPr>
          <a:xfrm>
            <a:off x="457200" y="1554162"/>
            <a:ext cx="3733800" cy="5037137"/>
          </a:xfrm>
        </p:spPr>
        <p:txBody>
          <a:bodyPr/>
          <a:lstStyle/>
          <a:p>
            <a:r>
              <a:rPr lang="en-US" sz="2400" dirty="0" smtClean="0"/>
              <a:t>Alert handling window differs based on the type of alert</a:t>
            </a:r>
            <a:endParaRPr lang="en-US" sz="2400" dirty="0" smtClean="0"/>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6" name="Picture 5"/>
          <p:cNvPicPr/>
          <p:nvPr/>
        </p:nvPicPr>
        <p:blipFill>
          <a:blip r:embed="rId3" cstate="print"/>
          <a:srcRect/>
          <a:stretch>
            <a:fillRect/>
          </a:stretch>
        </p:blipFill>
        <p:spPr bwMode="auto">
          <a:xfrm>
            <a:off x="4571999" y="1752600"/>
            <a:ext cx="3810000" cy="2667000"/>
          </a:xfrm>
          <a:prstGeom prst="rect">
            <a:avLst/>
          </a:prstGeom>
          <a:noFill/>
          <a:ln w="9525">
            <a:noFill/>
            <a:miter lim="800000"/>
            <a:headEnd/>
            <a:tailEnd/>
          </a:ln>
        </p:spPr>
      </p:pic>
      <p:pic>
        <p:nvPicPr>
          <p:cNvPr id="7" name="Picture 6"/>
          <p:cNvPicPr/>
          <p:nvPr/>
        </p:nvPicPr>
        <p:blipFill>
          <a:blip r:embed="rId4" cstate="print"/>
          <a:stretch>
            <a:fillRect/>
          </a:stretch>
        </p:blipFill>
        <p:spPr>
          <a:xfrm>
            <a:off x="457200" y="2876549"/>
            <a:ext cx="4038599" cy="2076451"/>
          </a:xfrm>
          <a:prstGeom prst="rect">
            <a:avLst/>
          </a:prstGeom>
        </p:spPr>
      </p:pic>
      <p:pic>
        <p:nvPicPr>
          <p:cNvPr id="9" name="Picture 8"/>
          <p:cNvPicPr/>
          <p:nvPr/>
        </p:nvPicPr>
        <p:blipFill>
          <a:blip r:embed="rId5" cstate="print"/>
          <a:stretch>
            <a:fillRect/>
          </a:stretch>
        </p:blipFill>
        <p:spPr>
          <a:xfrm>
            <a:off x="1066800" y="4532673"/>
            <a:ext cx="4038600" cy="2333626"/>
          </a:xfrm>
          <a:prstGeom prst="rect">
            <a:avLst/>
          </a:prstGeom>
        </p:spPr>
      </p:pic>
      <p:pic>
        <p:nvPicPr>
          <p:cNvPr id="8" name="Picture 7"/>
          <p:cNvPicPr/>
          <p:nvPr/>
        </p:nvPicPr>
        <p:blipFill>
          <a:blip r:embed="rId6" cstate="print"/>
          <a:stretch>
            <a:fillRect/>
          </a:stretch>
        </p:blipFill>
        <p:spPr>
          <a:xfrm>
            <a:off x="4953000" y="3914774"/>
            <a:ext cx="3943350" cy="2333625"/>
          </a:xfrm>
          <a:prstGeom prst="rect">
            <a:avLst/>
          </a:prstGeom>
        </p:spPr>
      </p:pic>
    </p:spTree>
    <p:extLst>
      <p:ext uri="{BB962C8B-B14F-4D97-AF65-F5344CB8AC3E}">
        <p14:creationId xmlns:p14="http://schemas.microsoft.com/office/powerpoint/2010/main" val="3656346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Slide Number Placeholder 6"/>
          <p:cNvSpPr>
            <a:spLocks noGrp="1"/>
          </p:cNvSpPr>
          <p:nvPr>
            <p:ph type="sldNum" sz="quarter" idx="12"/>
          </p:nvPr>
        </p:nvSpPr>
        <p:spPr>
          <a:noFill/>
        </p:spPr>
        <p:txBody>
          <a:bodyPr/>
          <a:lstStyle/>
          <a:p>
            <a:fld id="{35CB27B4-4728-4BA9-9E5F-99B491ACA1F6}" type="slidenum">
              <a:rPr lang="en-US" smtClean="0"/>
              <a:pPr/>
              <a:t>233</a:t>
            </a:fld>
            <a:endParaRPr lang="en-US" smtClean="0"/>
          </a:p>
        </p:txBody>
      </p:sp>
      <p:sp>
        <p:nvSpPr>
          <p:cNvPr id="4197379" name="Rectangle 3"/>
          <p:cNvSpPr>
            <a:spLocks noGrp="1" noChangeArrowheads="1"/>
          </p:cNvSpPr>
          <p:nvPr>
            <p:ph type="body" sz="half" idx="1"/>
          </p:nvPr>
        </p:nvSpPr>
        <p:spPr>
          <a:xfrm>
            <a:off x="457200" y="1554162"/>
            <a:ext cx="3124200" cy="5037137"/>
          </a:xfrm>
        </p:spPr>
        <p:txBody>
          <a:bodyPr/>
          <a:lstStyle/>
          <a:p>
            <a:r>
              <a:rPr lang="en-US" sz="2400" dirty="0" smtClean="0"/>
              <a:t>Handing an FHP alarm</a:t>
            </a:r>
          </a:p>
          <a:p>
            <a:r>
              <a:rPr lang="en-US" sz="2400" dirty="0" smtClean="0"/>
              <a:t>Lists all information reported from FHP and nearby events</a:t>
            </a:r>
          </a:p>
          <a:p>
            <a:r>
              <a:rPr lang="en-US" sz="2400" dirty="0" smtClean="0"/>
              <a:t>Note that FHP alert locations should be confirmed</a:t>
            </a:r>
            <a:endParaRPr lang="en-US" sz="2400" dirty="0" smtClean="0"/>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11" name="Picture 10"/>
          <p:cNvPicPr/>
          <p:nvPr/>
        </p:nvPicPr>
        <p:blipFill>
          <a:blip r:embed="rId3" cstate="print"/>
          <a:stretch>
            <a:fillRect/>
          </a:stretch>
        </p:blipFill>
        <p:spPr>
          <a:xfrm>
            <a:off x="3733800" y="1524000"/>
            <a:ext cx="5416236" cy="5341545"/>
          </a:xfrm>
          <a:prstGeom prst="rect">
            <a:avLst/>
          </a:prstGeom>
        </p:spPr>
      </p:pic>
    </p:spTree>
    <p:extLst>
      <p:ext uri="{BB962C8B-B14F-4D97-AF65-F5344CB8AC3E}">
        <p14:creationId xmlns:p14="http://schemas.microsoft.com/office/powerpoint/2010/main" val="223407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7379">
                                            <p:txEl>
                                              <p:pRg st="1" end="1"/>
                                            </p:txEl>
                                          </p:spTgt>
                                        </p:tgtEl>
                                        <p:attrNameLst>
                                          <p:attrName>style.visibility</p:attrName>
                                        </p:attrNameLst>
                                      </p:cBhvr>
                                      <p:to>
                                        <p:strVal val="visible"/>
                                      </p:to>
                                    </p:set>
                                    <p:anim calcmode="lin" valueType="num">
                                      <p:cBhvr additive="base">
                                        <p:cTn id="13"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7379">
                                            <p:txEl>
                                              <p:pRg st="2" end="2"/>
                                            </p:txEl>
                                          </p:spTgt>
                                        </p:tgtEl>
                                        <p:attrNameLst>
                                          <p:attrName>style.visibility</p:attrName>
                                        </p:attrNameLst>
                                      </p:cBhvr>
                                      <p:to>
                                        <p:strVal val="visible"/>
                                      </p:to>
                                    </p:set>
                                    <p:anim calcmode="lin" valueType="num">
                                      <p:cBhvr additive="base">
                                        <p:cTn id="19"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21855"/>
            <a:ext cx="513397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2" name="Slide Number Placeholder 7"/>
          <p:cNvSpPr>
            <a:spLocks noGrp="1"/>
          </p:cNvSpPr>
          <p:nvPr>
            <p:ph type="sldNum" sz="quarter" idx="12"/>
          </p:nvPr>
        </p:nvSpPr>
        <p:spPr>
          <a:noFill/>
        </p:spPr>
        <p:txBody>
          <a:bodyPr/>
          <a:lstStyle/>
          <a:p>
            <a:fld id="{FB14FFFA-8A2E-4032-BB4F-CACDA96FB18A}" type="slidenum">
              <a:rPr lang="en-US" smtClean="0"/>
              <a:pPr/>
              <a:t>234</a:t>
            </a:fld>
            <a:endParaRPr lang="en-US" smtClean="0"/>
          </a:p>
        </p:txBody>
      </p:sp>
      <p:sp>
        <p:nvSpPr>
          <p:cNvPr id="4201474" name="Rectangle 2"/>
          <p:cNvSpPr>
            <a:spLocks noGrp="1" noChangeArrowheads="1"/>
          </p:cNvSpPr>
          <p:nvPr>
            <p:ph type="title"/>
          </p:nvPr>
        </p:nvSpPr>
        <p:spPr>
          <a:xfrm>
            <a:off x="762000" y="285750"/>
            <a:ext cx="8077199" cy="762000"/>
          </a:xfrm>
        </p:spPr>
        <p:txBody>
          <a:bodyPr>
            <a:noAutofit/>
          </a:bodyPr>
          <a:lstStyle/>
          <a:p>
            <a:pPr>
              <a:defRPr/>
            </a:pPr>
            <a:r>
              <a:rPr lang="en-US" dirty="0" smtClean="0"/>
              <a:t>FHP Alerts: Key FHP CAD Fields</a:t>
            </a:r>
          </a:p>
        </p:txBody>
      </p:sp>
      <p:pic>
        <p:nvPicPr>
          <p:cNvPr id="83975" name="Picture 4"/>
          <p:cNvPicPr>
            <a:picLocks noChangeAspect="1" noChangeArrowheads="1"/>
          </p:cNvPicPr>
          <p:nvPr/>
        </p:nvPicPr>
        <p:blipFill>
          <a:blip r:embed="rId5" cstate="print"/>
          <a:srcRect/>
          <a:stretch>
            <a:fillRect/>
          </a:stretch>
        </p:blipFill>
        <p:spPr bwMode="auto">
          <a:xfrm>
            <a:off x="271463" y="1281113"/>
            <a:ext cx="3475037" cy="1998662"/>
          </a:xfrm>
          <a:prstGeom prst="rect">
            <a:avLst/>
          </a:prstGeom>
          <a:noFill/>
          <a:ln w="9525">
            <a:noFill/>
            <a:miter lim="800000"/>
            <a:headEnd/>
            <a:tailEnd/>
          </a:ln>
        </p:spPr>
      </p:pic>
      <p:graphicFrame>
        <p:nvGraphicFramePr>
          <p:cNvPr id="83970" name="Object 5"/>
          <p:cNvGraphicFramePr>
            <a:graphicFrameLocks noGrp="1" noChangeAspect="1"/>
          </p:cNvGraphicFramePr>
          <p:nvPr>
            <p:ph sz="quarter" idx="3"/>
          </p:nvPr>
        </p:nvGraphicFramePr>
        <p:xfrm>
          <a:off x="1389063" y="4416425"/>
          <a:ext cx="6453187" cy="755650"/>
        </p:xfrm>
        <a:graphic>
          <a:graphicData uri="http://schemas.openxmlformats.org/presentationml/2006/ole">
            <mc:AlternateContent xmlns:mc="http://schemas.openxmlformats.org/markup-compatibility/2006">
              <mc:Choice xmlns:v="urn:schemas-microsoft-com:vml" Requires="v">
                <p:oleObj spid="_x0000_s863238" r:id="rId6" imgW="8059275" imgH="942857" progId="">
                  <p:embed/>
                </p:oleObj>
              </mc:Choice>
              <mc:Fallback>
                <p:oleObj r:id="rId6" imgW="8059275" imgH="94285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9063" y="4416425"/>
                        <a:ext cx="6453187"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pic>
        <p:nvPicPr>
          <p:cNvPr id="83976" name="Picture 6"/>
          <p:cNvPicPr>
            <a:picLocks noChangeAspect="1" noChangeArrowheads="1"/>
          </p:cNvPicPr>
          <p:nvPr/>
        </p:nvPicPr>
        <p:blipFill>
          <a:blip r:embed="rId8" cstate="print"/>
          <a:srcRect/>
          <a:stretch>
            <a:fillRect/>
          </a:stretch>
        </p:blipFill>
        <p:spPr bwMode="auto">
          <a:xfrm>
            <a:off x="555625" y="3425825"/>
            <a:ext cx="3190875" cy="857250"/>
          </a:xfrm>
          <a:prstGeom prst="rect">
            <a:avLst/>
          </a:prstGeom>
          <a:noFill/>
          <a:ln w="9525">
            <a:noFill/>
            <a:miter lim="800000"/>
            <a:headEnd/>
            <a:tailEnd/>
          </a:ln>
        </p:spPr>
      </p:pic>
      <p:pic>
        <p:nvPicPr>
          <p:cNvPr id="83977" name="Picture 7"/>
          <p:cNvPicPr>
            <a:picLocks noChangeAspect="1" noChangeArrowheads="1"/>
          </p:cNvPicPr>
          <p:nvPr/>
        </p:nvPicPr>
        <p:blipFill>
          <a:blip r:embed="rId9" cstate="print"/>
          <a:srcRect/>
          <a:stretch>
            <a:fillRect/>
          </a:stretch>
        </p:blipFill>
        <p:spPr bwMode="auto">
          <a:xfrm>
            <a:off x="2339975" y="5481638"/>
            <a:ext cx="6342063" cy="1011237"/>
          </a:xfrm>
          <a:prstGeom prst="rect">
            <a:avLst/>
          </a:prstGeom>
          <a:noFill/>
          <a:ln w="9525">
            <a:noFill/>
            <a:miter lim="800000"/>
            <a:headEnd/>
            <a:tailEnd/>
          </a:ln>
        </p:spPr>
      </p:pic>
      <p:sp>
        <p:nvSpPr>
          <p:cNvPr id="83978" name="Line 8"/>
          <p:cNvSpPr>
            <a:spLocks noChangeShapeType="1"/>
          </p:cNvSpPr>
          <p:nvPr/>
        </p:nvSpPr>
        <p:spPr bwMode="auto">
          <a:xfrm flipH="1">
            <a:off x="3595688" y="2036763"/>
            <a:ext cx="747712"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79" name="Line 9"/>
          <p:cNvSpPr>
            <a:spLocks noChangeShapeType="1"/>
          </p:cNvSpPr>
          <p:nvPr/>
        </p:nvSpPr>
        <p:spPr bwMode="auto">
          <a:xfrm flipH="1" flipV="1">
            <a:off x="2928938" y="3778250"/>
            <a:ext cx="1828800" cy="2603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0" name="Line 10"/>
          <p:cNvSpPr>
            <a:spLocks noChangeShapeType="1"/>
          </p:cNvSpPr>
          <p:nvPr/>
        </p:nvSpPr>
        <p:spPr bwMode="auto">
          <a:xfrm flipH="1">
            <a:off x="3511549" y="3962400"/>
            <a:ext cx="3200399" cy="7064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1" name="Line 11"/>
          <p:cNvSpPr>
            <a:spLocks noChangeShapeType="1"/>
          </p:cNvSpPr>
          <p:nvPr/>
        </p:nvSpPr>
        <p:spPr bwMode="auto">
          <a:xfrm>
            <a:off x="6194424" y="1892300"/>
            <a:ext cx="517525" cy="2070100"/>
          </a:xfrm>
          <a:prstGeom prst="line">
            <a:avLst/>
          </a:prstGeom>
          <a:noFill/>
          <a:ln w="38100">
            <a:solidFill>
              <a:srgbClr val="FF0000"/>
            </a:solidFill>
            <a:round/>
            <a:headEnd/>
            <a:tailEnd/>
          </a:ln>
        </p:spPr>
        <p:txBody>
          <a:bodyPr lIns="92066" tIns="46033" rIns="92066" bIns="46033"/>
          <a:lstStyle/>
          <a:p>
            <a:endParaRPr lang="en-US"/>
          </a:p>
        </p:txBody>
      </p:sp>
      <p:sp>
        <p:nvSpPr>
          <p:cNvPr id="83982" name="Oval 12"/>
          <p:cNvSpPr>
            <a:spLocks noChangeArrowheads="1"/>
          </p:cNvSpPr>
          <p:nvPr/>
        </p:nvSpPr>
        <p:spPr bwMode="auto">
          <a:xfrm>
            <a:off x="4670424" y="1719735"/>
            <a:ext cx="1609725" cy="231775"/>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83983" name="AutoShape 13"/>
          <p:cNvSpPr>
            <a:spLocks/>
          </p:cNvSpPr>
          <p:nvPr/>
        </p:nvSpPr>
        <p:spPr bwMode="auto">
          <a:xfrm>
            <a:off x="8320088" y="2222500"/>
            <a:ext cx="373062" cy="2060575"/>
          </a:xfrm>
          <a:prstGeom prst="rightBrace">
            <a:avLst>
              <a:gd name="adj1" fmla="val 46028"/>
              <a:gd name="adj2" fmla="val 50000"/>
            </a:avLst>
          </a:prstGeom>
          <a:noFill/>
          <a:ln w="38100">
            <a:solidFill>
              <a:srgbClr val="FF0000"/>
            </a:solidFill>
            <a:round/>
            <a:headEnd/>
            <a:tailEnd/>
          </a:ln>
        </p:spPr>
        <p:txBody>
          <a:bodyPr wrap="none" lIns="92066" tIns="46033" rIns="92066" bIns="46033" anchor="ctr"/>
          <a:lstStyle/>
          <a:p>
            <a:endParaRPr lang="en-US"/>
          </a:p>
        </p:txBody>
      </p:sp>
      <p:sp>
        <p:nvSpPr>
          <p:cNvPr id="83984" name="Line 14"/>
          <p:cNvSpPr>
            <a:spLocks noChangeShapeType="1"/>
          </p:cNvSpPr>
          <p:nvPr/>
        </p:nvSpPr>
        <p:spPr bwMode="auto">
          <a:xfrm flipH="1">
            <a:off x="8358188" y="5108575"/>
            <a:ext cx="565150" cy="5921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5" name="Line 15"/>
          <p:cNvSpPr>
            <a:spLocks noChangeShapeType="1"/>
          </p:cNvSpPr>
          <p:nvPr/>
        </p:nvSpPr>
        <p:spPr bwMode="auto">
          <a:xfrm>
            <a:off x="8693150" y="3279775"/>
            <a:ext cx="220663" cy="1843088"/>
          </a:xfrm>
          <a:prstGeom prst="line">
            <a:avLst/>
          </a:prstGeom>
          <a:noFill/>
          <a:ln w="38100">
            <a:solidFill>
              <a:srgbClr val="FF0000"/>
            </a:solidFill>
            <a:round/>
            <a:headEnd/>
            <a:tailEnd/>
          </a:ln>
        </p:spPr>
        <p:txBody>
          <a:bodyPr lIns="92066" tIns="46033" rIns="92066" bIns="46033"/>
          <a:lstStyle/>
          <a:p>
            <a:endParaRPr lang="en-US"/>
          </a:p>
        </p:txBody>
      </p:sp>
    </p:spTree>
    <p:extLst>
      <p:ext uri="{BB962C8B-B14F-4D97-AF65-F5344CB8AC3E}">
        <p14:creationId xmlns:p14="http://schemas.microsoft.com/office/powerpoint/2010/main" val="767050500"/>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Slide Number Placeholder 6"/>
          <p:cNvSpPr>
            <a:spLocks noGrp="1"/>
          </p:cNvSpPr>
          <p:nvPr>
            <p:ph type="sldNum" sz="quarter" idx="12"/>
          </p:nvPr>
        </p:nvSpPr>
        <p:spPr>
          <a:noFill/>
        </p:spPr>
        <p:txBody>
          <a:bodyPr/>
          <a:lstStyle/>
          <a:p>
            <a:fld id="{35CB27B4-4728-4BA9-9E5F-99B491ACA1F6}" type="slidenum">
              <a:rPr lang="en-US" smtClean="0"/>
              <a:pPr/>
              <a:t>235</a:t>
            </a:fld>
            <a:endParaRPr lang="en-US" smtClean="0"/>
          </a:p>
        </p:txBody>
      </p:sp>
      <p:sp>
        <p:nvSpPr>
          <p:cNvPr id="4197379" name="Rectangle 3"/>
          <p:cNvSpPr>
            <a:spLocks noGrp="1" noChangeArrowheads="1"/>
          </p:cNvSpPr>
          <p:nvPr>
            <p:ph type="body" sz="half" idx="1"/>
          </p:nvPr>
        </p:nvSpPr>
        <p:spPr>
          <a:xfrm>
            <a:off x="457200" y="4191000"/>
            <a:ext cx="7620000" cy="2400299"/>
          </a:xfrm>
        </p:spPr>
        <p:txBody>
          <a:bodyPr>
            <a:normAutofit/>
          </a:bodyPr>
          <a:lstStyle/>
          <a:p>
            <a:r>
              <a:rPr lang="en-US" sz="2400" dirty="0" smtClean="0"/>
              <a:t>Inter-operator Action Request</a:t>
            </a:r>
          </a:p>
          <a:p>
            <a:pPr lvl="1"/>
            <a:r>
              <a:rPr lang="en-US" sz="2000" dirty="0" smtClean="0"/>
              <a:t>Update event</a:t>
            </a:r>
          </a:p>
          <a:p>
            <a:pPr lvl="1"/>
            <a:r>
              <a:rPr lang="en-US" sz="2000" dirty="0" smtClean="0"/>
              <a:t>Transfer ownership</a:t>
            </a:r>
          </a:p>
          <a:p>
            <a:pPr lvl="1"/>
            <a:r>
              <a:rPr lang="en-US" sz="2000" dirty="0" smtClean="0"/>
              <a:t>Reject change</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790530" name="Picture 2" descr="C:\Documents\Projects\SunGuide Training\Master Slides\Screen Shots\Screan Shots R7.0\IDS\OperatorReque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391151"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619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97379">
                                            <p:txEl>
                                              <p:pRg st="1" end="1"/>
                                            </p:txEl>
                                          </p:spTgt>
                                        </p:tgtEl>
                                        <p:attrNameLst>
                                          <p:attrName>style.visibility</p:attrName>
                                        </p:attrNameLst>
                                      </p:cBhvr>
                                      <p:to>
                                        <p:strVal val="visible"/>
                                      </p:to>
                                    </p:set>
                                    <p:anim calcmode="lin" valueType="num">
                                      <p:cBhvr additive="base">
                                        <p:cTn id="11"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73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97379">
                                            <p:txEl>
                                              <p:pRg st="2" end="2"/>
                                            </p:txEl>
                                          </p:spTgt>
                                        </p:tgtEl>
                                        <p:attrNameLst>
                                          <p:attrName>style.visibility</p:attrName>
                                        </p:attrNameLst>
                                      </p:cBhvr>
                                      <p:to>
                                        <p:strVal val="visible"/>
                                      </p:to>
                                    </p:set>
                                    <p:anim calcmode="lin" valueType="num">
                                      <p:cBhvr additive="base">
                                        <p:cTn id="15"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737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97379">
                                            <p:txEl>
                                              <p:pRg st="3" end="3"/>
                                            </p:txEl>
                                          </p:spTgt>
                                        </p:tgtEl>
                                        <p:attrNameLst>
                                          <p:attrName>style.visibility</p:attrName>
                                        </p:attrNameLst>
                                      </p:cBhvr>
                                      <p:to>
                                        <p:strVal val="visible"/>
                                      </p:to>
                                    </p:set>
                                    <p:anim calcmode="lin" valueType="num">
                                      <p:cBhvr additive="base">
                                        <p:cTn id="19"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IDS: Wrong Way Driving</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236</a:t>
            </a:fld>
            <a:endParaRPr lang="en-US"/>
          </a:p>
        </p:txBody>
      </p:sp>
      <p:pic>
        <p:nvPicPr>
          <p:cNvPr id="1050628" name="Picture 4" descr="http://www.google.com/url?sa=i&amp;source=images&amp;cd=&amp;ved=0CAUQjBw&amp;url=http%3A%2F%2Fseattletimes.wpengine.netdna-cdn.com%2Ftoday%2Ffiles%2F2013%2F04%2F520_Wrong_Way_1TONED.jpg&amp;ei=DMPYVO_FM-zbsATkwYLwBg&amp;psig=AFQjCNES4EaPHroISVUZLY1YPi7SyoWQJA&amp;ust=1423578252910784"/>
          <p:cNvPicPr>
            <a:picLocks noChangeAspect="1" noChangeArrowheads="1"/>
          </p:cNvPicPr>
          <p:nvPr/>
        </p:nvPicPr>
        <p:blipFill>
          <a:blip r:embed="rId2" cstate="print"/>
          <a:srcRect/>
          <a:stretch>
            <a:fillRect/>
          </a:stretch>
        </p:blipFill>
        <p:spPr bwMode="auto">
          <a:xfrm>
            <a:off x="2209800" y="3200400"/>
            <a:ext cx="4508500" cy="2534984"/>
          </a:xfrm>
          <a:prstGeom prst="rect">
            <a:avLst/>
          </a:prstGeom>
          <a:noFill/>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80" name="Picture 8"/>
          <p:cNvPicPr>
            <a:picLocks noChangeAspect="1" noChangeArrowheads="1"/>
          </p:cNvPicPr>
          <p:nvPr/>
        </p:nvPicPr>
        <p:blipFill>
          <a:blip r:embed="rId3" cstate="print"/>
          <a:srcRect/>
          <a:stretch>
            <a:fillRect/>
          </a:stretch>
        </p:blipFill>
        <p:spPr bwMode="auto">
          <a:xfrm rot="4112220">
            <a:off x="1566540" y="1498822"/>
            <a:ext cx="473585" cy="1014824"/>
          </a:xfrm>
          <a:prstGeom prst="rect">
            <a:avLst/>
          </a:prstGeom>
          <a:noFill/>
          <a:ln w="9525">
            <a:noFill/>
            <a:miter lim="800000"/>
            <a:headEnd/>
            <a:tailEnd/>
          </a:ln>
        </p:spPr>
      </p:pic>
      <p:cxnSp>
        <p:nvCxnSpPr>
          <p:cNvPr id="14" name="Straight Connector 13"/>
          <p:cNvCxnSpPr/>
          <p:nvPr/>
        </p:nvCxnSpPr>
        <p:spPr>
          <a:xfrm>
            <a:off x="457200" y="2895600"/>
            <a:ext cx="3581400" cy="0"/>
          </a:xfrm>
          <a:prstGeom prst="line">
            <a:avLst/>
          </a:prstGeom>
          <a:ln w="4826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77507" name="Slide Number Placeholder 6"/>
          <p:cNvSpPr>
            <a:spLocks noGrp="1"/>
          </p:cNvSpPr>
          <p:nvPr>
            <p:ph type="sldNum" sz="quarter" idx="12"/>
          </p:nvPr>
        </p:nvSpPr>
        <p:spPr>
          <a:noFill/>
        </p:spPr>
        <p:txBody>
          <a:bodyPr/>
          <a:lstStyle/>
          <a:p>
            <a:fld id="{912E901C-15B7-4610-A593-F162DBCBF0FE}" type="slidenum">
              <a:rPr lang="en-US" smtClean="0"/>
              <a:pPr/>
              <a:t>237</a:t>
            </a:fld>
            <a:endParaRPr lang="en-US" smtClean="0"/>
          </a:p>
        </p:txBody>
      </p:sp>
      <p:sp>
        <p:nvSpPr>
          <p:cNvPr id="4219906" name="Rectangle 2"/>
          <p:cNvSpPr>
            <a:spLocks noGrp="1" noChangeArrowheads="1"/>
          </p:cNvSpPr>
          <p:nvPr>
            <p:ph type="title"/>
          </p:nvPr>
        </p:nvSpPr>
        <p:spPr>
          <a:xfrm>
            <a:off x="762000" y="285750"/>
            <a:ext cx="7315199" cy="762000"/>
          </a:xfrm>
        </p:spPr>
        <p:txBody>
          <a:bodyPr>
            <a:noAutofit/>
          </a:bodyPr>
          <a:lstStyle/>
          <a:p>
            <a:pPr>
              <a:defRPr/>
            </a:pPr>
            <a:r>
              <a:rPr lang="en-US" dirty="0" smtClean="0"/>
              <a:t>Wrong Way Driving: Concept</a:t>
            </a:r>
          </a:p>
        </p:txBody>
      </p:sp>
      <p:sp>
        <p:nvSpPr>
          <p:cNvPr id="4219907" name="Rectangle 3"/>
          <p:cNvSpPr>
            <a:spLocks noGrp="1" noChangeArrowheads="1"/>
          </p:cNvSpPr>
          <p:nvPr>
            <p:ph type="body" sz="half" idx="1"/>
          </p:nvPr>
        </p:nvSpPr>
        <p:spPr>
          <a:xfrm>
            <a:off x="304800" y="3505200"/>
            <a:ext cx="5334000" cy="2819400"/>
          </a:xfrm>
        </p:spPr>
        <p:txBody>
          <a:bodyPr>
            <a:normAutofit/>
          </a:bodyPr>
          <a:lstStyle/>
          <a:p>
            <a:pPr>
              <a:lnSpc>
                <a:spcPct val="90000"/>
              </a:lnSpc>
            </a:pPr>
            <a:r>
              <a:rPr lang="en-US" sz="2000" dirty="0" smtClean="0"/>
              <a:t>Traffic Detector detects wrong way driving event at detector location</a:t>
            </a:r>
          </a:p>
          <a:p>
            <a:pPr lvl="1">
              <a:lnSpc>
                <a:spcPct val="90000"/>
              </a:lnSpc>
            </a:pPr>
            <a:r>
              <a:rPr lang="en-US" sz="1600" dirty="0" smtClean="0"/>
              <a:t>Typically placed at Off Ramps</a:t>
            </a:r>
          </a:p>
          <a:p>
            <a:pPr>
              <a:lnSpc>
                <a:spcPct val="90000"/>
              </a:lnSpc>
            </a:pPr>
            <a:r>
              <a:rPr lang="en-US" sz="2000" dirty="0" err="1" smtClean="0"/>
              <a:t>SunGuide</a:t>
            </a:r>
            <a:r>
              <a:rPr lang="en-US" sz="2000" dirty="0" smtClean="0"/>
              <a:t> receives alert</a:t>
            </a:r>
          </a:p>
          <a:p>
            <a:pPr>
              <a:lnSpc>
                <a:spcPct val="90000"/>
              </a:lnSpc>
            </a:pPr>
            <a:r>
              <a:rPr lang="en-US" sz="2000" dirty="0" smtClean="0"/>
              <a:t>Email and Operator Alerts are automatically generated</a:t>
            </a:r>
          </a:p>
          <a:p>
            <a:pPr>
              <a:lnSpc>
                <a:spcPct val="90000"/>
              </a:lnSpc>
            </a:pPr>
            <a:r>
              <a:rPr lang="en-US" sz="2000" dirty="0" smtClean="0"/>
              <a:t>Operator should confirm event</a:t>
            </a:r>
          </a:p>
          <a:p>
            <a:pPr lvl="1">
              <a:lnSpc>
                <a:spcPct val="90000"/>
              </a:lnSpc>
            </a:pPr>
            <a:r>
              <a:rPr lang="en-US" sz="1600" dirty="0" smtClean="0"/>
              <a:t>Create an event report and generate a response plan, or</a:t>
            </a:r>
          </a:p>
          <a:p>
            <a:pPr lvl="1">
              <a:lnSpc>
                <a:spcPct val="90000"/>
              </a:lnSpc>
            </a:pPr>
            <a:r>
              <a:rPr lang="en-US" sz="1600" dirty="0" smtClean="0"/>
              <a:t>Dismiss with possible cause</a:t>
            </a:r>
          </a:p>
        </p:txBody>
      </p:sp>
      <p:pic>
        <p:nvPicPr>
          <p:cNvPr id="1052674" name="Picture 2" descr="http://www.google.com/url?sa=i&amp;source=images&amp;cd=&amp;ved=0CAUQjBw&amp;url=http%3A%2F%2Fwww.itsinternational.com%2FEasysiteWeb%2Fgetresource.axd%3FAssetID%3D76890%26type%3Dcustom%26servicetype%3DInline%26customSizeId%3D26&amp;ei=wcPYVMqCJ-O0sASRq4GoDg&amp;psig=AFQjCNGp6-mBrwIhX1ktMWJ5twC5BCiyNg&amp;ust=1423578433732030"/>
          <p:cNvPicPr>
            <a:picLocks noChangeAspect="1" noChangeArrowheads="1"/>
          </p:cNvPicPr>
          <p:nvPr/>
        </p:nvPicPr>
        <p:blipFill>
          <a:blip r:embed="rId4" cstate="print"/>
          <a:srcRect/>
          <a:stretch>
            <a:fillRect/>
          </a:stretch>
        </p:blipFill>
        <p:spPr bwMode="auto">
          <a:xfrm>
            <a:off x="2286000" y="1828800"/>
            <a:ext cx="523461" cy="501650"/>
          </a:xfrm>
          <a:prstGeom prst="rect">
            <a:avLst/>
          </a:prstGeom>
          <a:noFill/>
        </p:spPr>
      </p:pic>
      <p:cxnSp>
        <p:nvCxnSpPr>
          <p:cNvPr id="17" name="Straight Connector 16"/>
          <p:cNvCxnSpPr/>
          <p:nvPr/>
        </p:nvCxnSpPr>
        <p:spPr>
          <a:xfrm>
            <a:off x="685800" y="2133600"/>
            <a:ext cx="2133600" cy="685800"/>
          </a:xfrm>
          <a:prstGeom prst="line">
            <a:avLst/>
          </a:prstGeom>
          <a:ln w="3556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 y="2209800"/>
            <a:ext cx="1143000" cy="381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8600" y="3124200"/>
            <a:ext cx="40386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8600" y="2667000"/>
            <a:ext cx="1371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819400" y="2667000"/>
            <a:ext cx="1447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2895600"/>
            <a:ext cx="403860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descr="bluecar.png"/>
          <p:cNvPicPr>
            <a:picLocks noChangeAspect="1"/>
          </p:cNvPicPr>
          <p:nvPr/>
        </p:nvPicPr>
        <p:blipFill>
          <a:blip r:embed="rId5" cstate="print"/>
          <a:stretch>
            <a:fillRect/>
          </a:stretch>
        </p:blipFill>
        <p:spPr>
          <a:xfrm flipH="1">
            <a:off x="3301981" y="2438400"/>
            <a:ext cx="1041419" cy="385837"/>
          </a:xfrm>
          <a:prstGeom prst="rect">
            <a:avLst/>
          </a:prstGeom>
        </p:spPr>
      </p:pic>
      <p:pic>
        <p:nvPicPr>
          <p:cNvPr id="59" name="Picture 58" descr="bluecar.png"/>
          <p:cNvPicPr>
            <a:picLocks noChangeAspect="1"/>
          </p:cNvPicPr>
          <p:nvPr/>
        </p:nvPicPr>
        <p:blipFill>
          <a:blip r:embed="rId5" cstate="print"/>
          <a:stretch>
            <a:fillRect/>
          </a:stretch>
        </p:blipFill>
        <p:spPr>
          <a:xfrm flipH="1">
            <a:off x="304800" y="2667000"/>
            <a:ext cx="1041419" cy="385837"/>
          </a:xfrm>
          <a:prstGeom prst="rect">
            <a:avLst/>
          </a:prstGeom>
        </p:spPr>
      </p:pic>
      <p:sp>
        <p:nvSpPr>
          <p:cNvPr id="60" name="TextBox 59"/>
          <p:cNvSpPr txBox="1"/>
          <p:nvPr/>
        </p:nvSpPr>
        <p:spPr>
          <a:xfrm>
            <a:off x="5562600" y="1981200"/>
            <a:ext cx="1295400"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err="1" smtClean="0"/>
              <a:t>SunGuide</a:t>
            </a:r>
            <a:endParaRPr lang="en-US" dirty="0"/>
          </a:p>
        </p:txBody>
      </p:sp>
      <p:cxnSp>
        <p:nvCxnSpPr>
          <p:cNvPr id="63" name="Straight Connector 62"/>
          <p:cNvCxnSpPr/>
          <p:nvPr/>
        </p:nvCxnSpPr>
        <p:spPr>
          <a:xfrm>
            <a:off x="914400" y="2057400"/>
            <a:ext cx="1905000" cy="609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duckcar.png"/>
          <p:cNvPicPr>
            <a:picLocks noChangeAspect="1"/>
          </p:cNvPicPr>
          <p:nvPr/>
        </p:nvPicPr>
        <p:blipFill>
          <a:blip r:embed="rId6" cstate="print"/>
          <a:stretch>
            <a:fillRect/>
          </a:stretch>
        </p:blipFill>
        <p:spPr>
          <a:xfrm rot="736254" flipH="1">
            <a:off x="302395" y="1476464"/>
            <a:ext cx="1073855" cy="809866"/>
          </a:xfrm>
          <a:prstGeom prst="rect">
            <a:avLst/>
          </a:prstGeom>
        </p:spPr>
      </p:pic>
      <p:sp>
        <p:nvSpPr>
          <p:cNvPr id="67" name="Line 7"/>
          <p:cNvSpPr>
            <a:spLocks noChangeShapeType="1"/>
          </p:cNvSpPr>
          <p:nvPr/>
        </p:nvSpPr>
        <p:spPr bwMode="auto">
          <a:xfrm flipH="1" flipV="1">
            <a:off x="1524000" y="2514600"/>
            <a:ext cx="0" cy="1524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sp>
        <p:nvSpPr>
          <p:cNvPr id="66" name="Rectangle 65"/>
          <p:cNvSpPr/>
          <p:nvPr/>
        </p:nvSpPr>
        <p:spPr>
          <a:xfrm>
            <a:off x="1295400" y="2286000"/>
            <a:ext cx="4572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dirty="0" smtClean="0"/>
              <a:t>EXIT</a:t>
            </a:r>
            <a:endParaRPr lang="en-US" sz="1000" b="1" dirty="0"/>
          </a:p>
        </p:txBody>
      </p:sp>
      <p:sp>
        <p:nvSpPr>
          <p:cNvPr id="68" name="Line 7"/>
          <p:cNvSpPr>
            <a:spLocks noChangeShapeType="1"/>
          </p:cNvSpPr>
          <p:nvPr/>
        </p:nvSpPr>
        <p:spPr bwMode="auto">
          <a:xfrm flipH="1" flipV="1">
            <a:off x="1295400" y="2438400"/>
            <a:ext cx="228600" cy="76200"/>
          </a:xfrm>
          <a:prstGeom prst="line">
            <a:avLst/>
          </a:prstGeom>
          <a:noFill/>
          <a:ln w="25400">
            <a:solidFill>
              <a:schemeClr val="bg1"/>
            </a:solidFill>
            <a:round/>
            <a:headEnd/>
            <a:tailEnd type="triangle" w="med" len="med"/>
          </a:ln>
        </p:spPr>
        <p:txBody>
          <a:bodyPr lIns="92066" tIns="46033" rIns="92066" bIns="46033"/>
          <a:lstStyle/>
          <a:p>
            <a:endParaRPr lang="en-US"/>
          </a:p>
        </p:txBody>
      </p:sp>
      <p:pic>
        <p:nvPicPr>
          <p:cNvPr id="1052679" name="Picture 7" descr="http://www.google.com/url?sa=i&amp;source=images&amp;cd=&amp;ved=0CAUQjBw&amp;url=http%3A%2F%2Fimages.clipartpanda.com%2Fcomputer-class-clip-art-Draft.SIMID_8000-2Mo-DD-Case_Study_Aircraft_IT_MRO_V0-6.Julia.jpg&amp;ei=zMnYVMnhGq3jsATQhYKgCA&amp;psig=AFQjCNE2cllHoLd8_SHBhM_WJrn7aESa_Q&amp;ust=1423579980534806"/>
          <p:cNvPicPr>
            <a:picLocks noChangeAspect="1" noChangeArrowheads="1"/>
          </p:cNvPicPr>
          <p:nvPr/>
        </p:nvPicPr>
        <p:blipFill>
          <a:blip r:embed="rId7" cstate="print"/>
          <a:srcRect/>
          <a:stretch>
            <a:fillRect/>
          </a:stretch>
        </p:blipFill>
        <p:spPr bwMode="auto">
          <a:xfrm>
            <a:off x="5791200" y="3276600"/>
            <a:ext cx="665312" cy="673100"/>
          </a:xfrm>
          <a:prstGeom prst="rect">
            <a:avLst/>
          </a:prstGeom>
          <a:noFill/>
        </p:spPr>
      </p:pic>
      <p:sp>
        <p:nvSpPr>
          <p:cNvPr id="70" name="TextBox 69"/>
          <p:cNvSpPr txBox="1"/>
          <p:nvPr/>
        </p:nvSpPr>
        <p:spPr>
          <a:xfrm>
            <a:off x="5562600" y="3886200"/>
            <a:ext cx="1143000" cy="523220"/>
          </a:xfrm>
          <a:prstGeom prst="rect">
            <a:avLst/>
          </a:prstGeom>
          <a:noFill/>
        </p:spPr>
        <p:txBody>
          <a:bodyPr wrap="square" rtlCol="0">
            <a:spAutoFit/>
          </a:bodyPr>
          <a:lstStyle/>
          <a:p>
            <a:pPr algn="ctr"/>
            <a:r>
              <a:rPr lang="en-US" sz="1400" dirty="0" smtClean="0"/>
              <a:t>TMC Operator</a:t>
            </a:r>
            <a:endParaRPr lang="en-US" sz="1400" dirty="0"/>
          </a:p>
        </p:txBody>
      </p:sp>
      <p:grpSp>
        <p:nvGrpSpPr>
          <p:cNvPr id="79" name="Group 78"/>
          <p:cNvGrpSpPr/>
          <p:nvPr/>
        </p:nvGrpSpPr>
        <p:grpSpPr>
          <a:xfrm>
            <a:off x="5638800" y="2362200"/>
            <a:ext cx="307777" cy="914400"/>
            <a:chOff x="5867401" y="2362200"/>
            <a:chExt cx="307777" cy="914400"/>
          </a:xfrm>
        </p:grpSpPr>
        <p:sp>
          <p:nvSpPr>
            <p:cNvPr id="277510" name="Line 4"/>
            <p:cNvSpPr>
              <a:spLocks noChangeShapeType="1"/>
            </p:cNvSpPr>
            <p:nvPr/>
          </p:nvSpPr>
          <p:spPr bwMode="auto">
            <a:xfrm>
              <a:off x="61722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1" name="TextBox 70"/>
            <p:cNvSpPr txBox="1"/>
            <p:nvPr/>
          </p:nvSpPr>
          <p:spPr>
            <a:xfrm rot="16200000">
              <a:off x="5602190" y="2703611"/>
              <a:ext cx="838200" cy="307777"/>
            </a:xfrm>
            <a:prstGeom prst="rect">
              <a:avLst/>
            </a:prstGeom>
            <a:noFill/>
          </p:spPr>
          <p:txBody>
            <a:bodyPr wrap="square" rtlCol="0">
              <a:spAutoFit/>
            </a:bodyPr>
            <a:lstStyle/>
            <a:p>
              <a:pPr algn="ctr"/>
              <a:r>
                <a:rPr lang="en-US" sz="1400" dirty="0" smtClean="0"/>
                <a:t>Alert</a:t>
              </a:r>
              <a:endParaRPr lang="en-US" sz="1400" dirty="0"/>
            </a:p>
          </p:txBody>
        </p:sp>
      </p:grpSp>
      <p:grpSp>
        <p:nvGrpSpPr>
          <p:cNvPr id="80" name="Group 79"/>
          <p:cNvGrpSpPr/>
          <p:nvPr/>
        </p:nvGrpSpPr>
        <p:grpSpPr>
          <a:xfrm>
            <a:off x="6858000" y="1615070"/>
            <a:ext cx="1143000" cy="387563"/>
            <a:chOff x="6858000" y="1615070"/>
            <a:chExt cx="1143000" cy="387563"/>
          </a:xfrm>
        </p:grpSpPr>
        <p:sp>
          <p:nvSpPr>
            <p:cNvPr id="72" name="Line 6"/>
            <p:cNvSpPr>
              <a:spLocks noChangeShapeType="1"/>
            </p:cNvSpPr>
            <p:nvPr/>
          </p:nvSpPr>
          <p:spPr bwMode="auto">
            <a:xfrm flipV="1">
              <a:off x="6858000" y="1774033"/>
              <a:ext cx="1143000" cy="2286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3" name="TextBox 72"/>
            <p:cNvSpPr txBox="1"/>
            <p:nvPr/>
          </p:nvSpPr>
          <p:spPr>
            <a:xfrm rot="20813220">
              <a:off x="7030590" y="1615070"/>
              <a:ext cx="838200" cy="307777"/>
            </a:xfrm>
            <a:prstGeom prst="rect">
              <a:avLst/>
            </a:prstGeom>
            <a:noFill/>
          </p:spPr>
          <p:txBody>
            <a:bodyPr wrap="square" rtlCol="0">
              <a:spAutoFit/>
            </a:bodyPr>
            <a:lstStyle/>
            <a:p>
              <a:pPr algn="ctr"/>
              <a:r>
                <a:rPr lang="en-US" sz="1400" dirty="0" smtClean="0"/>
                <a:t>Email</a:t>
              </a:r>
              <a:endParaRPr lang="en-US" sz="1400" dirty="0"/>
            </a:p>
          </p:txBody>
        </p:sp>
      </p:grpSp>
      <p:grpSp>
        <p:nvGrpSpPr>
          <p:cNvPr id="78" name="Group 77"/>
          <p:cNvGrpSpPr/>
          <p:nvPr/>
        </p:nvGrpSpPr>
        <p:grpSpPr>
          <a:xfrm>
            <a:off x="2743200" y="1905000"/>
            <a:ext cx="2743200" cy="307777"/>
            <a:chOff x="2743200" y="1905000"/>
            <a:chExt cx="2743200" cy="307777"/>
          </a:xfrm>
        </p:grpSpPr>
        <p:sp>
          <p:nvSpPr>
            <p:cNvPr id="277512" name="Line 6"/>
            <p:cNvSpPr>
              <a:spLocks noChangeShapeType="1"/>
            </p:cNvSpPr>
            <p:nvPr/>
          </p:nvSpPr>
          <p:spPr bwMode="auto">
            <a:xfrm>
              <a:off x="2743200" y="2133600"/>
              <a:ext cx="2743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4" name="TextBox 73"/>
            <p:cNvSpPr txBox="1"/>
            <p:nvPr/>
          </p:nvSpPr>
          <p:spPr>
            <a:xfrm>
              <a:off x="3048000" y="1905000"/>
              <a:ext cx="2246411" cy="307777"/>
            </a:xfrm>
            <a:prstGeom prst="rect">
              <a:avLst/>
            </a:prstGeom>
            <a:noFill/>
          </p:spPr>
          <p:txBody>
            <a:bodyPr wrap="square" rtlCol="0">
              <a:spAutoFit/>
            </a:bodyPr>
            <a:lstStyle/>
            <a:p>
              <a:pPr algn="ctr"/>
              <a:r>
                <a:rPr lang="en-US" sz="1400" dirty="0" smtClean="0"/>
                <a:t>Detected Wrong Way Driver</a:t>
              </a:r>
              <a:endParaRPr lang="en-US" sz="1400" dirty="0"/>
            </a:p>
          </p:txBody>
        </p:sp>
      </p:grpSp>
      <p:sp>
        <p:nvSpPr>
          <p:cNvPr id="77" name="Line 7"/>
          <p:cNvSpPr>
            <a:spLocks noChangeShapeType="1"/>
          </p:cNvSpPr>
          <p:nvPr/>
        </p:nvSpPr>
        <p:spPr bwMode="auto">
          <a:xfrm flipH="1" flipV="1">
            <a:off x="2514600" y="2286000"/>
            <a:ext cx="0" cy="3048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grpSp>
        <p:nvGrpSpPr>
          <p:cNvPr id="83" name="Group 82"/>
          <p:cNvGrpSpPr/>
          <p:nvPr/>
        </p:nvGrpSpPr>
        <p:grpSpPr>
          <a:xfrm>
            <a:off x="6324600" y="2286000"/>
            <a:ext cx="276999" cy="1143000"/>
            <a:chOff x="6324600" y="2286000"/>
            <a:chExt cx="276999" cy="1143000"/>
          </a:xfrm>
        </p:grpSpPr>
        <p:sp>
          <p:nvSpPr>
            <p:cNvPr id="81" name="Line 6"/>
            <p:cNvSpPr>
              <a:spLocks noChangeShapeType="1"/>
            </p:cNvSpPr>
            <p:nvPr/>
          </p:nvSpPr>
          <p:spPr bwMode="auto">
            <a:xfrm flipV="1">
              <a:off x="63246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2" name="TextBox 81"/>
            <p:cNvSpPr txBox="1"/>
            <p:nvPr/>
          </p:nvSpPr>
          <p:spPr>
            <a:xfrm rot="16200000">
              <a:off x="5891600" y="2719000"/>
              <a:ext cx="1143000" cy="276999"/>
            </a:xfrm>
            <a:prstGeom prst="rect">
              <a:avLst/>
            </a:prstGeom>
            <a:noFill/>
          </p:spPr>
          <p:txBody>
            <a:bodyPr wrap="square" rtlCol="0">
              <a:spAutoFit/>
            </a:bodyPr>
            <a:lstStyle/>
            <a:p>
              <a:r>
                <a:rPr lang="en-US" sz="1200" dirty="0" smtClean="0"/>
                <a:t>Event/ Dismiss</a:t>
              </a:r>
              <a:endParaRPr lang="en-US" sz="1200" dirty="0"/>
            </a:p>
          </p:txBody>
        </p:sp>
      </p:grpSp>
      <p:grpSp>
        <p:nvGrpSpPr>
          <p:cNvPr id="93" name="Group 92"/>
          <p:cNvGrpSpPr/>
          <p:nvPr/>
        </p:nvGrpSpPr>
        <p:grpSpPr>
          <a:xfrm>
            <a:off x="6858000" y="1981200"/>
            <a:ext cx="1219200" cy="307777"/>
            <a:chOff x="6934200" y="4724400"/>
            <a:chExt cx="1219200" cy="307777"/>
          </a:xfrm>
        </p:grpSpPr>
        <p:sp>
          <p:nvSpPr>
            <p:cNvPr id="85" name="Line 6"/>
            <p:cNvSpPr>
              <a:spLocks noChangeShapeType="1"/>
            </p:cNvSpPr>
            <p:nvPr/>
          </p:nvSpPr>
          <p:spPr bwMode="auto">
            <a:xfrm>
              <a:off x="6934200" y="4953000"/>
              <a:ext cx="1219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6" name="TextBox 85"/>
            <p:cNvSpPr txBox="1"/>
            <p:nvPr/>
          </p:nvSpPr>
          <p:spPr>
            <a:xfrm>
              <a:off x="7106792" y="4724400"/>
              <a:ext cx="838200" cy="307777"/>
            </a:xfrm>
            <a:prstGeom prst="rect">
              <a:avLst/>
            </a:prstGeom>
            <a:noFill/>
          </p:spPr>
          <p:txBody>
            <a:bodyPr wrap="square" rtlCol="0">
              <a:spAutoFit/>
            </a:bodyPr>
            <a:lstStyle/>
            <a:p>
              <a:pPr algn="ctr"/>
              <a:r>
                <a:rPr lang="en-US" sz="1400" dirty="0" smtClean="0"/>
                <a:t>DMS</a:t>
              </a:r>
              <a:endParaRPr lang="en-US" sz="1400" dirty="0"/>
            </a:p>
          </p:txBody>
        </p:sp>
      </p:grpSp>
      <p:grpSp>
        <p:nvGrpSpPr>
          <p:cNvPr id="92" name="Group 91"/>
          <p:cNvGrpSpPr/>
          <p:nvPr/>
        </p:nvGrpSpPr>
        <p:grpSpPr>
          <a:xfrm rot="186312">
            <a:off x="6859771" y="2220686"/>
            <a:ext cx="1219200" cy="452924"/>
            <a:chOff x="6781799" y="5414474"/>
            <a:chExt cx="1219200" cy="452924"/>
          </a:xfrm>
        </p:grpSpPr>
        <p:sp>
          <p:nvSpPr>
            <p:cNvPr id="87" name="Line 6"/>
            <p:cNvSpPr>
              <a:spLocks noChangeShapeType="1"/>
            </p:cNvSpPr>
            <p:nvPr/>
          </p:nvSpPr>
          <p:spPr bwMode="auto">
            <a:xfrm>
              <a:off x="6781799" y="5556036"/>
              <a:ext cx="1219200" cy="3113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8" name="TextBox 87"/>
            <p:cNvSpPr txBox="1"/>
            <p:nvPr/>
          </p:nvSpPr>
          <p:spPr>
            <a:xfrm rot="592870">
              <a:off x="7028642" y="5414474"/>
              <a:ext cx="838200" cy="307777"/>
            </a:xfrm>
            <a:prstGeom prst="rect">
              <a:avLst/>
            </a:prstGeom>
            <a:noFill/>
          </p:spPr>
          <p:txBody>
            <a:bodyPr wrap="square" rtlCol="0">
              <a:spAutoFit/>
            </a:bodyPr>
            <a:lstStyle/>
            <a:p>
              <a:pPr algn="ctr"/>
              <a:r>
                <a:rPr lang="en-US" sz="1400" dirty="0" smtClean="0"/>
                <a:t>511</a:t>
              </a:r>
              <a:endParaRPr lang="en-US" sz="1400" dirty="0"/>
            </a:p>
          </p:txBody>
        </p:sp>
      </p:grpSp>
      <p:grpSp>
        <p:nvGrpSpPr>
          <p:cNvPr id="91" name="Group 90"/>
          <p:cNvGrpSpPr/>
          <p:nvPr/>
        </p:nvGrpSpPr>
        <p:grpSpPr>
          <a:xfrm>
            <a:off x="6553200" y="3352800"/>
            <a:ext cx="1752600" cy="523220"/>
            <a:chOff x="6550054" y="5553999"/>
            <a:chExt cx="1752600" cy="523220"/>
          </a:xfrm>
        </p:grpSpPr>
        <p:sp>
          <p:nvSpPr>
            <p:cNvPr id="89" name="Line 6"/>
            <p:cNvSpPr>
              <a:spLocks noChangeShapeType="1"/>
            </p:cNvSpPr>
            <p:nvPr/>
          </p:nvSpPr>
          <p:spPr bwMode="auto">
            <a:xfrm>
              <a:off x="6550054" y="5782599"/>
              <a:ext cx="17526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0" name="TextBox 89"/>
            <p:cNvSpPr txBox="1"/>
            <p:nvPr/>
          </p:nvSpPr>
          <p:spPr>
            <a:xfrm>
              <a:off x="6778654" y="5553999"/>
              <a:ext cx="1152197" cy="523220"/>
            </a:xfrm>
            <a:prstGeom prst="rect">
              <a:avLst/>
            </a:prstGeom>
            <a:noFill/>
          </p:spPr>
          <p:txBody>
            <a:bodyPr wrap="square" rtlCol="0">
              <a:spAutoFit/>
            </a:bodyPr>
            <a:lstStyle/>
            <a:p>
              <a:pPr algn="ctr"/>
              <a:r>
                <a:rPr lang="en-US" sz="1400" dirty="0" smtClean="0"/>
                <a:t>Other Coordination</a:t>
              </a:r>
              <a:endParaRPr lang="en-US" sz="14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219907">
                                            <p:txEl>
                                              <p:pRg st="0" end="0"/>
                                            </p:txEl>
                                          </p:spTgt>
                                        </p:tgtEl>
                                        <p:attrNameLst>
                                          <p:attrName>style.visibility</p:attrName>
                                        </p:attrNameLst>
                                      </p:cBhvr>
                                      <p:to>
                                        <p:strVal val="visible"/>
                                      </p:to>
                                    </p:set>
                                    <p:anim calcmode="lin" valueType="num">
                                      <p:cBhvr additive="base">
                                        <p:cTn id="7" dur="500" fill="hold"/>
                                        <p:tgtEl>
                                          <p:spTgt spid="4219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199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19907">
                                            <p:txEl>
                                              <p:pRg st="1" end="1"/>
                                            </p:txEl>
                                          </p:spTgt>
                                        </p:tgtEl>
                                        <p:attrNameLst>
                                          <p:attrName>style.visibility</p:attrName>
                                        </p:attrNameLst>
                                      </p:cBhvr>
                                      <p:to>
                                        <p:strVal val="visible"/>
                                      </p:to>
                                    </p:set>
                                    <p:anim calcmode="lin" valueType="num">
                                      <p:cBhvr additive="base">
                                        <p:cTn id="11" dur="500" fill="hold"/>
                                        <p:tgtEl>
                                          <p:spTgt spid="42199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19907">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052680"/>
                                        </p:tgtEl>
                                        <p:attrNameLst>
                                          <p:attrName>style.visibility</p:attrName>
                                        </p:attrNameLst>
                                      </p:cBhvr>
                                      <p:to>
                                        <p:strVal val="visible"/>
                                      </p:to>
                                    </p:set>
                                    <p:animEffect transition="in" filter="blinds(horizontal)">
                                      <p:cBhvr>
                                        <p:cTn id="21" dur="500"/>
                                        <p:tgtEl>
                                          <p:spTgt spid="105268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19907">
                                            <p:txEl>
                                              <p:pRg st="2" end="2"/>
                                            </p:txEl>
                                          </p:spTgt>
                                        </p:tgtEl>
                                        <p:attrNameLst>
                                          <p:attrName>style.visibility</p:attrName>
                                        </p:attrNameLst>
                                      </p:cBhvr>
                                      <p:to>
                                        <p:strVal val="visible"/>
                                      </p:to>
                                    </p:set>
                                    <p:anim calcmode="lin" valueType="num">
                                      <p:cBhvr additive="base">
                                        <p:cTn id="26" dur="500" fill="hold"/>
                                        <p:tgtEl>
                                          <p:spTgt spid="421990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219907">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wipe(left)">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219907">
                                            <p:txEl>
                                              <p:pRg st="3" end="3"/>
                                            </p:txEl>
                                          </p:spTgt>
                                        </p:tgtEl>
                                        <p:attrNameLst>
                                          <p:attrName>style.visibility</p:attrName>
                                        </p:attrNameLst>
                                      </p:cBhvr>
                                      <p:to>
                                        <p:strVal val="visible"/>
                                      </p:to>
                                    </p:set>
                                    <p:anim calcmode="lin" valueType="num">
                                      <p:cBhvr additive="base">
                                        <p:cTn id="36" dur="500" fill="hold"/>
                                        <p:tgtEl>
                                          <p:spTgt spid="421990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19907">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par>
                                <p:cTn id="42" presetID="22" presetClass="entr" presetSubtype="8"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19907">
                                            <p:txEl>
                                              <p:pRg st="4" end="4"/>
                                            </p:txEl>
                                          </p:spTgt>
                                        </p:tgtEl>
                                        <p:attrNameLst>
                                          <p:attrName>style.visibility</p:attrName>
                                        </p:attrNameLst>
                                      </p:cBhvr>
                                      <p:to>
                                        <p:strVal val="visible"/>
                                      </p:to>
                                    </p:set>
                                    <p:anim calcmode="lin" valueType="num">
                                      <p:cBhvr additive="base">
                                        <p:cTn id="49" dur="500" fill="hold"/>
                                        <p:tgtEl>
                                          <p:spTgt spid="421990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219907">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19907">
                                            <p:txEl>
                                              <p:pRg st="5" end="5"/>
                                            </p:txEl>
                                          </p:spTgt>
                                        </p:tgtEl>
                                        <p:attrNameLst>
                                          <p:attrName>style.visibility</p:attrName>
                                        </p:attrNameLst>
                                      </p:cBhvr>
                                      <p:to>
                                        <p:strVal val="visible"/>
                                      </p:to>
                                    </p:set>
                                    <p:anim calcmode="lin" valueType="num">
                                      <p:cBhvr additive="base">
                                        <p:cTn id="53" dur="500" fill="hold"/>
                                        <p:tgtEl>
                                          <p:spTgt spid="4219907">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219907">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219907">
                                            <p:txEl>
                                              <p:pRg st="6" end="6"/>
                                            </p:txEl>
                                          </p:spTgt>
                                        </p:tgtEl>
                                        <p:attrNameLst>
                                          <p:attrName>style.visibility</p:attrName>
                                        </p:attrNameLst>
                                      </p:cBhvr>
                                      <p:to>
                                        <p:strVal val="visible"/>
                                      </p:to>
                                    </p:set>
                                    <p:anim calcmode="lin" valueType="num">
                                      <p:cBhvr additive="base">
                                        <p:cTn id="57" dur="500" fill="hold"/>
                                        <p:tgtEl>
                                          <p:spTgt spid="421990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19907">
                                            <p:txEl>
                                              <p:pRg st="6" end="6"/>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down)">
                                      <p:cBhvr>
                                        <p:cTn id="62" dur="500"/>
                                        <p:tgtEl>
                                          <p:spTgt spid="83"/>
                                        </p:tgtEl>
                                      </p:cBhvr>
                                    </p:animEffec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wipe(left)">
                                      <p:cBhvr>
                                        <p:cTn id="66" dur="500"/>
                                        <p:tgtEl>
                                          <p:spTgt spid="93"/>
                                        </p:tgtEl>
                                      </p:cBhvr>
                                    </p:animEffect>
                                  </p:childTnLst>
                                </p:cTn>
                              </p:par>
                              <p:par>
                                <p:cTn id="67" presetID="22" presetClass="entr" presetSubtype="8"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left)">
                                      <p:cBhvr>
                                        <p:cTn id="69" dur="500"/>
                                        <p:tgtEl>
                                          <p:spTgt spid="92"/>
                                        </p:tgtEl>
                                      </p:cBhvr>
                                    </p:animEffect>
                                  </p:childTnLst>
                                </p:cTn>
                              </p:par>
                              <p:par>
                                <p:cTn id="70" presetID="22" presetClass="entr" presetSubtype="8" fill="hold"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907" grpId="0" uiExpand="1"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Operator Map</a:t>
            </a:r>
            <a:endParaRPr lang="en-US" dirty="0"/>
          </a:p>
        </p:txBody>
      </p:sp>
      <p:sp>
        <p:nvSpPr>
          <p:cNvPr id="8" name="Content Placeholder 7"/>
          <p:cNvSpPr>
            <a:spLocks noGrp="1"/>
          </p:cNvSpPr>
          <p:nvPr>
            <p:ph idx="1"/>
          </p:nvPr>
        </p:nvSpPr>
        <p:spPr>
          <a:xfrm>
            <a:off x="457200" y="1775191"/>
            <a:ext cx="7162800" cy="1806209"/>
          </a:xfrm>
        </p:spPr>
        <p:txBody>
          <a:bodyPr>
            <a:normAutofit fontScale="77500" lnSpcReduction="20000"/>
          </a:bodyPr>
          <a:lstStyle/>
          <a:p>
            <a:r>
              <a:rPr lang="en-US" dirty="0" smtClean="0"/>
              <a:t>Operator Map icons</a:t>
            </a:r>
          </a:p>
          <a:p>
            <a:pPr lvl="1"/>
            <a:r>
              <a:rPr lang="en-US" dirty="0" smtClean="0"/>
              <a:t>Green: Device reporting heartbeat</a:t>
            </a:r>
          </a:p>
          <a:p>
            <a:pPr lvl="1"/>
            <a:r>
              <a:rPr lang="en-US" dirty="0" smtClean="0"/>
              <a:t>Blue: Device has stopped reporting heartbeat</a:t>
            </a:r>
          </a:p>
          <a:p>
            <a:pPr lvl="1"/>
            <a:r>
              <a:rPr lang="en-US" dirty="0" smtClean="0"/>
              <a:t>Red: </a:t>
            </a:r>
            <a:r>
              <a:rPr lang="en-US" dirty="0" err="1" smtClean="0"/>
              <a:t>SunGuide</a:t>
            </a:r>
            <a:r>
              <a:rPr lang="en-US" dirty="0" smtClean="0"/>
              <a:t> cannot communicate with device and/or device has failed </a:t>
            </a:r>
            <a:endParaRPr lang="en-US" dirty="0"/>
          </a:p>
        </p:txBody>
      </p:sp>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238</a:t>
            </a:fld>
            <a:endParaRPr lang="en-US"/>
          </a:p>
        </p:txBody>
      </p:sp>
      <p:pic>
        <p:nvPicPr>
          <p:cNvPr id="16" name="Picture 2"/>
          <p:cNvPicPr>
            <a:picLocks noChangeAspect="1" noChangeArrowheads="1"/>
          </p:cNvPicPr>
          <p:nvPr/>
        </p:nvPicPr>
        <p:blipFill>
          <a:blip r:embed="rId2" cstate="print"/>
          <a:srcRect/>
          <a:stretch>
            <a:fillRect/>
          </a:stretch>
        </p:blipFill>
        <p:spPr bwMode="auto">
          <a:xfrm>
            <a:off x="1752600" y="3733800"/>
            <a:ext cx="5848350"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Device Status</a:t>
            </a:r>
            <a:endParaRPr lang="en-US" dirty="0"/>
          </a:p>
        </p:txBody>
      </p:sp>
      <p:sp>
        <p:nvSpPr>
          <p:cNvPr id="8" name="Content Placeholder 7"/>
          <p:cNvSpPr>
            <a:spLocks noGrp="1"/>
          </p:cNvSpPr>
          <p:nvPr>
            <p:ph idx="1"/>
          </p:nvPr>
        </p:nvSpPr>
        <p:spPr>
          <a:xfrm>
            <a:off x="457200" y="1775191"/>
            <a:ext cx="7162800" cy="1806209"/>
          </a:xfrm>
        </p:spPr>
        <p:txBody>
          <a:bodyPr>
            <a:normAutofit fontScale="92500" lnSpcReduction="20000"/>
          </a:bodyPr>
          <a:lstStyle/>
          <a:p>
            <a:r>
              <a:rPr lang="en-US" dirty="0" smtClean="0"/>
              <a:t>Context Menu</a:t>
            </a:r>
          </a:p>
          <a:p>
            <a:pPr lvl="1"/>
            <a:r>
              <a:rPr lang="en-US" dirty="0" smtClean="0"/>
              <a:t>Incident Detection -&gt; Wrong Way Devices…</a:t>
            </a:r>
          </a:p>
          <a:p>
            <a:pPr lvl="1"/>
            <a:r>
              <a:rPr lang="en-US" dirty="0" smtClean="0"/>
              <a:t>Right-click on device icon -&gt; Device Status…</a:t>
            </a:r>
          </a:p>
          <a:p>
            <a:r>
              <a:rPr lang="en-US" dirty="0" smtClean="0"/>
              <a:t>Wrong Way Device Status window</a:t>
            </a:r>
            <a:endParaRPr lang="en-US" dirty="0"/>
          </a:p>
        </p:txBody>
      </p:sp>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239</a:t>
            </a:fld>
            <a:endParaRPr lang="en-US"/>
          </a:p>
        </p:txBody>
      </p:sp>
      <p:pic>
        <p:nvPicPr>
          <p:cNvPr id="1053699" name="Picture 3"/>
          <p:cNvPicPr>
            <a:picLocks noChangeAspect="1" noChangeArrowheads="1"/>
          </p:cNvPicPr>
          <p:nvPr/>
        </p:nvPicPr>
        <p:blipFill>
          <a:blip r:embed="rId2" cstate="print"/>
          <a:srcRect/>
          <a:stretch>
            <a:fillRect/>
          </a:stretch>
        </p:blipFill>
        <p:spPr bwMode="auto">
          <a:xfrm>
            <a:off x="381000" y="4419600"/>
            <a:ext cx="2514600" cy="1336527"/>
          </a:xfrm>
          <a:prstGeom prst="rect">
            <a:avLst/>
          </a:prstGeom>
          <a:noFill/>
          <a:ln w="9525">
            <a:noFill/>
            <a:miter lim="800000"/>
            <a:headEnd/>
            <a:tailEnd/>
          </a:ln>
        </p:spPr>
      </p:pic>
      <p:pic>
        <p:nvPicPr>
          <p:cNvPr id="1053700" name="Picture 4"/>
          <p:cNvPicPr>
            <a:picLocks noChangeAspect="1" noChangeArrowheads="1"/>
          </p:cNvPicPr>
          <p:nvPr/>
        </p:nvPicPr>
        <p:blipFill>
          <a:blip r:embed="rId3" cstate="print"/>
          <a:srcRect/>
          <a:stretch>
            <a:fillRect/>
          </a:stretch>
        </p:blipFill>
        <p:spPr bwMode="auto">
          <a:xfrm>
            <a:off x="4979054" y="4191000"/>
            <a:ext cx="3555346" cy="2144255"/>
          </a:xfrm>
          <a:prstGeom prst="rect">
            <a:avLst/>
          </a:prstGeom>
          <a:noFill/>
          <a:ln w="9525">
            <a:noFill/>
            <a:miter lim="800000"/>
            <a:headEnd/>
            <a:tailEnd/>
          </a:ln>
        </p:spPr>
      </p:pic>
      <p:sp>
        <p:nvSpPr>
          <p:cNvPr id="12" name="Line 6"/>
          <p:cNvSpPr>
            <a:spLocks noChangeShapeType="1"/>
          </p:cNvSpPr>
          <p:nvPr/>
        </p:nvSpPr>
        <p:spPr bwMode="auto">
          <a:xfrm flipV="1">
            <a:off x="2743200" y="5181600"/>
            <a:ext cx="2209800" cy="762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3702" name="Picture 6"/>
          <p:cNvPicPr>
            <a:picLocks noChangeAspect="1" noChangeArrowheads="1"/>
          </p:cNvPicPr>
          <p:nvPr/>
        </p:nvPicPr>
        <p:blipFill>
          <a:blip r:embed="rId4" cstate="print"/>
          <a:srcRect/>
          <a:stretch>
            <a:fillRect/>
          </a:stretch>
        </p:blipFill>
        <p:spPr bwMode="auto">
          <a:xfrm>
            <a:off x="3048000" y="3581400"/>
            <a:ext cx="1590675" cy="666750"/>
          </a:xfrm>
          <a:prstGeom prst="rect">
            <a:avLst/>
          </a:prstGeom>
          <a:noFill/>
          <a:ln w="9525">
            <a:noFill/>
            <a:miter lim="800000"/>
            <a:headEnd/>
            <a:tailEnd/>
          </a:ln>
        </p:spPr>
      </p:pic>
      <p:sp>
        <p:nvSpPr>
          <p:cNvPr id="15" name="Line 6"/>
          <p:cNvSpPr>
            <a:spLocks noChangeShapeType="1"/>
          </p:cNvSpPr>
          <p:nvPr/>
        </p:nvSpPr>
        <p:spPr bwMode="auto">
          <a:xfrm>
            <a:off x="3733800" y="4114800"/>
            <a:ext cx="11430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Dynamic Message Signs (DMS)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pic>
        <p:nvPicPr>
          <p:cNvPr id="9" name="Picture 4" descr="I-95 DMS"/>
          <p:cNvPicPr>
            <a:picLocks noChangeAspect="1" noChangeArrowheads="1"/>
          </p:cNvPicPr>
          <p:nvPr/>
        </p:nvPicPr>
        <p:blipFill>
          <a:blip r:embed="rId3" cstate="print"/>
          <a:srcRect/>
          <a:stretch>
            <a:fillRect/>
          </a:stretch>
        </p:blipFill>
        <p:spPr bwMode="auto">
          <a:xfrm>
            <a:off x="2230438" y="2965450"/>
            <a:ext cx="4956175" cy="329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Device Status</a:t>
            </a:r>
            <a:endParaRPr lang="en-US" dirty="0"/>
          </a:p>
        </p:txBody>
      </p:sp>
      <p:sp>
        <p:nvSpPr>
          <p:cNvPr id="8" name="Content Placeholder 7"/>
          <p:cNvSpPr>
            <a:spLocks noGrp="1"/>
          </p:cNvSpPr>
          <p:nvPr>
            <p:ph idx="1"/>
          </p:nvPr>
        </p:nvSpPr>
        <p:spPr>
          <a:xfrm>
            <a:off x="457200" y="1775191"/>
            <a:ext cx="8229600" cy="1120409"/>
          </a:xfrm>
        </p:spPr>
        <p:txBody>
          <a:bodyPr>
            <a:normAutofit fontScale="77500" lnSpcReduction="20000"/>
          </a:bodyPr>
          <a:lstStyle/>
          <a:p>
            <a:r>
              <a:rPr lang="en-US" dirty="0" smtClean="0"/>
              <a:t>Wrong Way Device Status</a:t>
            </a:r>
          </a:p>
          <a:p>
            <a:pPr lvl="1"/>
            <a:r>
              <a:rPr lang="en-US" dirty="0" smtClean="0"/>
              <a:t>Set Op Status</a:t>
            </a:r>
          </a:p>
          <a:p>
            <a:pPr lvl="1"/>
            <a:r>
              <a:rPr lang="en-US" dirty="0" smtClean="0"/>
              <a:t>Find on Map</a:t>
            </a:r>
            <a:endParaRPr lang="en-US" dirty="0"/>
          </a:p>
        </p:txBody>
      </p:sp>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240</a:t>
            </a:fld>
            <a:endParaRPr lang="en-US"/>
          </a:p>
        </p:txBody>
      </p:sp>
      <p:pic>
        <p:nvPicPr>
          <p:cNvPr id="1053700" name="Picture 4"/>
          <p:cNvPicPr>
            <a:picLocks noChangeAspect="1" noChangeArrowheads="1"/>
          </p:cNvPicPr>
          <p:nvPr/>
        </p:nvPicPr>
        <p:blipFill>
          <a:blip r:embed="rId2" cstate="print"/>
          <a:srcRect/>
          <a:stretch>
            <a:fillRect/>
          </a:stretch>
        </p:blipFill>
        <p:spPr bwMode="auto">
          <a:xfrm>
            <a:off x="3429000" y="3352800"/>
            <a:ext cx="4927481" cy="297180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838200" y="3124200"/>
            <a:ext cx="1552575" cy="1162050"/>
          </a:xfrm>
          <a:prstGeom prst="rect">
            <a:avLst/>
          </a:prstGeom>
          <a:noFill/>
          <a:ln w="9525">
            <a:noFill/>
            <a:miter lim="800000"/>
            <a:headEnd/>
            <a:tailEnd/>
          </a:ln>
        </p:spPr>
      </p:pic>
      <p:sp>
        <p:nvSpPr>
          <p:cNvPr id="10" name="Line 6"/>
          <p:cNvSpPr>
            <a:spLocks noChangeShapeType="1"/>
          </p:cNvSpPr>
          <p:nvPr/>
        </p:nvSpPr>
        <p:spPr bwMode="auto">
          <a:xfrm flipH="1">
            <a:off x="2057400" y="3657600"/>
            <a:ext cx="1524000" cy="304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4722" name="Picture 2"/>
          <p:cNvPicPr>
            <a:picLocks noChangeAspect="1" noChangeArrowheads="1"/>
          </p:cNvPicPr>
          <p:nvPr/>
        </p:nvPicPr>
        <p:blipFill>
          <a:blip r:embed="rId4" cstate="print"/>
          <a:srcRect/>
          <a:stretch>
            <a:fillRect/>
          </a:stretch>
        </p:blipFill>
        <p:spPr bwMode="auto">
          <a:xfrm>
            <a:off x="5105400" y="2133600"/>
            <a:ext cx="1104900" cy="1152525"/>
          </a:xfrm>
          <a:prstGeom prst="rect">
            <a:avLst/>
          </a:prstGeom>
          <a:noFill/>
          <a:ln w="9525">
            <a:noFill/>
            <a:miter lim="800000"/>
            <a:headEnd/>
            <a:tailEnd/>
          </a:ln>
        </p:spPr>
      </p:pic>
      <p:sp>
        <p:nvSpPr>
          <p:cNvPr id="11" name="Line 6"/>
          <p:cNvSpPr>
            <a:spLocks noChangeShapeType="1"/>
          </p:cNvSpPr>
          <p:nvPr/>
        </p:nvSpPr>
        <p:spPr bwMode="auto">
          <a:xfrm flipV="1">
            <a:off x="4038600" y="2743200"/>
            <a:ext cx="1295400" cy="838200"/>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Wrong Way Driving: Configuration</a:t>
            </a:r>
            <a:endParaRPr lang="en-US" dirty="0"/>
          </a:p>
        </p:txBody>
      </p:sp>
      <p:sp>
        <p:nvSpPr>
          <p:cNvPr id="3" name="Content Placeholder 2"/>
          <p:cNvSpPr>
            <a:spLocks noGrp="1"/>
          </p:cNvSpPr>
          <p:nvPr>
            <p:ph idx="1"/>
          </p:nvPr>
        </p:nvSpPr>
        <p:spPr/>
        <p:txBody>
          <a:bodyPr/>
          <a:lstStyle/>
          <a:p>
            <a:r>
              <a:rPr lang="en-US" dirty="0" smtClean="0"/>
              <a:t>Device Configuration</a:t>
            </a:r>
          </a:p>
          <a:p>
            <a:pPr lvl="1"/>
            <a:r>
              <a:rPr lang="en-US" dirty="0" smtClean="0"/>
              <a:t>Add, delete, find, and place on map</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241</a:t>
            </a:fld>
            <a:endParaRPr lang="en-US"/>
          </a:p>
        </p:txBody>
      </p:sp>
      <p:pic>
        <p:nvPicPr>
          <p:cNvPr id="7" name="Picture 4"/>
          <p:cNvPicPr>
            <a:picLocks noChangeAspect="1" noChangeArrowheads="1"/>
          </p:cNvPicPr>
          <p:nvPr/>
        </p:nvPicPr>
        <p:blipFill>
          <a:blip r:embed="rId2" cstate="print"/>
          <a:srcRect/>
          <a:stretch>
            <a:fillRect/>
          </a:stretch>
        </p:blipFill>
        <p:spPr bwMode="auto">
          <a:xfrm>
            <a:off x="152400" y="2819400"/>
            <a:ext cx="2400568" cy="1447800"/>
          </a:xfrm>
          <a:prstGeom prst="rect">
            <a:avLst/>
          </a:prstGeom>
          <a:noFill/>
          <a:ln w="9525">
            <a:noFill/>
            <a:miter lim="800000"/>
            <a:headEnd/>
            <a:tailEnd/>
          </a:ln>
        </p:spPr>
      </p:pic>
      <p:pic>
        <p:nvPicPr>
          <p:cNvPr id="1055746" name="Picture 2"/>
          <p:cNvPicPr>
            <a:picLocks noChangeAspect="1" noChangeArrowheads="1"/>
          </p:cNvPicPr>
          <p:nvPr/>
        </p:nvPicPr>
        <p:blipFill>
          <a:blip r:embed="rId3" cstate="print"/>
          <a:srcRect/>
          <a:stretch>
            <a:fillRect/>
          </a:stretch>
        </p:blipFill>
        <p:spPr bwMode="auto">
          <a:xfrm>
            <a:off x="1066800" y="3581400"/>
            <a:ext cx="7848600" cy="2637285"/>
          </a:xfrm>
          <a:prstGeom prst="rect">
            <a:avLst/>
          </a:prstGeom>
          <a:noFill/>
          <a:ln w="9525">
            <a:noFill/>
            <a:miter lim="800000"/>
            <a:headEnd/>
            <a:tailEnd/>
          </a:ln>
        </p:spPr>
      </p:pic>
      <p:sp>
        <p:nvSpPr>
          <p:cNvPr id="8" name="Line 6"/>
          <p:cNvSpPr>
            <a:spLocks noChangeShapeType="1"/>
          </p:cNvSpPr>
          <p:nvPr/>
        </p:nvSpPr>
        <p:spPr bwMode="auto">
          <a:xfrm>
            <a:off x="609600" y="2971800"/>
            <a:ext cx="5334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 name="TextBox 8"/>
          <p:cNvSpPr txBox="1"/>
          <p:nvPr/>
        </p:nvSpPr>
        <p:spPr>
          <a:xfrm>
            <a:off x="3886200" y="2971800"/>
            <a:ext cx="3886200" cy="646331"/>
          </a:xfrm>
          <a:prstGeom prst="rect">
            <a:avLst/>
          </a:prstGeom>
          <a:noFill/>
        </p:spPr>
        <p:txBody>
          <a:bodyPr wrap="square" rtlCol="0">
            <a:spAutoFit/>
          </a:bodyPr>
          <a:lstStyle/>
          <a:p>
            <a:r>
              <a:rPr lang="en-US" i="1" dirty="0" smtClean="0"/>
              <a:t>Can be placed on map so icon does not overlap existing icons</a:t>
            </a:r>
            <a:endParaRPr lang="en-US" i="1" dirty="0"/>
          </a:p>
        </p:txBody>
      </p:sp>
      <p:sp>
        <p:nvSpPr>
          <p:cNvPr id="10" name="Line 6"/>
          <p:cNvSpPr>
            <a:spLocks noChangeShapeType="1"/>
          </p:cNvSpPr>
          <p:nvPr/>
        </p:nvSpPr>
        <p:spPr bwMode="auto">
          <a:xfrm flipH="1">
            <a:off x="1981200" y="3276600"/>
            <a:ext cx="1981200" cy="533400"/>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Way Driving: Alerts</a:t>
            </a:r>
            <a:endParaRPr lang="en-US" dirty="0"/>
          </a:p>
        </p:txBody>
      </p:sp>
      <p:sp>
        <p:nvSpPr>
          <p:cNvPr id="3" name="Content Placeholder 2"/>
          <p:cNvSpPr>
            <a:spLocks noGrp="1"/>
          </p:cNvSpPr>
          <p:nvPr>
            <p:ph idx="1"/>
          </p:nvPr>
        </p:nvSpPr>
        <p:spPr>
          <a:xfrm>
            <a:off x="457200" y="1775191"/>
            <a:ext cx="6096000" cy="4625609"/>
          </a:xfrm>
        </p:spPr>
        <p:txBody>
          <a:bodyPr/>
          <a:lstStyle/>
          <a:p>
            <a:r>
              <a:rPr lang="en-US" dirty="0" smtClean="0"/>
              <a:t>Alerts appear in alert box and popup window</a:t>
            </a:r>
          </a:p>
          <a:p>
            <a:endParaRPr lang="en-US" dirty="0" smtClean="0"/>
          </a:p>
          <a:p>
            <a:endParaRPr lang="en-US" dirty="0" smtClean="0"/>
          </a:p>
          <a:p>
            <a:r>
              <a:rPr lang="en-US" dirty="0" smtClean="0"/>
              <a:t>Email alert sent to configured list of people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242</a:t>
            </a:fld>
            <a:endParaRPr lang="en-US"/>
          </a:p>
        </p:txBody>
      </p:sp>
      <p:pic>
        <p:nvPicPr>
          <p:cNvPr id="1056772" name="Picture 4"/>
          <p:cNvPicPr>
            <a:picLocks noChangeAspect="1" noChangeArrowheads="1"/>
          </p:cNvPicPr>
          <p:nvPr/>
        </p:nvPicPr>
        <p:blipFill>
          <a:blip r:embed="rId2" cstate="print"/>
          <a:srcRect/>
          <a:stretch>
            <a:fillRect/>
          </a:stretch>
        </p:blipFill>
        <p:spPr bwMode="auto">
          <a:xfrm>
            <a:off x="1219200" y="4953000"/>
            <a:ext cx="4648200" cy="923925"/>
          </a:xfrm>
          <a:prstGeom prst="rect">
            <a:avLst/>
          </a:prstGeom>
          <a:noFill/>
          <a:ln w="9525">
            <a:noFill/>
            <a:miter lim="800000"/>
            <a:headEnd/>
            <a:tailEnd/>
          </a:ln>
        </p:spPr>
      </p:pic>
      <p:sp>
        <p:nvSpPr>
          <p:cNvPr id="9" name="Line 6"/>
          <p:cNvSpPr>
            <a:spLocks noChangeShapeType="1"/>
          </p:cNvSpPr>
          <p:nvPr/>
        </p:nvSpPr>
        <p:spPr bwMode="auto">
          <a:xfrm>
            <a:off x="3200400" y="4267200"/>
            <a:ext cx="2286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6773" name="Picture 5"/>
          <p:cNvPicPr>
            <a:picLocks noChangeAspect="1" noChangeArrowheads="1"/>
          </p:cNvPicPr>
          <p:nvPr/>
        </p:nvPicPr>
        <p:blipFill>
          <a:blip r:embed="rId3" cstate="print"/>
          <a:srcRect/>
          <a:stretch>
            <a:fillRect/>
          </a:stretch>
        </p:blipFill>
        <p:spPr bwMode="auto">
          <a:xfrm>
            <a:off x="6477000" y="2057400"/>
            <a:ext cx="2209800" cy="1566815"/>
          </a:xfrm>
          <a:prstGeom prst="rect">
            <a:avLst/>
          </a:prstGeom>
          <a:noFill/>
          <a:ln w="9525">
            <a:noFill/>
            <a:miter lim="800000"/>
            <a:headEnd/>
            <a:tailEnd/>
          </a:ln>
        </p:spPr>
      </p:pic>
      <p:sp>
        <p:nvSpPr>
          <p:cNvPr id="10" name="Line 6"/>
          <p:cNvSpPr>
            <a:spLocks noChangeShapeType="1"/>
          </p:cNvSpPr>
          <p:nvPr/>
        </p:nvSpPr>
        <p:spPr bwMode="auto">
          <a:xfrm>
            <a:off x="4876800" y="2286000"/>
            <a:ext cx="1676400" cy="9144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6774" name="Picture 6" descr="C:\Documents\Projects\SunGuide Training\Master Slides\Screen Shots\WWD Alert Window.jpg"/>
          <p:cNvPicPr>
            <a:picLocks noChangeAspect="1" noChangeArrowheads="1"/>
          </p:cNvPicPr>
          <p:nvPr/>
        </p:nvPicPr>
        <p:blipFill>
          <a:blip r:embed="rId4" cstate="print"/>
          <a:srcRect/>
          <a:stretch>
            <a:fillRect/>
          </a:stretch>
        </p:blipFill>
        <p:spPr bwMode="auto">
          <a:xfrm>
            <a:off x="6123279" y="3886200"/>
            <a:ext cx="2849271" cy="1447800"/>
          </a:xfrm>
          <a:prstGeom prst="rect">
            <a:avLst/>
          </a:prstGeom>
          <a:noFill/>
        </p:spPr>
      </p:pic>
      <p:sp>
        <p:nvSpPr>
          <p:cNvPr id="13" name="Line 6"/>
          <p:cNvSpPr>
            <a:spLocks noChangeShapeType="1"/>
          </p:cNvSpPr>
          <p:nvPr/>
        </p:nvSpPr>
        <p:spPr bwMode="auto">
          <a:xfrm>
            <a:off x="3429000" y="2743200"/>
            <a:ext cx="2743200" cy="1219200"/>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Way Driving: Alerts</a:t>
            </a:r>
            <a:endParaRPr lang="en-US" dirty="0"/>
          </a:p>
        </p:txBody>
      </p:sp>
      <p:sp>
        <p:nvSpPr>
          <p:cNvPr id="3" name="Content Placeholder 2"/>
          <p:cNvSpPr>
            <a:spLocks noGrp="1"/>
          </p:cNvSpPr>
          <p:nvPr>
            <p:ph idx="1"/>
          </p:nvPr>
        </p:nvSpPr>
        <p:spPr/>
        <p:txBody>
          <a:bodyPr/>
          <a:lstStyle/>
          <a:p>
            <a:r>
              <a:rPr lang="en-US" dirty="0" smtClean="0"/>
              <a:t>All popup alerts need to be handled by an operator</a:t>
            </a:r>
          </a:p>
          <a:p>
            <a:pPr lvl="1"/>
            <a:r>
              <a:rPr lang="en-US" dirty="0" smtClean="0"/>
              <a:t>Standard event report can be created, or</a:t>
            </a:r>
          </a:p>
          <a:p>
            <a:pPr lvl="1"/>
            <a:r>
              <a:rPr lang="en-US" dirty="0" smtClean="0"/>
              <a:t>Alert can be dismissed</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243</a:t>
            </a:fld>
            <a:endParaRPr lang="en-US"/>
          </a:p>
        </p:txBody>
      </p:sp>
      <p:pic>
        <p:nvPicPr>
          <p:cNvPr id="1057794" name="Picture 2" descr="C:\Documents\Projects\SunGuide Training\Master Slides\Screen Shots\WWD Alert Window.jpg"/>
          <p:cNvPicPr>
            <a:picLocks noChangeAspect="1" noChangeArrowheads="1"/>
          </p:cNvPicPr>
          <p:nvPr/>
        </p:nvPicPr>
        <p:blipFill>
          <a:blip r:embed="rId2" cstate="print"/>
          <a:srcRect/>
          <a:stretch>
            <a:fillRect/>
          </a:stretch>
        </p:blipFill>
        <p:spPr bwMode="auto">
          <a:xfrm>
            <a:off x="457200" y="4038600"/>
            <a:ext cx="3962400" cy="2013415"/>
          </a:xfrm>
          <a:prstGeom prst="rect">
            <a:avLst/>
          </a:prstGeom>
          <a:noFill/>
        </p:spPr>
      </p:pic>
      <p:pic>
        <p:nvPicPr>
          <p:cNvPr id="1057795" name="Picture 3" descr="C:\Documents\Projects\SunGuide Training\Master Slides\Screen Shots\WWD Alert Window - Dismiss.jpg"/>
          <p:cNvPicPr>
            <a:picLocks noChangeAspect="1" noChangeArrowheads="1"/>
          </p:cNvPicPr>
          <p:nvPr/>
        </p:nvPicPr>
        <p:blipFill>
          <a:blip r:embed="rId3" cstate="print"/>
          <a:srcRect/>
          <a:stretch>
            <a:fillRect/>
          </a:stretch>
        </p:blipFill>
        <p:spPr bwMode="auto">
          <a:xfrm>
            <a:off x="5105400" y="5257800"/>
            <a:ext cx="2895600" cy="1468357"/>
          </a:xfrm>
          <a:prstGeom prst="rect">
            <a:avLst/>
          </a:prstGeom>
          <a:noFill/>
        </p:spPr>
      </p:pic>
      <p:sp>
        <p:nvSpPr>
          <p:cNvPr id="8" name="Line 6"/>
          <p:cNvSpPr>
            <a:spLocks noChangeShapeType="1"/>
          </p:cNvSpPr>
          <p:nvPr/>
        </p:nvSpPr>
        <p:spPr bwMode="auto">
          <a:xfrm>
            <a:off x="1676400" y="5715000"/>
            <a:ext cx="3352800" cy="2286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7796" name="Picture 4"/>
          <p:cNvPicPr>
            <a:picLocks noChangeAspect="1" noChangeArrowheads="1"/>
          </p:cNvPicPr>
          <p:nvPr/>
        </p:nvPicPr>
        <p:blipFill>
          <a:blip r:embed="rId4" cstate="print"/>
          <a:srcRect/>
          <a:stretch>
            <a:fillRect/>
          </a:stretch>
        </p:blipFill>
        <p:spPr bwMode="auto">
          <a:xfrm>
            <a:off x="5181600" y="3657600"/>
            <a:ext cx="3295650" cy="285750"/>
          </a:xfrm>
          <a:prstGeom prst="rect">
            <a:avLst/>
          </a:prstGeom>
          <a:noFill/>
          <a:ln w="9525">
            <a:noFill/>
            <a:miter lim="800000"/>
            <a:headEnd/>
            <a:tailEnd/>
          </a:ln>
        </p:spPr>
      </p:pic>
      <p:sp>
        <p:nvSpPr>
          <p:cNvPr id="10" name="Line 6"/>
          <p:cNvSpPr>
            <a:spLocks noChangeShapeType="1"/>
          </p:cNvSpPr>
          <p:nvPr/>
        </p:nvSpPr>
        <p:spPr bwMode="auto">
          <a:xfrm flipV="1">
            <a:off x="1447800" y="3886200"/>
            <a:ext cx="3657600" cy="1676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11" name="TextBox 10"/>
          <p:cNvSpPr txBox="1"/>
          <p:nvPr/>
        </p:nvSpPr>
        <p:spPr>
          <a:xfrm>
            <a:off x="5791200" y="3352800"/>
            <a:ext cx="2590800" cy="369332"/>
          </a:xfrm>
          <a:prstGeom prst="rect">
            <a:avLst/>
          </a:prstGeom>
          <a:noFill/>
        </p:spPr>
        <p:txBody>
          <a:bodyPr wrap="square" rtlCol="0">
            <a:spAutoFit/>
          </a:bodyPr>
          <a:lstStyle/>
          <a:p>
            <a:r>
              <a:rPr lang="en-US" i="1" dirty="0" smtClean="0"/>
              <a:t>New Event Type</a:t>
            </a:r>
            <a:endParaRPr lang="en-US" i="1" dirty="0"/>
          </a:p>
        </p:txBody>
      </p:sp>
      <p:pic>
        <p:nvPicPr>
          <p:cNvPr id="1057797" name="Picture 5"/>
          <p:cNvPicPr>
            <a:picLocks noChangeAspect="1" noChangeArrowheads="1"/>
          </p:cNvPicPr>
          <p:nvPr/>
        </p:nvPicPr>
        <p:blipFill>
          <a:blip r:embed="rId5" cstate="print"/>
          <a:srcRect/>
          <a:stretch>
            <a:fillRect/>
          </a:stretch>
        </p:blipFill>
        <p:spPr bwMode="auto">
          <a:xfrm>
            <a:off x="5638800" y="4224781"/>
            <a:ext cx="1981200" cy="756794"/>
          </a:xfrm>
          <a:prstGeom prst="rect">
            <a:avLst/>
          </a:prstGeom>
          <a:noFill/>
          <a:ln w="9525">
            <a:noFill/>
            <a:miter lim="800000"/>
            <a:headEnd/>
            <a:tailEnd/>
          </a:ln>
        </p:spPr>
      </p:pic>
      <p:sp>
        <p:nvSpPr>
          <p:cNvPr id="13" name="TextBox 12"/>
          <p:cNvSpPr txBox="1"/>
          <p:nvPr/>
        </p:nvSpPr>
        <p:spPr>
          <a:xfrm>
            <a:off x="5410200" y="3962400"/>
            <a:ext cx="3429000" cy="307777"/>
          </a:xfrm>
          <a:prstGeom prst="rect">
            <a:avLst/>
          </a:prstGeom>
          <a:noFill/>
        </p:spPr>
        <p:txBody>
          <a:bodyPr wrap="square" rtlCol="0">
            <a:spAutoFit/>
          </a:bodyPr>
          <a:lstStyle/>
          <a:p>
            <a:r>
              <a:rPr lang="en-US" sz="1400" i="1" dirty="0" smtClean="0"/>
              <a:t>New DMS / Email  Message for RPG</a:t>
            </a:r>
            <a:endParaRPr lang="en-US" sz="1400" i="1" dirty="0"/>
          </a:p>
        </p:txBody>
      </p:sp>
      <p:sp>
        <p:nvSpPr>
          <p:cNvPr id="14" name="Oval 13"/>
          <p:cNvSpPr/>
          <p:nvPr/>
        </p:nvSpPr>
        <p:spPr>
          <a:xfrm>
            <a:off x="6858000" y="4572000"/>
            <a:ext cx="762000" cy="4572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511 Floodgates</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244</a:t>
            </a:fld>
            <a:endParaRPr lang="en-US"/>
          </a:p>
        </p:txBody>
      </p:sp>
      <p:pic>
        <p:nvPicPr>
          <p:cNvPr id="6" name="Picture 7" descr="511-Crew_Perimeter-Bridge"/>
          <p:cNvPicPr>
            <a:picLocks noChangeAspect="1" noChangeArrowheads="1"/>
          </p:cNvPicPr>
          <p:nvPr/>
        </p:nvPicPr>
        <p:blipFill>
          <a:blip r:embed="rId2" cstate="print"/>
          <a:srcRect/>
          <a:stretch>
            <a:fillRect/>
          </a:stretch>
        </p:blipFill>
        <p:spPr bwMode="auto">
          <a:xfrm>
            <a:off x="2743200" y="3352800"/>
            <a:ext cx="3810000" cy="2724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Slide Number Placeholder 6"/>
          <p:cNvSpPr>
            <a:spLocks noGrp="1"/>
          </p:cNvSpPr>
          <p:nvPr>
            <p:ph type="sldNum" sz="quarter" idx="12"/>
          </p:nvPr>
        </p:nvSpPr>
        <p:spPr>
          <a:noFill/>
        </p:spPr>
        <p:txBody>
          <a:bodyPr/>
          <a:lstStyle/>
          <a:p>
            <a:fld id="{B92BA268-2BFD-4DE5-9FD4-BC440C7FE40E}" type="slidenum">
              <a:rPr lang="en-US" smtClean="0"/>
              <a:pPr/>
              <a:t>245</a:t>
            </a:fld>
            <a:endParaRPr lang="en-US" smtClean="0"/>
          </a:p>
        </p:txBody>
      </p:sp>
      <p:sp>
        <p:nvSpPr>
          <p:cNvPr id="3923970" name="Rectangle 2"/>
          <p:cNvSpPr>
            <a:spLocks noGrp="1" noChangeArrowheads="1"/>
          </p:cNvSpPr>
          <p:nvPr>
            <p:ph type="title"/>
          </p:nvPr>
        </p:nvSpPr>
        <p:spPr/>
        <p:txBody>
          <a:bodyPr>
            <a:noAutofit/>
          </a:bodyPr>
          <a:lstStyle/>
          <a:p>
            <a:pPr>
              <a:defRPr/>
            </a:pPr>
            <a:r>
              <a:rPr lang="en-US" dirty="0" smtClean="0"/>
              <a:t>511 Floodgates: Status</a:t>
            </a:r>
          </a:p>
        </p:txBody>
      </p:sp>
      <p:sp>
        <p:nvSpPr>
          <p:cNvPr id="3923971" name="Rectangle 3"/>
          <p:cNvSpPr>
            <a:spLocks noGrp="1" noChangeArrowheads="1"/>
          </p:cNvSpPr>
          <p:nvPr>
            <p:ph type="body" sz="half" idx="1"/>
          </p:nvPr>
        </p:nvSpPr>
        <p:spPr>
          <a:xfrm>
            <a:off x="292100" y="4200525"/>
            <a:ext cx="8632825" cy="2303463"/>
          </a:xfrm>
        </p:spPr>
        <p:txBody>
          <a:bodyPr/>
          <a:lstStyle/>
          <a:p>
            <a:pPr>
              <a:lnSpc>
                <a:spcPct val="90000"/>
              </a:lnSpc>
            </a:pPr>
            <a:r>
              <a:rPr lang="en-US" sz="1800" smtClean="0"/>
              <a:t>From the green selection bar, select “Floodgate Status” or from “Center-to-Center” and then “Floodgate Messages” from the Context menu to list all active 511 floodgate messages</a:t>
            </a:r>
          </a:p>
          <a:p>
            <a:pPr>
              <a:lnSpc>
                <a:spcPct val="90000"/>
              </a:lnSpc>
            </a:pPr>
            <a:r>
              <a:rPr lang="en-US" sz="1800" smtClean="0"/>
              <a:t>Floodgates listed encompasses all floodgates in the FL ATIS system (accumulated from all districts)</a:t>
            </a:r>
          </a:p>
          <a:p>
            <a:pPr>
              <a:lnSpc>
                <a:spcPct val="90000"/>
              </a:lnSpc>
            </a:pPr>
            <a:r>
              <a:rPr lang="en-US" sz="1800" smtClean="0"/>
              <a:t>Upon selecting any of the Floodgates, the Floodgate Main entry window will open for the selected Floodgate</a:t>
            </a:r>
          </a:p>
          <a:p>
            <a:pPr>
              <a:lnSpc>
                <a:spcPct val="90000"/>
              </a:lnSpc>
            </a:pPr>
            <a:r>
              <a:rPr lang="en-US" sz="1800" i="1" smtClean="0">
                <a:solidFill>
                  <a:schemeClr val="accent2"/>
                </a:solidFill>
              </a:rPr>
              <a:t>Note: Coordinate with district who posted the floodgate prior to updating</a:t>
            </a:r>
          </a:p>
        </p:txBody>
      </p:sp>
      <p:pic>
        <p:nvPicPr>
          <p:cNvPr id="86024" name="Picture 7"/>
          <p:cNvPicPr>
            <a:picLocks noChangeAspect="1" noChangeArrowheads="1"/>
          </p:cNvPicPr>
          <p:nvPr/>
        </p:nvPicPr>
        <p:blipFill>
          <a:blip r:embed="rId4" cstate="print"/>
          <a:srcRect/>
          <a:stretch>
            <a:fillRect/>
          </a:stretch>
        </p:blipFill>
        <p:spPr bwMode="auto">
          <a:xfrm>
            <a:off x="411163" y="1103313"/>
            <a:ext cx="3392487" cy="1171575"/>
          </a:xfrm>
          <a:prstGeom prst="rect">
            <a:avLst/>
          </a:prstGeom>
          <a:noFill/>
          <a:ln w="9525" algn="ctr">
            <a:noFill/>
            <a:miter lim="800000"/>
            <a:headEnd/>
            <a:tailEnd/>
          </a:ln>
        </p:spPr>
      </p:pic>
      <p:graphicFrame>
        <p:nvGraphicFramePr>
          <p:cNvPr id="86018" name="Object 6"/>
          <p:cNvGraphicFramePr>
            <a:graphicFrameLocks noGrp="1" noChangeAspect="1"/>
          </p:cNvGraphicFramePr>
          <p:nvPr>
            <p:ph sz="half" idx="2"/>
          </p:nvPr>
        </p:nvGraphicFramePr>
        <p:xfrm>
          <a:off x="1992313" y="2030413"/>
          <a:ext cx="6637337" cy="2057400"/>
        </p:xfrm>
        <a:graphic>
          <a:graphicData uri="http://schemas.openxmlformats.org/presentationml/2006/ole">
            <mc:AlternateContent xmlns:mc="http://schemas.openxmlformats.org/markup-compatibility/2006">
              <mc:Choice xmlns:v="urn:schemas-microsoft-com:vml" Requires="v">
                <p:oleObj spid="_x0000_s205928" r:id="rId5" imgW="6609524" imgH="2048161" progId="">
                  <p:embed/>
                </p:oleObj>
              </mc:Choice>
              <mc:Fallback>
                <p:oleObj r:id="rId5" imgW="6609524" imgH="2048161"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2030413"/>
                        <a:ext cx="6637337"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25" name="Oval 7"/>
          <p:cNvSpPr>
            <a:spLocks noChangeArrowheads="1"/>
          </p:cNvSpPr>
          <p:nvPr/>
        </p:nvSpPr>
        <p:spPr bwMode="auto">
          <a:xfrm>
            <a:off x="1947863" y="1630363"/>
            <a:ext cx="1536700" cy="225425"/>
          </a:xfrm>
          <a:prstGeom prst="ellipse">
            <a:avLst/>
          </a:prstGeom>
          <a:noFill/>
          <a:ln w="25400" algn="ctr">
            <a:solidFill>
              <a:srgbClr val="FF0000"/>
            </a:solidFill>
            <a:round/>
            <a:headEnd/>
            <a:tailEnd/>
          </a:ln>
        </p:spPr>
        <p:txBody>
          <a:bodyPr lIns="92066" tIns="46033" rIns="92066" bIns="46033"/>
          <a:lstStyle/>
          <a:p>
            <a:endParaRPr lang="en-US"/>
          </a:p>
        </p:txBody>
      </p:sp>
      <p:graphicFrame>
        <p:nvGraphicFramePr>
          <p:cNvPr id="86019" name="Object 12"/>
          <p:cNvGraphicFramePr>
            <a:graphicFrameLocks noChangeAspect="1"/>
          </p:cNvGraphicFramePr>
          <p:nvPr/>
        </p:nvGraphicFramePr>
        <p:xfrm>
          <a:off x="2114550" y="2041525"/>
          <a:ext cx="2452688" cy="177800"/>
        </p:xfrm>
        <a:graphic>
          <a:graphicData uri="http://schemas.openxmlformats.org/presentationml/2006/ole">
            <mc:AlternateContent xmlns:mc="http://schemas.openxmlformats.org/markup-compatibility/2006">
              <mc:Choice xmlns:v="urn:schemas-microsoft-com:vml" Requires="v">
                <p:oleObj spid="_x0000_s205929" name="Bitmap Image" r:id="rId7" imgW="3685714" imgH="285866" progId="PBrush">
                  <p:embed/>
                </p:oleObj>
              </mc:Choice>
              <mc:Fallback>
                <p:oleObj name="Bitmap Image" r:id="rId7" imgW="3685714" imgH="285866" progId="PBrush">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4550" y="2041525"/>
                        <a:ext cx="2452688" cy="17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3971">
                                            <p:txEl>
                                              <p:pRg st="0" end="0"/>
                                            </p:txEl>
                                          </p:spTgt>
                                        </p:tgtEl>
                                        <p:attrNameLst>
                                          <p:attrName>style.visibility</p:attrName>
                                        </p:attrNameLst>
                                      </p:cBhvr>
                                      <p:to>
                                        <p:strVal val="visible"/>
                                      </p:to>
                                    </p:set>
                                    <p:anim calcmode="lin" valueType="num">
                                      <p:cBhvr additive="base">
                                        <p:cTn id="7" dur="500" fill="hold"/>
                                        <p:tgtEl>
                                          <p:spTgt spid="392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23971">
                                            <p:txEl>
                                              <p:pRg st="1" end="1"/>
                                            </p:txEl>
                                          </p:spTgt>
                                        </p:tgtEl>
                                        <p:attrNameLst>
                                          <p:attrName>style.visibility</p:attrName>
                                        </p:attrNameLst>
                                      </p:cBhvr>
                                      <p:to>
                                        <p:strVal val="visible"/>
                                      </p:to>
                                    </p:set>
                                    <p:anim calcmode="lin" valueType="num">
                                      <p:cBhvr additive="base">
                                        <p:cTn id="13" dur="500" fill="hold"/>
                                        <p:tgtEl>
                                          <p:spTgt spid="392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23971">
                                            <p:txEl>
                                              <p:pRg st="2" end="2"/>
                                            </p:txEl>
                                          </p:spTgt>
                                        </p:tgtEl>
                                        <p:attrNameLst>
                                          <p:attrName>style.visibility</p:attrName>
                                        </p:attrNameLst>
                                      </p:cBhvr>
                                      <p:to>
                                        <p:strVal val="visible"/>
                                      </p:to>
                                    </p:set>
                                    <p:anim calcmode="lin" valueType="num">
                                      <p:cBhvr additive="base">
                                        <p:cTn id="19" dur="500" fill="hold"/>
                                        <p:tgtEl>
                                          <p:spTgt spid="392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23971">
                                            <p:txEl>
                                              <p:pRg st="3" end="3"/>
                                            </p:txEl>
                                          </p:spTgt>
                                        </p:tgtEl>
                                        <p:attrNameLst>
                                          <p:attrName>style.visibility</p:attrName>
                                        </p:attrNameLst>
                                      </p:cBhvr>
                                      <p:to>
                                        <p:strVal val="visible"/>
                                      </p:to>
                                    </p:set>
                                    <p:anim calcmode="lin" valueType="num">
                                      <p:cBhvr additive="base">
                                        <p:cTn id="25" dur="500" fill="hold"/>
                                        <p:tgtEl>
                                          <p:spTgt spid="392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2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3971"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Slide Number Placeholder 6"/>
          <p:cNvSpPr>
            <a:spLocks noGrp="1"/>
          </p:cNvSpPr>
          <p:nvPr>
            <p:ph type="sldNum" sz="quarter" idx="12"/>
          </p:nvPr>
        </p:nvSpPr>
        <p:spPr>
          <a:noFill/>
        </p:spPr>
        <p:txBody>
          <a:bodyPr/>
          <a:lstStyle/>
          <a:p>
            <a:fld id="{364CF897-EA97-49D4-ACF9-075E7028DD75}" type="slidenum">
              <a:rPr lang="en-US" smtClean="0"/>
              <a:pPr/>
              <a:t>246</a:t>
            </a:fld>
            <a:endParaRPr lang="en-US" smtClean="0"/>
          </a:p>
        </p:txBody>
      </p:sp>
      <p:sp>
        <p:nvSpPr>
          <p:cNvPr id="3926018" name="Rectangle 2"/>
          <p:cNvSpPr>
            <a:spLocks noGrp="1" noChangeArrowheads="1"/>
          </p:cNvSpPr>
          <p:nvPr>
            <p:ph type="title"/>
          </p:nvPr>
        </p:nvSpPr>
        <p:spPr/>
        <p:txBody>
          <a:bodyPr>
            <a:noAutofit/>
          </a:bodyPr>
          <a:lstStyle/>
          <a:p>
            <a:pPr>
              <a:defRPr/>
            </a:pPr>
            <a:r>
              <a:rPr lang="en-US" dirty="0" smtClean="0"/>
              <a:t>511 Floodgates: Entry</a:t>
            </a:r>
          </a:p>
        </p:txBody>
      </p:sp>
      <p:sp>
        <p:nvSpPr>
          <p:cNvPr id="3926019" name="Rectangle 3"/>
          <p:cNvSpPr>
            <a:spLocks noGrp="1" noChangeArrowheads="1"/>
          </p:cNvSpPr>
          <p:nvPr>
            <p:ph type="body" sz="half" idx="1"/>
          </p:nvPr>
        </p:nvSpPr>
        <p:spPr>
          <a:xfrm>
            <a:off x="5826125" y="1417638"/>
            <a:ext cx="2984500" cy="5203825"/>
          </a:xfrm>
        </p:spPr>
        <p:txBody>
          <a:bodyPr/>
          <a:lstStyle/>
          <a:p>
            <a:pPr>
              <a:lnSpc>
                <a:spcPct val="90000"/>
              </a:lnSpc>
            </a:pPr>
            <a:r>
              <a:rPr lang="en-US" sz="1800" smtClean="0"/>
              <a:t>Operator selects Floodgate level, corresponding to the 511 menu level that will play back the floodgate</a:t>
            </a:r>
          </a:p>
          <a:p>
            <a:pPr>
              <a:lnSpc>
                <a:spcPct val="90000"/>
              </a:lnSpc>
            </a:pPr>
            <a:r>
              <a:rPr lang="en-US" sz="1800" smtClean="0"/>
              <a:t>Up to four floodgates can be recorded per language (English and Spanish) at a single level</a:t>
            </a:r>
          </a:p>
          <a:p>
            <a:pPr>
              <a:lnSpc>
                <a:spcPct val="90000"/>
              </a:lnSpc>
            </a:pPr>
            <a:r>
              <a:rPr lang="en-US" sz="1800" smtClean="0">
                <a:solidFill>
                  <a:schemeClr val="accent2"/>
                </a:solidFill>
              </a:rPr>
              <a:t>Both English and Spanish voice and banner messages must be posted</a:t>
            </a:r>
          </a:p>
          <a:p>
            <a:pPr>
              <a:lnSpc>
                <a:spcPct val="90000"/>
              </a:lnSpc>
            </a:pPr>
            <a:r>
              <a:rPr lang="en-US" sz="1800" smtClean="0"/>
              <a:t>District 2 (or other districts) will assist with Spanish, if needed</a:t>
            </a:r>
          </a:p>
        </p:txBody>
      </p:sp>
      <p:graphicFrame>
        <p:nvGraphicFramePr>
          <p:cNvPr id="87042" name="Object 5"/>
          <p:cNvGraphicFramePr>
            <a:graphicFrameLocks noGrp="1" noChangeAspect="1"/>
          </p:cNvGraphicFramePr>
          <p:nvPr>
            <p:ph sz="half" idx="2"/>
          </p:nvPr>
        </p:nvGraphicFramePr>
        <p:xfrm>
          <a:off x="514350" y="1447800"/>
          <a:ext cx="5318125" cy="4645025"/>
        </p:xfrm>
        <a:graphic>
          <a:graphicData uri="http://schemas.openxmlformats.org/presentationml/2006/ole">
            <mc:AlternateContent xmlns:mc="http://schemas.openxmlformats.org/markup-compatibility/2006">
              <mc:Choice xmlns:v="urn:schemas-microsoft-com:vml" Requires="v">
                <p:oleObj spid="_x0000_s206952" r:id="rId4" imgW="6009524" imgH="5249008" progId="">
                  <p:embed/>
                </p:oleObj>
              </mc:Choice>
              <mc:Fallback>
                <p:oleObj r:id="rId4" imgW="6009524" imgH="5249008"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1447800"/>
                        <a:ext cx="5318125" cy="464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26022" name="Line 6"/>
          <p:cNvSpPr>
            <a:spLocks noChangeShapeType="1"/>
          </p:cNvSpPr>
          <p:nvPr/>
        </p:nvSpPr>
        <p:spPr bwMode="auto">
          <a:xfrm flipH="1">
            <a:off x="2357438" y="1314450"/>
            <a:ext cx="979487" cy="4238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26023" name="Line 7"/>
          <p:cNvSpPr>
            <a:spLocks noChangeShapeType="1"/>
          </p:cNvSpPr>
          <p:nvPr/>
        </p:nvSpPr>
        <p:spPr bwMode="auto">
          <a:xfrm flipH="1">
            <a:off x="2424113" y="1766888"/>
            <a:ext cx="979487" cy="423862"/>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26024" name="Line 8"/>
          <p:cNvSpPr>
            <a:spLocks noChangeShapeType="1"/>
          </p:cNvSpPr>
          <p:nvPr/>
        </p:nvSpPr>
        <p:spPr bwMode="auto">
          <a:xfrm>
            <a:off x="4151313" y="1960563"/>
            <a:ext cx="527050" cy="230187"/>
          </a:xfrm>
          <a:prstGeom prst="line">
            <a:avLst/>
          </a:prstGeom>
          <a:noFill/>
          <a:ln w="25400">
            <a:solidFill>
              <a:srgbClr val="FF0000"/>
            </a:solidFill>
            <a:round/>
            <a:headEnd/>
            <a:tailEnd type="triangle" w="med" len="med"/>
          </a:ln>
        </p:spPr>
        <p:txBody>
          <a:bodyPr lIns="92066" tIns="46033" rIns="92066" bIns="46033"/>
          <a:lstStyle/>
          <a:p>
            <a:endParaRPr lang="en-US"/>
          </a:p>
        </p:txBody>
      </p:sp>
      <p:graphicFrame>
        <p:nvGraphicFramePr>
          <p:cNvPr id="87043" name="Object 11"/>
          <p:cNvGraphicFramePr>
            <a:graphicFrameLocks noChangeAspect="1"/>
          </p:cNvGraphicFramePr>
          <p:nvPr/>
        </p:nvGraphicFramePr>
        <p:xfrm>
          <a:off x="519113" y="5810250"/>
          <a:ext cx="5310187" cy="598488"/>
        </p:xfrm>
        <a:graphic>
          <a:graphicData uri="http://schemas.openxmlformats.org/presentationml/2006/ole">
            <mc:AlternateContent xmlns:mc="http://schemas.openxmlformats.org/markup-compatibility/2006">
              <mc:Choice xmlns:v="urn:schemas-microsoft-com:vml" Requires="v">
                <p:oleObj spid="_x0000_s206953" name="Bitmap Image" r:id="rId6" imgW="9561905" imgH="1019048" progId="PBrush">
                  <p:embed/>
                </p:oleObj>
              </mc:Choice>
              <mc:Fallback>
                <p:oleObj name="Bitmap Image" r:id="rId6" imgW="9561905" imgH="1019048" progId="PBrush">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l="9166" r="10625" b="13692"/>
                      <a:stretch>
                        <a:fillRect/>
                      </a:stretch>
                    </p:blipFill>
                    <p:spPr bwMode="auto">
                      <a:xfrm>
                        <a:off x="519113" y="5810250"/>
                        <a:ext cx="5310187"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6019">
                                            <p:txEl>
                                              <p:pRg st="0" end="0"/>
                                            </p:txEl>
                                          </p:spTgt>
                                        </p:tgtEl>
                                        <p:attrNameLst>
                                          <p:attrName>style.visibility</p:attrName>
                                        </p:attrNameLst>
                                      </p:cBhvr>
                                      <p:to>
                                        <p:strVal val="visible"/>
                                      </p:to>
                                    </p:set>
                                    <p:anim calcmode="lin" valueType="num">
                                      <p:cBhvr additive="base">
                                        <p:cTn id="7" dur="500" fill="hold"/>
                                        <p:tgtEl>
                                          <p:spTgt spid="392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601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926022"/>
                                        </p:tgtEl>
                                        <p:attrNameLst>
                                          <p:attrName>style.visibility</p:attrName>
                                        </p:attrNameLst>
                                      </p:cBhvr>
                                      <p:to>
                                        <p:strVal val="visible"/>
                                      </p:to>
                                    </p:set>
                                    <p:animEffect transition="in" filter="dissolve">
                                      <p:cBhvr>
                                        <p:cTn id="12" dur="500"/>
                                        <p:tgtEl>
                                          <p:spTgt spid="39260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26019">
                                            <p:txEl>
                                              <p:pRg st="1" end="1"/>
                                            </p:txEl>
                                          </p:spTgt>
                                        </p:tgtEl>
                                        <p:attrNameLst>
                                          <p:attrName>style.visibility</p:attrName>
                                        </p:attrNameLst>
                                      </p:cBhvr>
                                      <p:to>
                                        <p:strVal val="visible"/>
                                      </p:to>
                                    </p:set>
                                    <p:anim calcmode="lin" valueType="num">
                                      <p:cBhvr additive="base">
                                        <p:cTn id="17" dur="500" fill="hold"/>
                                        <p:tgtEl>
                                          <p:spTgt spid="39260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2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26019">
                                            <p:txEl>
                                              <p:pRg st="2" end="2"/>
                                            </p:txEl>
                                          </p:spTgt>
                                        </p:tgtEl>
                                        <p:attrNameLst>
                                          <p:attrName>style.visibility</p:attrName>
                                        </p:attrNameLst>
                                      </p:cBhvr>
                                      <p:to>
                                        <p:strVal val="visible"/>
                                      </p:to>
                                    </p:set>
                                    <p:anim calcmode="lin" valueType="num">
                                      <p:cBhvr additive="base">
                                        <p:cTn id="23" dur="500" fill="hold"/>
                                        <p:tgtEl>
                                          <p:spTgt spid="392601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926019">
                                            <p:txEl>
                                              <p:pRg st="3" end="3"/>
                                            </p:txEl>
                                          </p:spTgt>
                                        </p:tgtEl>
                                        <p:attrNameLst>
                                          <p:attrName>style.visibility</p:attrName>
                                        </p:attrNameLst>
                                      </p:cBhvr>
                                      <p:to>
                                        <p:strVal val="visible"/>
                                      </p:to>
                                    </p:set>
                                    <p:anim calcmode="lin" valueType="num">
                                      <p:cBhvr additive="base">
                                        <p:cTn id="29" dur="500" fill="hold"/>
                                        <p:tgtEl>
                                          <p:spTgt spid="392601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26019">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3926023"/>
                                        </p:tgtEl>
                                        <p:attrNameLst>
                                          <p:attrName>style.visibility</p:attrName>
                                        </p:attrNameLst>
                                      </p:cBhvr>
                                      <p:to>
                                        <p:strVal val="visible"/>
                                      </p:to>
                                    </p:set>
                                    <p:animEffect transition="in" filter="dissolve">
                                      <p:cBhvr>
                                        <p:cTn id="34" dur="500"/>
                                        <p:tgtEl>
                                          <p:spTgt spid="3926023"/>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3926024"/>
                                        </p:tgtEl>
                                        <p:attrNameLst>
                                          <p:attrName>style.visibility</p:attrName>
                                        </p:attrNameLst>
                                      </p:cBhvr>
                                      <p:to>
                                        <p:strVal val="visible"/>
                                      </p:to>
                                    </p:set>
                                    <p:animEffect transition="in" filter="dissolve">
                                      <p:cBhvr>
                                        <p:cTn id="38" dur="500"/>
                                        <p:tgtEl>
                                          <p:spTgt spid="392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6019" grpId="0" build="p"/>
      <p:bldP spid="3926022" grpId="0" animBg="1"/>
      <p:bldP spid="3926023" grpId="0" animBg="1"/>
      <p:bldP spid="3926024"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0579" name="Text Placeholder 2"/>
          <p:cNvSpPr>
            <a:spLocks noGrp="1"/>
          </p:cNvSpPr>
          <p:nvPr>
            <p:ph type="body" sz="half" idx="1"/>
          </p:nvPr>
        </p:nvSpPr>
        <p:spPr>
          <a:xfrm>
            <a:off x="685800" y="1404938"/>
            <a:ext cx="8008938" cy="4881562"/>
          </a:xfrm>
        </p:spPr>
        <p:txBody>
          <a:bodyPr/>
          <a:lstStyle/>
          <a:p>
            <a:r>
              <a:rPr lang="en-US" smtClean="0"/>
              <a:t>Statewide</a:t>
            </a:r>
          </a:p>
          <a:p>
            <a:pPr lvl="1"/>
            <a:r>
              <a:rPr lang="en-US" smtClean="0"/>
              <a:t>IVR: </a:t>
            </a:r>
            <a:r>
              <a:rPr lang="en-US" sz="2400" smtClean="0"/>
              <a:t> Played when anyone dials into IVR when there is an active statewide floodgate</a:t>
            </a:r>
          </a:p>
          <a:p>
            <a:pPr lvl="1"/>
            <a:r>
              <a:rPr lang="en-US" sz="2400" smtClean="0"/>
              <a:t>IVR: Played immediately following the intro message</a:t>
            </a:r>
          </a:p>
          <a:p>
            <a:pPr lvl="1"/>
            <a:endParaRPr lang="en-US" smtClean="0"/>
          </a:p>
          <a:p>
            <a:pPr lvl="1"/>
            <a:r>
              <a:rPr lang="en-US" smtClean="0"/>
              <a:t>Web: Displays at top of window regardless of what region is selected</a:t>
            </a:r>
          </a:p>
          <a:p>
            <a:endParaRPr lang="en-US" smtClean="0"/>
          </a:p>
          <a:p>
            <a:pPr lvl="1"/>
            <a:endParaRPr lang="en-US" smtClean="0"/>
          </a:p>
          <a:p>
            <a:pPr lvl="1"/>
            <a:endParaRPr lang="en-US" smtClean="0"/>
          </a:p>
        </p:txBody>
      </p:sp>
      <p:sp>
        <p:nvSpPr>
          <p:cNvPr id="280581" name="Slide Number Placeholder 5"/>
          <p:cNvSpPr>
            <a:spLocks noGrp="1"/>
          </p:cNvSpPr>
          <p:nvPr>
            <p:ph type="sldNum" sz="quarter" idx="12"/>
          </p:nvPr>
        </p:nvSpPr>
        <p:spPr>
          <a:noFill/>
        </p:spPr>
        <p:txBody>
          <a:bodyPr/>
          <a:lstStyle/>
          <a:p>
            <a:fld id="{E96F389F-CCDA-414A-84BC-E33A80424B26}" type="slidenum">
              <a:rPr lang="en-US" smtClean="0"/>
              <a:pPr/>
              <a:t>247</a:t>
            </a:fld>
            <a:endParaRPr lang="en-US" smtClean="0"/>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1603" name="Text Placeholder 2"/>
          <p:cNvSpPr>
            <a:spLocks noGrp="1"/>
          </p:cNvSpPr>
          <p:nvPr>
            <p:ph type="body" sz="half" idx="1"/>
          </p:nvPr>
        </p:nvSpPr>
        <p:spPr>
          <a:xfrm>
            <a:off x="685800" y="1404938"/>
            <a:ext cx="8008938" cy="4881562"/>
          </a:xfrm>
        </p:spPr>
        <p:txBody>
          <a:bodyPr/>
          <a:lstStyle/>
          <a:p>
            <a:r>
              <a:rPr lang="en-US" sz="2000" smtClean="0"/>
              <a:t>Regional Floodgate</a:t>
            </a:r>
          </a:p>
          <a:p>
            <a:pPr lvl="1"/>
            <a:r>
              <a:rPr lang="en-US" sz="2000" smtClean="0"/>
              <a:t>IVR: Played when someone dials into the IVR when there is an active regional floodgate and they respond affirmatively when asked if they would like to hear the regional floodgate</a:t>
            </a:r>
          </a:p>
          <a:p>
            <a:pPr lvl="1"/>
            <a:r>
              <a:rPr lang="en-US" sz="2000" smtClean="0"/>
              <a:t>IVR: The message is played immediately following the intro message and any active statewide floodgates</a:t>
            </a:r>
          </a:p>
          <a:p>
            <a:pPr lvl="1"/>
            <a:endParaRPr lang="en-US" sz="2000" smtClean="0"/>
          </a:p>
          <a:p>
            <a:pPr lvl="1"/>
            <a:r>
              <a:rPr lang="en-US" sz="2000" smtClean="0"/>
              <a:t>Web: Display at the top of the window when the associated region is selected</a:t>
            </a:r>
          </a:p>
        </p:txBody>
      </p:sp>
      <p:sp>
        <p:nvSpPr>
          <p:cNvPr id="281605" name="Slide Number Placeholder 5"/>
          <p:cNvSpPr>
            <a:spLocks noGrp="1"/>
          </p:cNvSpPr>
          <p:nvPr>
            <p:ph type="sldNum" sz="quarter" idx="12"/>
          </p:nvPr>
        </p:nvSpPr>
        <p:spPr>
          <a:noFill/>
        </p:spPr>
        <p:txBody>
          <a:bodyPr/>
          <a:lstStyle/>
          <a:p>
            <a:fld id="{80829C29-FCD7-47B1-92B2-467E0ECD305B}" type="slidenum">
              <a:rPr lang="en-US" smtClean="0"/>
              <a:pPr/>
              <a:t>248</a:t>
            </a:fld>
            <a:endParaRPr lang="en-US" smtClean="0"/>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2627" name="Text Placeholder 2"/>
          <p:cNvSpPr>
            <a:spLocks noGrp="1"/>
          </p:cNvSpPr>
          <p:nvPr>
            <p:ph type="body" sz="half" idx="1"/>
          </p:nvPr>
        </p:nvSpPr>
        <p:spPr>
          <a:xfrm>
            <a:off x="685800" y="1404938"/>
            <a:ext cx="8008938" cy="4881562"/>
          </a:xfrm>
        </p:spPr>
        <p:txBody>
          <a:bodyPr/>
          <a:lstStyle/>
          <a:p>
            <a:r>
              <a:rPr lang="en-US" sz="2000" smtClean="0"/>
              <a:t>County Floodgate</a:t>
            </a:r>
          </a:p>
          <a:p>
            <a:pPr lvl="1"/>
            <a:r>
              <a:rPr lang="en-US" sz="2000" smtClean="0"/>
              <a:t>IVR: Played when someone requests a county from the main menu and there is an active county level floodgate for that county or someone who requests traffic and then specifies a county at the “Which City County or Highway” menu</a:t>
            </a:r>
          </a:p>
          <a:p>
            <a:pPr lvl="1"/>
            <a:r>
              <a:rPr lang="en-US" sz="2000" smtClean="0"/>
              <a:t>IVR: A county floodgate will not be played for anyone who requests a highway at the main menu or at the “Which City County or Highway” menu</a:t>
            </a:r>
          </a:p>
          <a:p>
            <a:pPr lvl="1"/>
            <a:endParaRPr lang="en-US" sz="2000" smtClean="0"/>
          </a:p>
          <a:p>
            <a:pPr lvl="1"/>
            <a:r>
              <a:rPr lang="en-US" sz="2000" smtClean="0"/>
              <a:t>Web: Display at the top of the window when the associated region is selected</a:t>
            </a:r>
          </a:p>
        </p:txBody>
      </p:sp>
      <p:sp>
        <p:nvSpPr>
          <p:cNvPr id="282629" name="Slide Number Placeholder 5"/>
          <p:cNvSpPr>
            <a:spLocks noGrp="1"/>
          </p:cNvSpPr>
          <p:nvPr>
            <p:ph type="sldNum" sz="quarter" idx="12"/>
          </p:nvPr>
        </p:nvSpPr>
        <p:spPr>
          <a:noFill/>
        </p:spPr>
        <p:txBody>
          <a:bodyPr/>
          <a:lstStyle/>
          <a:p>
            <a:fld id="{BC883FA7-BA8C-4009-9CAD-547B60949C8F}" type="slidenum">
              <a:rPr lang="en-US" smtClean="0"/>
              <a:pPr/>
              <a:t>249</a:t>
            </a:fld>
            <a:endParaRPr lang="en-US" smtClean="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0402" name="Rectangle 2"/>
          <p:cNvSpPr>
            <a:spLocks noGrp="1" noChangeArrowheads="1"/>
          </p:cNvSpPr>
          <p:nvPr>
            <p:ph type="title" sz="quarter"/>
          </p:nvPr>
        </p:nvSpPr>
        <p:spPr>
          <a:xfrm>
            <a:off x="1295400" y="285750"/>
            <a:ext cx="6202363" cy="762000"/>
          </a:xfrm>
        </p:spPr>
        <p:txBody>
          <a:bodyPr>
            <a:normAutofit/>
          </a:bodyPr>
          <a:lstStyle/>
          <a:p>
            <a:pPr>
              <a:defRPr/>
            </a:pPr>
            <a:r>
              <a:rPr lang="en-US" sz="4100" dirty="0" smtClean="0"/>
              <a:t>DMS: Menu Options</a:t>
            </a:r>
          </a:p>
        </p:txBody>
      </p:sp>
      <p:pic>
        <p:nvPicPr>
          <p:cNvPr id="24" name="Content Placeholder 23" descr="DMSDeviceMenu.png"/>
          <p:cNvPicPr>
            <a:picLocks noGrp="1" noChangeAspect="1"/>
          </p:cNvPicPr>
          <p:nvPr>
            <p:ph sz="quarter" idx="1"/>
          </p:nvPr>
        </p:nvPicPr>
        <p:blipFill>
          <a:blip r:embed="rId3" cstate="print"/>
          <a:stretch>
            <a:fillRect/>
          </a:stretch>
        </p:blipFill>
        <p:spPr>
          <a:xfrm>
            <a:off x="1303772" y="2329572"/>
            <a:ext cx="3778041" cy="1404228"/>
          </a:xfrm>
        </p:spPr>
      </p:pic>
      <p:pic>
        <p:nvPicPr>
          <p:cNvPr id="25" name="Content Placeholder 24" descr="OperatorMap-DMS-TvT.png"/>
          <p:cNvPicPr>
            <a:picLocks noGrp="1" noChangeAspect="1"/>
          </p:cNvPicPr>
          <p:nvPr>
            <p:ph sz="quarter" idx="2"/>
          </p:nvPr>
        </p:nvPicPr>
        <p:blipFill>
          <a:blip r:embed="rId4" cstate="print"/>
          <a:srcRect t="11524" b="56581"/>
          <a:stretch>
            <a:fillRect/>
          </a:stretch>
        </p:blipFill>
        <p:spPr>
          <a:xfrm>
            <a:off x="1282701" y="4550701"/>
            <a:ext cx="6642100" cy="1977787"/>
          </a:xfrm>
        </p:spPr>
      </p:pic>
      <p:sp>
        <p:nvSpPr>
          <p:cNvPr id="20" name="Text Placeholder 19"/>
          <p:cNvSpPr>
            <a:spLocks noGrp="1"/>
          </p:cNvSpPr>
          <p:nvPr>
            <p:ph sz="quarter" idx="3"/>
          </p:nvPr>
        </p:nvSpPr>
        <p:spPr>
          <a:xfrm>
            <a:off x="787400" y="1470025"/>
            <a:ext cx="6223000" cy="1882775"/>
          </a:xfrm>
        </p:spPr>
        <p:txBody>
          <a:bodyPr>
            <a:normAutofit/>
          </a:bodyPr>
          <a:lstStyle/>
          <a:p>
            <a:r>
              <a:rPr lang="en-US" sz="2400" dirty="0" smtClean="0"/>
              <a:t>DMS Device Context Menu</a:t>
            </a:r>
            <a:br>
              <a:rPr lang="en-US" sz="2400" dirty="0" smtClean="0"/>
            </a:br>
            <a:r>
              <a:rPr lang="en-US" sz="2400" dirty="0" smtClean="0"/>
              <a:t>(right-click on local DMS device)</a:t>
            </a:r>
            <a:endParaRPr lang="en-US" sz="2400" dirty="0"/>
          </a:p>
        </p:txBody>
      </p:sp>
      <p:sp>
        <p:nvSpPr>
          <p:cNvPr id="22" name="Text Placeholder 21"/>
          <p:cNvSpPr>
            <a:spLocks noGrp="1"/>
          </p:cNvSpPr>
          <p:nvPr>
            <p:ph sz="quarter" idx="4"/>
          </p:nvPr>
        </p:nvSpPr>
        <p:spPr>
          <a:xfrm>
            <a:off x="596900" y="3733800"/>
            <a:ext cx="8242300" cy="2527300"/>
          </a:xfrm>
        </p:spPr>
        <p:txBody>
          <a:bodyPr>
            <a:normAutofit/>
          </a:bodyPr>
          <a:lstStyle/>
          <a:p>
            <a:r>
              <a:rPr lang="en-US" sz="2400" dirty="0" smtClean="0">
                <a:sym typeface="Wingdings" pitchFamily="2" charset="2"/>
              </a:rPr>
              <a:t>DMS Context</a:t>
            </a:r>
            <a:r>
              <a:rPr lang="en-US" sz="2400" dirty="0" smtClean="0"/>
              <a:t> Menu</a:t>
            </a:r>
            <a:br>
              <a:rPr lang="en-US" sz="2400" dirty="0" smtClean="0"/>
            </a:br>
            <a:r>
              <a:rPr lang="en-US" sz="2400" dirty="0" smtClean="0"/>
              <a:t>(right-click on Operator Map)</a:t>
            </a:r>
          </a:p>
        </p:txBody>
      </p:sp>
      <p:sp>
        <p:nvSpPr>
          <p:cNvPr id="124934" name="Slide Number Placeholder 7"/>
          <p:cNvSpPr>
            <a:spLocks noGrp="1"/>
          </p:cNvSpPr>
          <p:nvPr>
            <p:ph type="sldNum" sz="quarter" idx="12"/>
          </p:nvPr>
        </p:nvSpPr>
        <p:spPr>
          <a:noFill/>
        </p:spPr>
        <p:txBody>
          <a:bodyPr/>
          <a:lstStyle/>
          <a:p>
            <a:fld id="{7AC5AF0C-C420-4464-8A96-593CBE65200A}" type="slidenum">
              <a:rPr lang="en-US" smtClean="0"/>
              <a:pPr/>
              <a:t>25</a:t>
            </a:fld>
            <a:endParaRPr lang="en-US" smtClean="0"/>
          </a:p>
        </p:txBody>
      </p:sp>
      <p:sp>
        <p:nvSpPr>
          <p:cNvPr id="124937" name="Rectangle 5"/>
          <p:cNvSpPr>
            <a:spLocks noChangeArrowheads="1"/>
          </p:cNvSpPr>
          <p:nvPr/>
        </p:nvSpPr>
        <p:spPr bwMode="auto">
          <a:xfrm>
            <a:off x="292100" y="3417888"/>
            <a:ext cx="7864475" cy="530225"/>
          </a:xfrm>
          <a:prstGeom prst="rect">
            <a:avLst/>
          </a:prstGeom>
          <a:noFill/>
          <a:ln w="9525">
            <a:noFill/>
            <a:miter lim="800000"/>
            <a:headEnd/>
            <a:tailEnd/>
          </a:ln>
        </p:spPr>
        <p:txBody>
          <a:bodyPr lIns="92066" tIns="46033" rIns="92066" bIns="46033"/>
          <a:lstStyle/>
          <a:p>
            <a:pPr marL="342900" indent="-342900">
              <a:lnSpc>
                <a:spcPct val="100000"/>
              </a:lnSpc>
            </a:pPr>
            <a:endParaRPr lang="en-US" dirty="0"/>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3651" name="Text Placeholder 2"/>
          <p:cNvSpPr>
            <a:spLocks noGrp="1"/>
          </p:cNvSpPr>
          <p:nvPr>
            <p:ph type="body" sz="half" idx="1"/>
          </p:nvPr>
        </p:nvSpPr>
        <p:spPr>
          <a:xfrm>
            <a:off x="685800" y="1404938"/>
            <a:ext cx="8008938" cy="4881562"/>
          </a:xfrm>
        </p:spPr>
        <p:txBody>
          <a:bodyPr/>
          <a:lstStyle/>
          <a:p>
            <a:r>
              <a:rPr lang="en-US" sz="2000" dirty="0" smtClean="0"/>
              <a:t>Roadway Floodgate</a:t>
            </a:r>
          </a:p>
          <a:p>
            <a:pPr lvl="1"/>
            <a:r>
              <a:rPr lang="en-US" sz="2000" dirty="0" smtClean="0"/>
              <a:t>IVR: Played when someone requests a roadway from the main menu and there is an active roadway level floodgate for that roadway or someone who requests traffic and then specifies a roadway at the “Which City County or Highway” menu</a:t>
            </a:r>
          </a:p>
          <a:p>
            <a:pPr lvl="1"/>
            <a:r>
              <a:rPr lang="en-US" sz="2000" dirty="0" smtClean="0"/>
              <a:t>IVR: A roadway floodgate will not be played for anyone who requests a county at the main menu or at the “Which City County or Highway” menu</a:t>
            </a:r>
          </a:p>
          <a:p>
            <a:pPr lvl="1"/>
            <a:endParaRPr lang="en-US" sz="2000" dirty="0" smtClean="0"/>
          </a:p>
          <a:p>
            <a:pPr lvl="1"/>
            <a:r>
              <a:rPr lang="en-US" sz="2000" dirty="0" smtClean="0"/>
              <a:t>Web: Displays at top of window regardless of what region is selected</a:t>
            </a:r>
          </a:p>
          <a:p>
            <a:pPr lvl="1">
              <a:buFontTx/>
              <a:buNone/>
            </a:pPr>
            <a:endParaRPr lang="en-US" dirty="0" smtClean="0"/>
          </a:p>
        </p:txBody>
      </p:sp>
      <p:sp>
        <p:nvSpPr>
          <p:cNvPr id="283653" name="Slide Number Placeholder 5"/>
          <p:cNvSpPr>
            <a:spLocks noGrp="1"/>
          </p:cNvSpPr>
          <p:nvPr>
            <p:ph type="sldNum" sz="quarter" idx="12"/>
          </p:nvPr>
        </p:nvSpPr>
        <p:spPr>
          <a:noFill/>
        </p:spPr>
        <p:txBody>
          <a:bodyPr/>
          <a:lstStyle/>
          <a:p>
            <a:fld id="{C954120C-B96C-4B34-A69C-1BCF538EA94A}" type="slidenum">
              <a:rPr lang="en-US" smtClean="0"/>
              <a:pPr/>
              <a:t>250</a:t>
            </a:fld>
            <a:endParaRPr lang="en-US" smtClean="0"/>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4675" name="Text Placeholder 2"/>
          <p:cNvSpPr>
            <a:spLocks noGrp="1"/>
          </p:cNvSpPr>
          <p:nvPr>
            <p:ph type="body" sz="half" idx="1"/>
          </p:nvPr>
        </p:nvSpPr>
        <p:spPr>
          <a:xfrm>
            <a:off x="685800" y="1404938"/>
            <a:ext cx="8008938" cy="4881562"/>
          </a:xfrm>
        </p:spPr>
        <p:txBody>
          <a:bodyPr/>
          <a:lstStyle/>
          <a:p>
            <a:r>
              <a:rPr lang="en-US" sz="2000" smtClean="0"/>
              <a:t>Roadway within a County Floodgate</a:t>
            </a:r>
          </a:p>
          <a:p>
            <a:pPr lvl="1"/>
            <a:r>
              <a:rPr lang="en-US" sz="2000" smtClean="0"/>
              <a:t>IVR:  Played when someone first requests a County at either the main menu or at the “Which City County or Highway” menu, and then requests a roadway from the list of roadways presented by the IVR</a:t>
            </a:r>
          </a:p>
          <a:p>
            <a:pPr lvl="1"/>
            <a:r>
              <a:rPr lang="en-US" sz="2000" smtClean="0"/>
              <a:t>IVR:  If there are no incidents within the County or no  incidents for the roadway for which there is an active floodgate, then the caller will not have an option to chose that roadway and the floodgate will not be heard.</a:t>
            </a:r>
          </a:p>
          <a:p>
            <a:pPr lvl="1"/>
            <a:endParaRPr lang="en-US" sz="2000" smtClean="0"/>
          </a:p>
          <a:p>
            <a:pPr lvl="1"/>
            <a:r>
              <a:rPr lang="en-US" sz="2000" smtClean="0"/>
              <a:t>Web: Display at the top of the window when the associated region is selected</a:t>
            </a:r>
          </a:p>
          <a:p>
            <a:pPr lvl="1">
              <a:buFontTx/>
              <a:buNone/>
            </a:pPr>
            <a:endParaRPr lang="en-US" smtClean="0"/>
          </a:p>
        </p:txBody>
      </p:sp>
      <p:sp>
        <p:nvSpPr>
          <p:cNvPr id="284677" name="Slide Number Placeholder 5"/>
          <p:cNvSpPr>
            <a:spLocks noGrp="1"/>
          </p:cNvSpPr>
          <p:nvPr>
            <p:ph type="sldNum" sz="quarter" idx="12"/>
          </p:nvPr>
        </p:nvSpPr>
        <p:spPr>
          <a:noFill/>
        </p:spPr>
        <p:txBody>
          <a:bodyPr/>
          <a:lstStyle/>
          <a:p>
            <a:fld id="{10578B87-15AF-4FD3-B72F-7E011EF12823}" type="slidenum">
              <a:rPr lang="en-US" smtClean="0"/>
              <a:pPr/>
              <a:t>251</a:t>
            </a:fld>
            <a:endParaRPr lang="en-US" smtClean="0"/>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a:t>
            </a:r>
            <a:br>
              <a:rPr lang="en-US" dirty="0" smtClean="0"/>
            </a:br>
            <a:r>
              <a:rPr lang="en-US" dirty="0" smtClean="0"/>
              <a:t>Set Multiple Locations</a:t>
            </a:r>
            <a:endParaRPr lang="en-US" dirty="0"/>
          </a:p>
        </p:txBody>
      </p:sp>
      <p:sp>
        <p:nvSpPr>
          <p:cNvPr id="284675" name="Text Placeholder 2"/>
          <p:cNvSpPr>
            <a:spLocks noGrp="1"/>
          </p:cNvSpPr>
          <p:nvPr>
            <p:ph type="body" sz="half" idx="1"/>
          </p:nvPr>
        </p:nvSpPr>
        <p:spPr>
          <a:xfrm>
            <a:off x="685800" y="4876800"/>
            <a:ext cx="8008938" cy="1409700"/>
          </a:xfrm>
        </p:spPr>
        <p:txBody>
          <a:bodyPr/>
          <a:lstStyle/>
          <a:p>
            <a:pPr>
              <a:lnSpc>
                <a:spcPct val="90000"/>
              </a:lnSpc>
            </a:pPr>
            <a:r>
              <a:rPr lang="en-US" sz="2000" dirty="0" smtClean="0"/>
              <a:t>Set multiple from Floodgate multi-tab windows allows multiple locations to be set.</a:t>
            </a:r>
          </a:p>
          <a:p>
            <a:pPr>
              <a:lnSpc>
                <a:spcPct val="90000"/>
              </a:lnSpc>
            </a:pPr>
            <a:r>
              <a:rPr lang="en-US" sz="2000" dirty="0" smtClean="0"/>
              <a:t>Select the location from the same GUI controls</a:t>
            </a:r>
          </a:p>
          <a:p>
            <a:pPr>
              <a:lnSpc>
                <a:spcPct val="90000"/>
              </a:lnSpc>
            </a:pPr>
            <a:r>
              <a:rPr lang="en-US" sz="2000" dirty="0" smtClean="0"/>
              <a:t>Add or Remove the Floodgate Location to/from the list</a:t>
            </a:r>
          </a:p>
          <a:p>
            <a:pPr lvl="1">
              <a:buFontTx/>
              <a:buNone/>
            </a:pPr>
            <a:endParaRPr lang="en-US" dirty="0" smtClean="0"/>
          </a:p>
        </p:txBody>
      </p:sp>
      <p:sp>
        <p:nvSpPr>
          <p:cNvPr id="284677" name="Slide Number Placeholder 5"/>
          <p:cNvSpPr>
            <a:spLocks noGrp="1"/>
          </p:cNvSpPr>
          <p:nvPr>
            <p:ph type="sldNum" sz="quarter" idx="12"/>
          </p:nvPr>
        </p:nvSpPr>
        <p:spPr>
          <a:noFill/>
        </p:spPr>
        <p:txBody>
          <a:bodyPr/>
          <a:lstStyle/>
          <a:p>
            <a:fld id="{10578B87-15AF-4FD3-B72F-7E011EF12823}" type="slidenum">
              <a:rPr lang="en-US" smtClean="0"/>
              <a:pPr/>
              <a:t>252</a:t>
            </a:fld>
            <a:endParaRPr lang="en-US" smtClean="0"/>
          </a:p>
        </p:txBody>
      </p:sp>
      <p:pic>
        <p:nvPicPr>
          <p:cNvPr id="6" name="Picture 10"/>
          <p:cNvPicPr>
            <a:picLocks noChangeAspect="1" noChangeArrowheads="1"/>
          </p:cNvPicPr>
          <p:nvPr/>
        </p:nvPicPr>
        <p:blipFill>
          <a:blip r:embed="rId2" cstate="print"/>
          <a:srcRect l="1611" t="16055" r="7031" b="960"/>
          <a:stretch>
            <a:fillRect/>
          </a:stretch>
        </p:blipFill>
        <p:spPr bwMode="auto">
          <a:xfrm>
            <a:off x="152400" y="1752600"/>
            <a:ext cx="8512175" cy="3090863"/>
          </a:xfrm>
          <a:prstGeom prst="rect">
            <a:avLst/>
          </a:prstGeom>
          <a:noFill/>
          <a:ln w="9525" algn="ctr">
            <a:noFill/>
            <a:miter lim="800000"/>
            <a:headEnd/>
            <a:tailEnd/>
          </a:ln>
        </p:spPr>
      </p:pic>
      <p:sp>
        <p:nvSpPr>
          <p:cNvPr id="7" name="Line 6"/>
          <p:cNvSpPr>
            <a:spLocks noChangeShapeType="1"/>
          </p:cNvSpPr>
          <p:nvPr/>
        </p:nvSpPr>
        <p:spPr bwMode="auto">
          <a:xfrm flipV="1">
            <a:off x="2028825" y="4125913"/>
            <a:ext cx="1128713" cy="211137"/>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8" name="Line 7"/>
          <p:cNvSpPr>
            <a:spLocks noChangeShapeType="1"/>
          </p:cNvSpPr>
          <p:nvPr/>
        </p:nvSpPr>
        <p:spPr bwMode="auto">
          <a:xfrm flipH="1">
            <a:off x="3619500" y="1500188"/>
            <a:ext cx="979488" cy="423862"/>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9" name="Line 6"/>
          <p:cNvSpPr>
            <a:spLocks noChangeShapeType="1"/>
          </p:cNvSpPr>
          <p:nvPr/>
        </p:nvSpPr>
        <p:spPr bwMode="auto">
          <a:xfrm flipH="1" flipV="1">
            <a:off x="8280400" y="4448175"/>
            <a:ext cx="509588" cy="1354138"/>
          </a:xfrm>
          <a:prstGeom prst="line">
            <a:avLst/>
          </a:prstGeom>
          <a:noFill/>
          <a:ln w="254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Slide Number Placeholder 6"/>
          <p:cNvSpPr>
            <a:spLocks noGrp="1"/>
          </p:cNvSpPr>
          <p:nvPr>
            <p:ph type="sldNum" sz="quarter" idx="12"/>
          </p:nvPr>
        </p:nvSpPr>
        <p:spPr>
          <a:noFill/>
        </p:spPr>
        <p:txBody>
          <a:bodyPr/>
          <a:lstStyle/>
          <a:p>
            <a:fld id="{E5B7D1C0-5108-4931-ADE7-005B712BBDD5}" type="slidenum">
              <a:rPr lang="en-US" smtClean="0"/>
              <a:pPr/>
              <a:t>253</a:t>
            </a:fld>
            <a:endParaRPr lang="en-US" smtClean="0"/>
          </a:p>
        </p:txBody>
      </p:sp>
      <p:sp>
        <p:nvSpPr>
          <p:cNvPr id="3928066" name="Rectangle 2"/>
          <p:cNvSpPr>
            <a:spLocks noGrp="1" noChangeArrowheads="1"/>
          </p:cNvSpPr>
          <p:nvPr>
            <p:ph type="title"/>
          </p:nvPr>
        </p:nvSpPr>
        <p:spPr/>
        <p:txBody>
          <a:bodyPr>
            <a:noAutofit/>
          </a:bodyPr>
          <a:lstStyle/>
          <a:p>
            <a:pPr>
              <a:defRPr/>
            </a:pPr>
            <a:r>
              <a:rPr lang="en-US" dirty="0" smtClean="0"/>
              <a:t>511 Floodgates: Entry</a:t>
            </a:r>
          </a:p>
        </p:txBody>
      </p:sp>
      <p:sp>
        <p:nvSpPr>
          <p:cNvPr id="3928067" name="Rectangle 3"/>
          <p:cNvSpPr>
            <a:spLocks noGrp="1" noChangeArrowheads="1"/>
          </p:cNvSpPr>
          <p:nvPr>
            <p:ph type="body" sz="half" idx="1"/>
          </p:nvPr>
        </p:nvSpPr>
        <p:spPr>
          <a:xfrm>
            <a:off x="5826125" y="1417638"/>
            <a:ext cx="2984500" cy="5087937"/>
          </a:xfrm>
        </p:spPr>
        <p:txBody>
          <a:bodyPr/>
          <a:lstStyle/>
          <a:p>
            <a:r>
              <a:rPr lang="en-US" sz="2000" smtClean="0"/>
              <a:t>Once level is selected, settings and audio file can be saved/uploaded</a:t>
            </a:r>
          </a:p>
          <a:p>
            <a:r>
              <a:rPr lang="en-US" sz="2000" smtClean="0"/>
              <a:t>“Text of message” saved as a reminder to operator what was recorded</a:t>
            </a:r>
          </a:p>
          <a:p>
            <a:r>
              <a:rPr lang="en-US" sz="2000" smtClean="0"/>
              <a:t>“Banner text” is the text published to the public website</a:t>
            </a:r>
          </a:p>
          <a:p>
            <a:r>
              <a:rPr lang="en-US" sz="2000" smtClean="0">
                <a:solidFill>
                  <a:schemeClr val="accent2"/>
                </a:solidFill>
              </a:rPr>
              <a:t>Need both English and Spanish for 511 Floodgate Message and Website Banner</a:t>
            </a:r>
            <a:endParaRPr lang="en-US" sz="2000" smtClean="0"/>
          </a:p>
        </p:txBody>
      </p:sp>
      <p:graphicFrame>
        <p:nvGraphicFramePr>
          <p:cNvPr id="88066" name="Object 4"/>
          <p:cNvGraphicFramePr>
            <a:graphicFrameLocks noGrp="1" noChangeAspect="1"/>
          </p:cNvGraphicFramePr>
          <p:nvPr>
            <p:ph sz="half" idx="2"/>
          </p:nvPr>
        </p:nvGraphicFramePr>
        <p:xfrm>
          <a:off x="514350" y="1447800"/>
          <a:ext cx="5318125" cy="4645025"/>
        </p:xfrm>
        <a:graphic>
          <a:graphicData uri="http://schemas.openxmlformats.org/presentationml/2006/ole">
            <mc:AlternateContent xmlns:mc="http://schemas.openxmlformats.org/markup-compatibility/2006">
              <mc:Choice xmlns:v="urn:schemas-microsoft-com:vml" Requires="v">
                <p:oleObj spid="_x0000_s208027" r:id="rId4" imgW="6009524" imgH="5249008" progId="">
                  <p:embed/>
                </p:oleObj>
              </mc:Choice>
              <mc:Fallback>
                <p:oleObj r:id="rId4" imgW="6009524" imgH="5249008"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1447800"/>
                        <a:ext cx="5318125" cy="464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28069" name="Line 5"/>
          <p:cNvSpPr>
            <a:spLocks noChangeShapeType="1"/>
          </p:cNvSpPr>
          <p:nvPr/>
        </p:nvSpPr>
        <p:spPr bwMode="auto">
          <a:xfrm flipH="1">
            <a:off x="3968750" y="4083050"/>
            <a:ext cx="979488" cy="4238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28070" name="Line 6"/>
          <p:cNvSpPr>
            <a:spLocks noChangeShapeType="1"/>
          </p:cNvSpPr>
          <p:nvPr/>
        </p:nvSpPr>
        <p:spPr bwMode="auto">
          <a:xfrm flipH="1">
            <a:off x="4097338" y="4856163"/>
            <a:ext cx="979487" cy="423862"/>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28071" name="Line 7"/>
          <p:cNvSpPr>
            <a:spLocks noChangeShapeType="1"/>
          </p:cNvSpPr>
          <p:nvPr/>
        </p:nvSpPr>
        <p:spPr bwMode="auto">
          <a:xfrm flipH="1">
            <a:off x="3249613" y="1998663"/>
            <a:ext cx="979487" cy="423862"/>
          </a:xfrm>
          <a:prstGeom prst="line">
            <a:avLst/>
          </a:prstGeom>
          <a:noFill/>
          <a:ln w="25400">
            <a:solidFill>
              <a:srgbClr val="FF0000"/>
            </a:solidFill>
            <a:round/>
            <a:headEnd/>
            <a:tailEnd type="triangle" w="med" len="med"/>
          </a:ln>
        </p:spPr>
        <p:txBody>
          <a:bodyPr lIns="92066" tIns="46033" rIns="92066" bIns="46033"/>
          <a:lstStyle/>
          <a:p>
            <a:endParaRPr lang="en-US"/>
          </a:p>
        </p:txBody>
      </p:sp>
      <p:graphicFrame>
        <p:nvGraphicFramePr>
          <p:cNvPr id="88067" name="Object 12"/>
          <p:cNvGraphicFramePr>
            <a:graphicFrameLocks noChangeAspect="1"/>
          </p:cNvGraphicFramePr>
          <p:nvPr/>
        </p:nvGraphicFramePr>
        <p:xfrm>
          <a:off x="2692400" y="5781675"/>
          <a:ext cx="1055688" cy="271463"/>
        </p:xfrm>
        <a:graphic>
          <a:graphicData uri="http://schemas.openxmlformats.org/presentationml/2006/ole">
            <mc:AlternateContent xmlns:mc="http://schemas.openxmlformats.org/markup-compatibility/2006">
              <mc:Choice xmlns:v="urn:schemas-microsoft-com:vml" Requires="v">
                <p:oleObj spid="_x0000_s208028" name="Bitmap Image" r:id="rId6" imgW="7163800" imgH="905001" progId="PBrush">
                  <p:embed/>
                </p:oleObj>
              </mc:Choice>
              <mc:Fallback>
                <p:oleObj name="Bitmap Image" r:id="rId6" imgW="7163800" imgH="905001"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l="38821" r="41656" b="60352"/>
                      <a:stretch>
                        <a:fillRect/>
                      </a:stretch>
                    </p:blipFill>
                    <p:spPr bwMode="auto">
                      <a:xfrm>
                        <a:off x="2692400" y="5781675"/>
                        <a:ext cx="1055688" cy="27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14"/>
          <p:cNvGraphicFramePr>
            <a:graphicFrameLocks noChangeAspect="1"/>
          </p:cNvGraphicFramePr>
          <p:nvPr/>
        </p:nvGraphicFramePr>
        <p:xfrm>
          <a:off x="519113" y="5810250"/>
          <a:ext cx="5310187" cy="598488"/>
        </p:xfrm>
        <a:graphic>
          <a:graphicData uri="http://schemas.openxmlformats.org/presentationml/2006/ole">
            <mc:AlternateContent xmlns:mc="http://schemas.openxmlformats.org/markup-compatibility/2006">
              <mc:Choice xmlns:v="urn:schemas-microsoft-com:vml" Requires="v">
                <p:oleObj spid="_x0000_s208029" name="Bitmap Image" r:id="rId8" imgW="9561905" imgH="1019048" progId="PBrush">
                  <p:embed/>
                </p:oleObj>
              </mc:Choice>
              <mc:Fallback>
                <p:oleObj name="Bitmap Image" r:id="rId8" imgW="9561905" imgH="1019048" progId="PBrush">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l="9166" r="10625" b="13692"/>
                      <a:stretch>
                        <a:fillRect/>
                      </a:stretch>
                    </p:blipFill>
                    <p:spPr bwMode="auto">
                      <a:xfrm>
                        <a:off x="519113" y="5810250"/>
                        <a:ext cx="5310187"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8067">
                                            <p:txEl>
                                              <p:pRg st="0" end="0"/>
                                            </p:txEl>
                                          </p:spTgt>
                                        </p:tgtEl>
                                        <p:attrNameLst>
                                          <p:attrName>style.visibility</p:attrName>
                                        </p:attrNameLst>
                                      </p:cBhvr>
                                      <p:to>
                                        <p:strVal val="visible"/>
                                      </p:to>
                                    </p:set>
                                    <p:anim calcmode="lin" valueType="num">
                                      <p:cBhvr additive="base">
                                        <p:cTn id="7" dur="500" fill="hold"/>
                                        <p:tgtEl>
                                          <p:spTgt spid="392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806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928071"/>
                                        </p:tgtEl>
                                        <p:attrNameLst>
                                          <p:attrName>style.visibility</p:attrName>
                                        </p:attrNameLst>
                                      </p:cBhvr>
                                      <p:to>
                                        <p:strVal val="visible"/>
                                      </p:to>
                                    </p:set>
                                    <p:animEffect transition="in" filter="dissolve">
                                      <p:cBhvr>
                                        <p:cTn id="12" dur="500"/>
                                        <p:tgtEl>
                                          <p:spTgt spid="39280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28067">
                                            <p:txEl>
                                              <p:pRg st="1" end="1"/>
                                            </p:txEl>
                                          </p:spTgt>
                                        </p:tgtEl>
                                        <p:attrNameLst>
                                          <p:attrName>style.visibility</p:attrName>
                                        </p:attrNameLst>
                                      </p:cBhvr>
                                      <p:to>
                                        <p:strVal val="visible"/>
                                      </p:to>
                                    </p:set>
                                    <p:anim calcmode="lin" valueType="num">
                                      <p:cBhvr additive="base">
                                        <p:cTn id="17" dur="500" fill="hold"/>
                                        <p:tgtEl>
                                          <p:spTgt spid="392806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2806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3928069"/>
                                        </p:tgtEl>
                                        <p:attrNameLst>
                                          <p:attrName>style.visibility</p:attrName>
                                        </p:attrNameLst>
                                      </p:cBhvr>
                                      <p:to>
                                        <p:strVal val="visible"/>
                                      </p:to>
                                    </p:set>
                                    <p:animEffect transition="in" filter="dissolve">
                                      <p:cBhvr>
                                        <p:cTn id="22" dur="500"/>
                                        <p:tgtEl>
                                          <p:spTgt spid="392806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28067">
                                            <p:txEl>
                                              <p:pRg st="2" end="2"/>
                                            </p:txEl>
                                          </p:spTgt>
                                        </p:tgtEl>
                                        <p:attrNameLst>
                                          <p:attrName>style.visibility</p:attrName>
                                        </p:attrNameLst>
                                      </p:cBhvr>
                                      <p:to>
                                        <p:strVal val="visible"/>
                                      </p:to>
                                    </p:set>
                                    <p:anim calcmode="lin" valueType="num">
                                      <p:cBhvr additive="base">
                                        <p:cTn id="27" dur="500" fill="hold"/>
                                        <p:tgtEl>
                                          <p:spTgt spid="392806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2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28067">
                                            <p:txEl>
                                              <p:pRg st="3" end="3"/>
                                            </p:txEl>
                                          </p:spTgt>
                                        </p:tgtEl>
                                        <p:attrNameLst>
                                          <p:attrName>style.visibility</p:attrName>
                                        </p:attrNameLst>
                                      </p:cBhvr>
                                      <p:to>
                                        <p:strVal val="visible"/>
                                      </p:to>
                                    </p:set>
                                    <p:anim calcmode="lin" valueType="num">
                                      <p:cBhvr additive="base">
                                        <p:cTn id="33" dur="500" fill="hold"/>
                                        <p:tgtEl>
                                          <p:spTgt spid="392806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928067">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3928070"/>
                                        </p:tgtEl>
                                        <p:attrNameLst>
                                          <p:attrName>style.visibility</p:attrName>
                                        </p:attrNameLst>
                                      </p:cBhvr>
                                      <p:to>
                                        <p:strVal val="visible"/>
                                      </p:to>
                                    </p:set>
                                    <p:animEffect transition="in" filter="dissolve">
                                      <p:cBhvr>
                                        <p:cTn id="38" dur="500"/>
                                        <p:tgtEl>
                                          <p:spTgt spid="392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8067" grpId="0" build="p"/>
      <p:bldP spid="3928069" grpId="0" animBg="1"/>
      <p:bldP spid="3928070" grpId="0" animBg="1"/>
      <p:bldP spid="3928071"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Slide Number Placeholder 6"/>
          <p:cNvSpPr>
            <a:spLocks noGrp="1"/>
          </p:cNvSpPr>
          <p:nvPr>
            <p:ph type="sldNum" sz="quarter" idx="12"/>
          </p:nvPr>
        </p:nvSpPr>
        <p:spPr>
          <a:noFill/>
        </p:spPr>
        <p:txBody>
          <a:bodyPr/>
          <a:lstStyle/>
          <a:p>
            <a:fld id="{44F9EABD-B91C-4608-AC8B-087EA8B407F6}" type="slidenum">
              <a:rPr lang="en-US" smtClean="0"/>
              <a:pPr/>
              <a:t>254</a:t>
            </a:fld>
            <a:endParaRPr lang="en-US" smtClean="0"/>
          </a:p>
        </p:txBody>
      </p:sp>
      <p:graphicFrame>
        <p:nvGraphicFramePr>
          <p:cNvPr id="89090" name="Object 8"/>
          <p:cNvGraphicFramePr>
            <a:graphicFrameLocks noGrp="1" noChangeAspect="1"/>
          </p:cNvGraphicFramePr>
          <p:nvPr>
            <p:ph sz="half" idx="2"/>
          </p:nvPr>
        </p:nvGraphicFramePr>
        <p:xfrm>
          <a:off x="38100" y="1604963"/>
          <a:ext cx="5780088" cy="4335462"/>
        </p:xfrm>
        <a:graphic>
          <a:graphicData uri="http://schemas.openxmlformats.org/presentationml/2006/ole">
            <mc:AlternateContent xmlns:mc="http://schemas.openxmlformats.org/markup-compatibility/2006">
              <mc:Choice xmlns:v="urn:schemas-microsoft-com:vml" Requires="v">
                <p:oleObj spid="_x0000_s209000" r:id="rId4" imgW="9790476" imgH="7342857" progId="">
                  <p:embed/>
                </p:oleObj>
              </mc:Choice>
              <mc:Fallback>
                <p:oleObj r:id="rId4" imgW="9790476" imgH="7342857"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604963"/>
                        <a:ext cx="5780088" cy="4335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74146" name="Rectangle 2"/>
          <p:cNvSpPr>
            <a:spLocks noGrp="1" noChangeArrowheads="1"/>
          </p:cNvSpPr>
          <p:nvPr>
            <p:ph type="title"/>
          </p:nvPr>
        </p:nvSpPr>
        <p:spPr/>
        <p:txBody>
          <a:bodyPr>
            <a:noAutofit/>
          </a:bodyPr>
          <a:lstStyle/>
          <a:p>
            <a:pPr>
              <a:defRPr/>
            </a:pPr>
            <a:r>
              <a:rPr lang="en-US" dirty="0" smtClean="0"/>
              <a:t>511 Floodgates: Accented Characters</a:t>
            </a:r>
          </a:p>
        </p:txBody>
      </p:sp>
      <p:sp>
        <p:nvSpPr>
          <p:cNvPr id="3974147" name="Rectangle 3"/>
          <p:cNvSpPr>
            <a:spLocks noGrp="1" noChangeArrowheads="1"/>
          </p:cNvSpPr>
          <p:nvPr>
            <p:ph type="body" sz="half" idx="1"/>
          </p:nvPr>
        </p:nvSpPr>
        <p:spPr>
          <a:xfrm>
            <a:off x="5826125" y="1417638"/>
            <a:ext cx="2984500" cy="5087937"/>
          </a:xfrm>
        </p:spPr>
        <p:txBody>
          <a:bodyPr/>
          <a:lstStyle/>
          <a:p>
            <a:pPr>
              <a:lnSpc>
                <a:spcPct val="90000"/>
              </a:lnSpc>
            </a:pPr>
            <a:r>
              <a:rPr lang="en-US" sz="2000" smtClean="0"/>
              <a:t>Accented letters not a part of a standard keyboard</a:t>
            </a:r>
          </a:p>
          <a:p>
            <a:pPr>
              <a:lnSpc>
                <a:spcPct val="90000"/>
              </a:lnSpc>
            </a:pPr>
            <a:r>
              <a:rPr lang="en-US" sz="2000" smtClean="0"/>
              <a:t>“United States-International” keyboard setting needs to be configured on workstation</a:t>
            </a:r>
          </a:p>
          <a:p>
            <a:pPr>
              <a:lnSpc>
                <a:spcPct val="90000"/>
              </a:lnSpc>
            </a:pPr>
            <a:r>
              <a:rPr lang="en-US" sz="2000" smtClean="0"/>
              <a:t>Press right-Alt key and letter to accent the letter</a:t>
            </a:r>
          </a:p>
          <a:p>
            <a:pPr lvl="1">
              <a:lnSpc>
                <a:spcPct val="90000"/>
              </a:lnSpc>
            </a:pPr>
            <a:r>
              <a:rPr lang="en-US" sz="2000" smtClean="0"/>
              <a:t>Ex: right-Alt and A will produce </a:t>
            </a:r>
            <a:r>
              <a:rPr lang="en-US" sz="2000" smtClean="0">
                <a:solidFill>
                  <a:schemeClr val="accent2"/>
                </a:solidFill>
              </a:rPr>
              <a:t>á</a:t>
            </a:r>
          </a:p>
          <a:p>
            <a:pPr lvl="1">
              <a:lnSpc>
                <a:spcPct val="90000"/>
              </a:lnSpc>
            </a:pPr>
            <a:r>
              <a:rPr lang="en-US" sz="2000" smtClean="0"/>
              <a:t>Ex: right-Alt and Shift and A will produce </a:t>
            </a:r>
            <a:r>
              <a:rPr lang="en-US" sz="2000" smtClean="0">
                <a:solidFill>
                  <a:schemeClr val="accent2"/>
                </a:solidFill>
              </a:rPr>
              <a:t>Á</a:t>
            </a:r>
          </a:p>
        </p:txBody>
      </p:sp>
      <p:sp>
        <p:nvSpPr>
          <p:cNvPr id="3974149" name="Line 5"/>
          <p:cNvSpPr>
            <a:spLocks noChangeShapeType="1"/>
          </p:cNvSpPr>
          <p:nvPr/>
        </p:nvSpPr>
        <p:spPr bwMode="auto">
          <a:xfrm flipH="1">
            <a:off x="2308225" y="3994150"/>
            <a:ext cx="979488" cy="4238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74150" name="Line 6"/>
          <p:cNvSpPr>
            <a:spLocks noChangeShapeType="1"/>
          </p:cNvSpPr>
          <p:nvPr/>
        </p:nvSpPr>
        <p:spPr bwMode="auto">
          <a:xfrm flipH="1">
            <a:off x="2308225" y="4700588"/>
            <a:ext cx="979488" cy="423862"/>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3974151" name="Line 7"/>
          <p:cNvSpPr>
            <a:spLocks noChangeShapeType="1"/>
          </p:cNvSpPr>
          <p:nvPr/>
        </p:nvSpPr>
        <p:spPr bwMode="auto">
          <a:xfrm flipH="1">
            <a:off x="2257425" y="3092450"/>
            <a:ext cx="979488" cy="4238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89099" name="Text Box 9"/>
          <p:cNvSpPr txBox="1">
            <a:spLocks noChangeArrowheads="1"/>
          </p:cNvSpPr>
          <p:nvPr/>
        </p:nvSpPr>
        <p:spPr bwMode="auto">
          <a:xfrm>
            <a:off x="1068388" y="6027738"/>
            <a:ext cx="7199312" cy="598487"/>
          </a:xfrm>
          <a:prstGeom prst="rect">
            <a:avLst/>
          </a:prstGeom>
          <a:noFill/>
          <a:ln w="9525" algn="ctr">
            <a:noFill/>
            <a:miter lim="800000"/>
            <a:headEnd/>
            <a:tailEnd/>
          </a:ln>
        </p:spPr>
        <p:txBody>
          <a:bodyPr lIns="92066" tIns="46033" rIns="92066" bIns="46033">
            <a:spAutoFit/>
          </a:bodyPr>
          <a:lstStyle/>
          <a:p>
            <a:pPr>
              <a:lnSpc>
                <a:spcPct val="100000"/>
              </a:lnSpc>
              <a:buFont typeface="Wingdings" pitchFamily="2" charset="2"/>
              <a:buNone/>
            </a:pPr>
            <a:r>
              <a:rPr lang="en-US" sz="1400"/>
              <a:t>For more information about typing Spanish accents:</a:t>
            </a:r>
          </a:p>
          <a:p>
            <a:pPr>
              <a:lnSpc>
                <a:spcPct val="100000"/>
              </a:lnSpc>
              <a:buFont typeface="Wingdings" pitchFamily="2" charset="2"/>
              <a:buNone/>
            </a:pPr>
            <a:r>
              <a:rPr lang="en-US" sz="1600">
                <a:solidFill>
                  <a:schemeClr val="accent2"/>
                </a:solidFill>
              </a:rPr>
              <a:t>http://spanish.about.com/od/writtenspanish/a/typingaccents.htm </a:t>
            </a:r>
          </a:p>
        </p:txBody>
      </p:sp>
      <p:graphicFrame>
        <p:nvGraphicFramePr>
          <p:cNvPr id="89091" name="Object 14"/>
          <p:cNvGraphicFramePr>
            <a:graphicFrameLocks noChangeAspect="1"/>
          </p:cNvGraphicFramePr>
          <p:nvPr/>
        </p:nvGraphicFramePr>
        <p:xfrm>
          <a:off x="977900" y="5473700"/>
          <a:ext cx="3506788" cy="395288"/>
        </p:xfrm>
        <a:graphic>
          <a:graphicData uri="http://schemas.openxmlformats.org/presentationml/2006/ole">
            <mc:AlternateContent xmlns:mc="http://schemas.openxmlformats.org/markup-compatibility/2006">
              <mc:Choice xmlns:v="urn:schemas-microsoft-com:vml" Requires="v">
                <p:oleObj spid="_x0000_s209001" name="Bitmap Image" r:id="rId6" imgW="7163800" imgH="905001" progId="PBrush">
                  <p:embed/>
                </p:oleObj>
              </mc:Choice>
              <mc:Fallback>
                <p:oleObj name="Bitmap Image" r:id="rId6" imgW="7163800" imgH="905001" progId="PBrush">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l="2769" t="7300" r="7146" b="12701"/>
                      <a:stretch>
                        <a:fillRect/>
                      </a:stretch>
                    </p:blipFill>
                    <p:spPr bwMode="auto">
                      <a:xfrm>
                        <a:off x="977900" y="5473700"/>
                        <a:ext cx="3506788" cy="39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74147">
                                            <p:txEl>
                                              <p:pRg st="0" end="0"/>
                                            </p:txEl>
                                          </p:spTgt>
                                        </p:tgtEl>
                                        <p:attrNameLst>
                                          <p:attrName>style.visibility</p:attrName>
                                        </p:attrNameLst>
                                      </p:cBhvr>
                                      <p:to>
                                        <p:strVal val="visible"/>
                                      </p:to>
                                    </p:set>
                                    <p:anim calcmode="lin" valueType="num">
                                      <p:cBhvr additive="base">
                                        <p:cTn id="7" dur="500" fill="hold"/>
                                        <p:tgtEl>
                                          <p:spTgt spid="3974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7414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974151"/>
                                        </p:tgtEl>
                                        <p:attrNameLst>
                                          <p:attrName>style.visibility</p:attrName>
                                        </p:attrNameLst>
                                      </p:cBhvr>
                                      <p:to>
                                        <p:strVal val="visible"/>
                                      </p:to>
                                    </p:set>
                                    <p:animEffect transition="in" filter="dissolve">
                                      <p:cBhvr>
                                        <p:cTn id="12" dur="500"/>
                                        <p:tgtEl>
                                          <p:spTgt spid="39741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74147">
                                            <p:txEl>
                                              <p:pRg st="1" end="1"/>
                                            </p:txEl>
                                          </p:spTgt>
                                        </p:tgtEl>
                                        <p:attrNameLst>
                                          <p:attrName>style.visibility</p:attrName>
                                        </p:attrNameLst>
                                      </p:cBhvr>
                                      <p:to>
                                        <p:strVal val="visible"/>
                                      </p:to>
                                    </p:set>
                                    <p:anim calcmode="lin" valueType="num">
                                      <p:cBhvr additive="base">
                                        <p:cTn id="17" dur="500" fill="hold"/>
                                        <p:tgtEl>
                                          <p:spTgt spid="39741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7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74147">
                                            <p:txEl>
                                              <p:pRg st="2" end="2"/>
                                            </p:txEl>
                                          </p:spTgt>
                                        </p:tgtEl>
                                        <p:attrNameLst>
                                          <p:attrName>style.visibility</p:attrName>
                                        </p:attrNameLst>
                                      </p:cBhvr>
                                      <p:to>
                                        <p:strVal val="visible"/>
                                      </p:to>
                                    </p:set>
                                    <p:anim calcmode="lin" valueType="num">
                                      <p:cBhvr additive="base">
                                        <p:cTn id="23" dur="500" fill="hold"/>
                                        <p:tgtEl>
                                          <p:spTgt spid="39741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741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74147">
                                            <p:txEl>
                                              <p:pRg st="3" end="3"/>
                                            </p:txEl>
                                          </p:spTgt>
                                        </p:tgtEl>
                                        <p:attrNameLst>
                                          <p:attrName>style.visibility</p:attrName>
                                        </p:attrNameLst>
                                      </p:cBhvr>
                                      <p:to>
                                        <p:strVal val="visible"/>
                                      </p:to>
                                    </p:set>
                                    <p:anim calcmode="lin" valueType="num">
                                      <p:cBhvr additive="base">
                                        <p:cTn id="27" dur="500" fill="hold"/>
                                        <p:tgtEl>
                                          <p:spTgt spid="39741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741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74147">
                                            <p:txEl>
                                              <p:pRg st="4" end="4"/>
                                            </p:txEl>
                                          </p:spTgt>
                                        </p:tgtEl>
                                        <p:attrNameLst>
                                          <p:attrName>style.visibility</p:attrName>
                                        </p:attrNameLst>
                                      </p:cBhvr>
                                      <p:to>
                                        <p:strVal val="visible"/>
                                      </p:to>
                                    </p:set>
                                    <p:anim calcmode="lin" valueType="num">
                                      <p:cBhvr additive="base">
                                        <p:cTn id="31" dur="500" fill="hold"/>
                                        <p:tgtEl>
                                          <p:spTgt spid="3974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74147">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3974149"/>
                                        </p:tgtEl>
                                        <p:attrNameLst>
                                          <p:attrName>style.visibility</p:attrName>
                                        </p:attrNameLst>
                                      </p:cBhvr>
                                      <p:to>
                                        <p:strVal val="visible"/>
                                      </p:to>
                                    </p:set>
                                    <p:animEffect transition="in" filter="dissolve">
                                      <p:cBhvr>
                                        <p:cTn id="36" dur="500"/>
                                        <p:tgtEl>
                                          <p:spTgt spid="3974149"/>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3974150"/>
                                        </p:tgtEl>
                                        <p:attrNameLst>
                                          <p:attrName>style.visibility</p:attrName>
                                        </p:attrNameLst>
                                      </p:cBhvr>
                                      <p:to>
                                        <p:strVal val="visible"/>
                                      </p:to>
                                    </p:set>
                                    <p:animEffect transition="in" filter="dissolve">
                                      <p:cBhvr>
                                        <p:cTn id="40" dur="500"/>
                                        <p:tgtEl>
                                          <p:spTgt spid="397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4147" grpId="0" build="p"/>
      <p:bldP spid="3974149" grpId="0" animBg="1"/>
      <p:bldP spid="3974150" grpId="0" animBg="1"/>
      <p:bldP spid="3974151"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Slide Number Placeholder 6"/>
          <p:cNvSpPr>
            <a:spLocks noGrp="1"/>
          </p:cNvSpPr>
          <p:nvPr>
            <p:ph type="sldNum" sz="quarter" idx="12"/>
          </p:nvPr>
        </p:nvSpPr>
        <p:spPr>
          <a:noFill/>
        </p:spPr>
        <p:txBody>
          <a:bodyPr/>
          <a:lstStyle/>
          <a:p>
            <a:fld id="{44F9EABD-B91C-4608-AC8B-087EA8B407F6}" type="slidenum">
              <a:rPr lang="en-US" smtClean="0"/>
              <a:pPr/>
              <a:t>255</a:t>
            </a:fld>
            <a:endParaRPr lang="en-US" smtClean="0"/>
          </a:p>
        </p:txBody>
      </p:sp>
      <p:sp>
        <p:nvSpPr>
          <p:cNvPr id="3974146" name="Rectangle 2"/>
          <p:cNvSpPr>
            <a:spLocks noGrp="1" noChangeArrowheads="1"/>
          </p:cNvSpPr>
          <p:nvPr>
            <p:ph type="title"/>
          </p:nvPr>
        </p:nvSpPr>
        <p:spPr/>
        <p:txBody>
          <a:bodyPr>
            <a:noAutofit/>
          </a:bodyPr>
          <a:lstStyle/>
          <a:p>
            <a:pPr>
              <a:defRPr/>
            </a:pPr>
            <a:r>
              <a:rPr lang="en-US" dirty="0" smtClean="0"/>
              <a:t>511 Floodgates:</a:t>
            </a:r>
            <a:br>
              <a:rPr lang="en-US" dirty="0" smtClean="0"/>
            </a:br>
            <a:r>
              <a:rPr lang="en-US" dirty="0" smtClean="0"/>
              <a:t>Main Page Buttons</a:t>
            </a:r>
          </a:p>
        </p:txBody>
      </p:sp>
      <p:sp>
        <p:nvSpPr>
          <p:cNvPr id="14" name="Rectangle 3"/>
          <p:cNvSpPr>
            <a:spLocks noGrp="1" noChangeArrowheads="1"/>
          </p:cNvSpPr>
          <p:nvPr>
            <p:ph type="body" sz="half" idx="4294967295"/>
          </p:nvPr>
        </p:nvSpPr>
        <p:spPr>
          <a:xfrm>
            <a:off x="301625" y="2747963"/>
            <a:ext cx="8432800" cy="3576637"/>
          </a:xfrm>
        </p:spPr>
        <p:txBody>
          <a:bodyPr/>
          <a:lstStyle/>
          <a:p>
            <a:r>
              <a:rPr lang="en-US" sz="2000" dirty="0" smtClean="0"/>
              <a:t>Buttons on bottom of Floodgate Main page:</a:t>
            </a:r>
          </a:p>
          <a:p>
            <a:r>
              <a:rPr lang="en-US" sz="2000" dirty="0" smtClean="0"/>
              <a:t>Save sends the Floodgate to the location on FL-ATIS</a:t>
            </a:r>
          </a:p>
          <a:p>
            <a:r>
              <a:rPr lang="en-US" sz="2000" dirty="0" smtClean="0"/>
              <a:t>Delete removes the Floodgate at the location on FL-ATIS</a:t>
            </a:r>
          </a:p>
          <a:p>
            <a:r>
              <a:rPr lang="en-US" sz="2000" dirty="0" smtClean="0"/>
              <a:t>Expand Floodgate transfers the values entered in this page to the Set Multiple page</a:t>
            </a:r>
          </a:p>
          <a:p>
            <a:r>
              <a:rPr lang="en-US" sz="2000" dirty="0" smtClean="0"/>
              <a:t>Store Floodgate opens a dialog to store the floodgate for later used</a:t>
            </a:r>
          </a:p>
          <a:p>
            <a:r>
              <a:rPr lang="en-US" sz="2000" dirty="0" smtClean="0"/>
              <a:t>Load From Store opens a dialog to select a previously stored floodgate</a:t>
            </a:r>
          </a:p>
          <a:p>
            <a:r>
              <a:rPr lang="en-US" sz="2000" dirty="0" smtClean="0"/>
              <a:t>Manage Stored opens a dialog to manage the stored floodgates library in a hierarchy of folders and sub-folders</a:t>
            </a:r>
          </a:p>
        </p:txBody>
      </p:sp>
      <p:graphicFrame>
        <p:nvGraphicFramePr>
          <p:cNvPr id="15" name="Object 11"/>
          <p:cNvGraphicFramePr>
            <a:graphicFrameLocks noChangeAspect="1"/>
          </p:cNvGraphicFramePr>
          <p:nvPr/>
        </p:nvGraphicFramePr>
        <p:xfrm>
          <a:off x="304800" y="1647825"/>
          <a:ext cx="7562850" cy="852488"/>
        </p:xfrm>
        <a:graphic>
          <a:graphicData uri="http://schemas.openxmlformats.org/presentationml/2006/ole">
            <mc:AlternateContent xmlns:mc="http://schemas.openxmlformats.org/markup-compatibility/2006">
              <mc:Choice xmlns:v="urn:schemas-microsoft-com:vml" Requires="v">
                <p:oleObj spid="_x0000_s592951" name="Bitmap Image" r:id="rId4" imgW="7163800" imgH="905001" progId="PBrush">
                  <p:embed/>
                </p:oleObj>
              </mc:Choice>
              <mc:Fallback>
                <p:oleObj name="Bitmap Image" r:id="rId4" imgW="7163800" imgH="905001" progId="PBrush">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l="2769" t="7300" r="7146" b="12701"/>
                      <a:stretch>
                        <a:fillRect/>
                      </a:stretch>
                    </p:blipFill>
                    <p:spPr bwMode="auto">
                      <a:xfrm>
                        <a:off x="304800" y="1647825"/>
                        <a:ext cx="7562850" cy="8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Slide Number Placeholder 6"/>
          <p:cNvSpPr>
            <a:spLocks noGrp="1"/>
          </p:cNvSpPr>
          <p:nvPr>
            <p:ph type="sldNum" sz="quarter" idx="12"/>
          </p:nvPr>
        </p:nvSpPr>
        <p:spPr>
          <a:noFill/>
        </p:spPr>
        <p:txBody>
          <a:bodyPr/>
          <a:lstStyle/>
          <a:p>
            <a:fld id="{44F9EABD-B91C-4608-AC8B-087EA8B407F6}" type="slidenum">
              <a:rPr lang="en-US" smtClean="0"/>
              <a:pPr/>
              <a:t>256</a:t>
            </a:fld>
            <a:endParaRPr lang="en-US" smtClean="0"/>
          </a:p>
        </p:txBody>
      </p:sp>
      <p:sp>
        <p:nvSpPr>
          <p:cNvPr id="3974146" name="Rectangle 2"/>
          <p:cNvSpPr>
            <a:spLocks noGrp="1" noChangeArrowheads="1"/>
          </p:cNvSpPr>
          <p:nvPr>
            <p:ph type="title"/>
          </p:nvPr>
        </p:nvSpPr>
        <p:spPr/>
        <p:txBody>
          <a:bodyPr>
            <a:noAutofit/>
          </a:bodyPr>
          <a:lstStyle/>
          <a:p>
            <a:pPr>
              <a:defRPr/>
            </a:pPr>
            <a:r>
              <a:rPr lang="en-US" dirty="0" smtClean="0"/>
              <a:t>511 Floodgates:</a:t>
            </a:r>
            <a:br>
              <a:rPr lang="en-US" dirty="0" smtClean="0"/>
            </a:br>
            <a:r>
              <a:rPr lang="en-US" dirty="0" smtClean="0"/>
              <a:t>Store Floodgate Dialog</a:t>
            </a:r>
          </a:p>
        </p:txBody>
      </p:sp>
      <p:sp>
        <p:nvSpPr>
          <p:cNvPr id="7" name="Rectangle 3"/>
          <p:cNvSpPr>
            <a:spLocks noGrp="1" noChangeArrowheads="1"/>
          </p:cNvSpPr>
          <p:nvPr>
            <p:ph type="body" sz="half" idx="4294967295"/>
          </p:nvPr>
        </p:nvSpPr>
        <p:spPr>
          <a:xfrm>
            <a:off x="314325" y="4919663"/>
            <a:ext cx="8610600" cy="1557337"/>
          </a:xfrm>
        </p:spPr>
        <p:txBody>
          <a:bodyPr>
            <a:normAutofit lnSpcReduction="10000"/>
          </a:bodyPr>
          <a:lstStyle/>
          <a:p>
            <a:r>
              <a:rPr lang="en-US" sz="2000" dirty="0" smtClean="0"/>
              <a:t>Click Store Floodgate from Main Page to launch dialog</a:t>
            </a:r>
          </a:p>
          <a:p>
            <a:r>
              <a:rPr lang="en-US" sz="2000" dirty="0" smtClean="0"/>
              <a:t>Select desired folder or subfolder</a:t>
            </a:r>
          </a:p>
          <a:p>
            <a:r>
              <a:rPr lang="en-US" sz="2000" dirty="0" smtClean="0"/>
              <a:t>Provide a name to represent the floodgate</a:t>
            </a:r>
          </a:p>
          <a:p>
            <a:r>
              <a:rPr lang="en-US" sz="2000" dirty="0" smtClean="0"/>
              <a:t>Click Store</a:t>
            </a:r>
          </a:p>
          <a:p>
            <a:r>
              <a:rPr lang="en-US" sz="2000" dirty="0" smtClean="0"/>
              <a:t>All floodgate information is saved for later use via Load Floodgate</a:t>
            </a:r>
          </a:p>
        </p:txBody>
      </p:sp>
      <p:pic>
        <p:nvPicPr>
          <p:cNvPr id="8" name="Picture 7"/>
          <p:cNvPicPr>
            <a:picLocks noChangeAspect="1" noChangeArrowheads="1"/>
          </p:cNvPicPr>
          <p:nvPr/>
        </p:nvPicPr>
        <p:blipFill>
          <a:blip r:embed="rId3" cstate="print"/>
          <a:srcRect/>
          <a:stretch>
            <a:fillRect/>
          </a:stretch>
        </p:blipFill>
        <p:spPr bwMode="auto">
          <a:xfrm>
            <a:off x="2260600" y="1355725"/>
            <a:ext cx="4495800" cy="3505200"/>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Slide Number Placeholder 6"/>
          <p:cNvSpPr>
            <a:spLocks noGrp="1"/>
          </p:cNvSpPr>
          <p:nvPr>
            <p:ph type="sldNum" sz="quarter" idx="12"/>
          </p:nvPr>
        </p:nvSpPr>
        <p:spPr>
          <a:noFill/>
        </p:spPr>
        <p:txBody>
          <a:bodyPr/>
          <a:lstStyle/>
          <a:p>
            <a:fld id="{44F9EABD-B91C-4608-AC8B-087EA8B407F6}" type="slidenum">
              <a:rPr lang="en-US" smtClean="0"/>
              <a:pPr/>
              <a:t>257</a:t>
            </a:fld>
            <a:endParaRPr lang="en-US" smtClean="0"/>
          </a:p>
        </p:txBody>
      </p:sp>
      <p:sp>
        <p:nvSpPr>
          <p:cNvPr id="3974146" name="Rectangle 2"/>
          <p:cNvSpPr>
            <a:spLocks noGrp="1" noChangeArrowheads="1"/>
          </p:cNvSpPr>
          <p:nvPr>
            <p:ph type="title"/>
          </p:nvPr>
        </p:nvSpPr>
        <p:spPr>
          <a:xfrm>
            <a:off x="1524000" y="304800"/>
            <a:ext cx="6858000" cy="762000"/>
          </a:xfrm>
        </p:spPr>
        <p:txBody>
          <a:bodyPr>
            <a:noAutofit/>
          </a:bodyPr>
          <a:lstStyle/>
          <a:p>
            <a:pPr>
              <a:defRPr/>
            </a:pPr>
            <a:r>
              <a:rPr lang="en-US" dirty="0" smtClean="0"/>
              <a:t>511 Floodgates:</a:t>
            </a:r>
            <a:br>
              <a:rPr lang="en-US" dirty="0" smtClean="0"/>
            </a:br>
            <a:r>
              <a:rPr lang="en-US" sz="2500" dirty="0" smtClean="0"/>
              <a:t>Manage Recorded Floodgates Dialog</a:t>
            </a:r>
          </a:p>
        </p:txBody>
      </p:sp>
      <p:sp>
        <p:nvSpPr>
          <p:cNvPr id="10" name="Rectangle 3"/>
          <p:cNvSpPr>
            <a:spLocks noGrp="1" noChangeArrowheads="1"/>
          </p:cNvSpPr>
          <p:nvPr>
            <p:ph type="body" sz="half" idx="4294967295"/>
          </p:nvPr>
        </p:nvSpPr>
        <p:spPr>
          <a:xfrm>
            <a:off x="276225" y="4930775"/>
            <a:ext cx="8610600" cy="1622425"/>
          </a:xfrm>
        </p:spPr>
        <p:txBody>
          <a:bodyPr/>
          <a:lstStyle/>
          <a:p>
            <a:pPr>
              <a:lnSpc>
                <a:spcPct val="90000"/>
              </a:lnSpc>
            </a:pPr>
            <a:r>
              <a:rPr lang="en-US" sz="1800" dirty="0" smtClean="0"/>
              <a:t>Click Mange Stored from Main Page to launch dialog</a:t>
            </a:r>
          </a:p>
          <a:p>
            <a:pPr>
              <a:lnSpc>
                <a:spcPct val="90000"/>
              </a:lnSpc>
            </a:pPr>
            <a:r>
              <a:rPr lang="en-US" sz="1800" dirty="0" smtClean="0"/>
              <a:t>Select desired source object in library</a:t>
            </a:r>
          </a:p>
          <a:p>
            <a:pPr>
              <a:lnSpc>
                <a:spcPct val="90000"/>
              </a:lnSpc>
            </a:pPr>
            <a:r>
              <a:rPr lang="en-US" sz="1800" dirty="0" smtClean="0"/>
              <a:t>Select desired operation: Create Folder, Rename, Move, Delete</a:t>
            </a:r>
          </a:p>
          <a:p>
            <a:pPr>
              <a:lnSpc>
                <a:spcPct val="90000"/>
              </a:lnSpc>
            </a:pPr>
            <a:r>
              <a:rPr lang="en-US" sz="1800" dirty="0" smtClean="0"/>
              <a:t>Enter new name, modified name, select desired destination for Create, rename, and move, respectively</a:t>
            </a:r>
          </a:p>
          <a:p>
            <a:pPr>
              <a:lnSpc>
                <a:spcPct val="90000"/>
              </a:lnSpc>
            </a:pPr>
            <a:r>
              <a:rPr lang="en-US" sz="1800" dirty="0" smtClean="0"/>
              <a:t>Click Execute   (then click done or red X at top-right to close dialog)</a:t>
            </a:r>
          </a:p>
        </p:txBody>
      </p:sp>
      <p:pic>
        <p:nvPicPr>
          <p:cNvPr id="11" name="Picture 7"/>
          <p:cNvPicPr>
            <a:picLocks noChangeAspect="1" noChangeArrowheads="1"/>
          </p:cNvPicPr>
          <p:nvPr/>
        </p:nvPicPr>
        <p:blipFill>
          <a:blip r:embed="rId3" cstate="print"/>
          <a:srcRect/>
          <a:stretch>
            <a:fillRect/>
          </a:stretch>
        </p:blipFill>
        <p:spPr bwMode="auto">
          <a:xfrm>
            <a:off x="685800" y="1295400"/>
            <a:ext cx="7734300" cy="3662362"/>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Event Management, Incident Detection, 511 Floodgates</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258</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Ranger </a:t>
            </a:r>
            <a:r>
              <a:rPr lang="en-US" dirty="0" smtClean="0"/>
              <a:t>Management</a:t>
            </a:r>
            <a:br>
              <a:rPr lang="en-US" dirty="0" smtClean="0"/>
            </a:br>
            <a:r>
              <a:rPr lang="en-US" dirty="0" smtClean="0"/>
              <a:t>(AVI/RR)</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259</a:t>
            </a:fld>
            <a:endParaRPr lang="en-US"/>
          </a:p>
        </p:txBody>
      </p:sp>
      <p:pic>
        <p:nvPicPr>
          <p:cNvPr id="7" name="Picture 4" descr="DSCF7044"/>
          <p:cNvPicPr>
            <a:picLocks noChangeAspect="1" noChangeArrowheads="1"/>
          </p:cNvPicPr>
          <p:nvPr/>
        </p:nvPicPr>
        <p:blipFill>
          <a:blip r:embed="rId2" cstate="print"/>
          <a:srcRect/>
          <a:stretch>
            <a:fillRect/>
          </a:stretch>
        </p:blipFill>
        <p:spPr bwMode="auto">
          <a:xfrm>
            <a:off x="2328863" y="3141663"/>
            <a:ext cx="4491037" cy="285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smtClean="0"/>
              <a:t>DMS: Short Status</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smtClean="0"/>
              <a:t>DMS Short Status Window</a:t>
            </a:r>
          </a:p>
          <a:p>
            <a:pPr lvl="1">
              <a:lnSpc>
                <a:spcPct val="90000"/>
              </a:lnSpc>
            </a:pPr>
            <a:r>
              <a:rPr lang="en-US" sz="2000" dirty="0" smtClean="0"/>
              <a:t>DMS Device Context Menu</a:t>
            </a:r>
          </a:p>
          <a:p>
            <a:pPr lvl="2">
              <a:lnSpc>
                <a:spcPct val="90000"/>
              </a:lnSpc>
            </a:pPr>
            <a:r>
              <a:rPr lang="en-US" sz="2000" dirty="0" smtClean="0"/>
              <a:t>Short Status</a:t>
            </a:r>
          </a:p>
          <a:p>
            <a:pPr lvl="1">
              <a:lnSpc>
                <a:spcPct val="90000"/>
              </a:lnSpc>
            </a:pPr>
            <a:r>
              <a:rPr lang="en-US" sz="2000" dirty="0" smtClean="0"/>
              <a:t>Includes…</a:t>
            </a:r>
          </a:p>
          <a:p>
            <a:pPr lvl="2">
              <a:lnSpc>
                <a:spcPct val="90000"/>
              </a:lnSpc>
            </a:pPr>
            <a:r>
              <a:rPr lang="en-US" sz="2000" dirty="0" smtClean="0"/>
              <a:t>Name</a:t>
            </a:r>
          </a:p>
          <a:p>
            <a:pPr lvl="2">
              <a:lnSpc>
                <a:spcPct val="90000"/>
              </a:lnSpc>
            </a:pPr>
            <a:r>
              <a:rPr lang="en-US" sz="2000" dirty="0" smtClean="0"/>
              <a:t>Number of Messages in Queue</a:t>
            </a:r>
          </a:p>
          <a:p>
            <a:pPr lvl="2">
              <a:lnSpc>
                <a:spcPct val="90000"/>
              </a:lnSpc>
            </a:pPr>
            <a:r>
              <a:rPr lang="en-US" sz="2000" dirty="0" smtClean="0"/>
              <a:t>Operational Status</a:t>
            </a:r>
          </a:p>
          <a:p>
            <a:pPr lvl="2">
              <a:lnSpc>
                <a:spcPct val="90000"/>
              </a:lnSpc>
            </a:pPr>
            <a:r>
              <a:rPr lang="en-US" sz="2000" dirty="0" smtClean="0"/>
              <a:t>Few buttons for control</a:t>
            </a:r>
          </a:p>
          <a:p>
            <a:pPr lvl="2">
              <a:lnSpc>
                <a:spcPct val="90000"/>
              </a:lnSpc>
            </a:pPr>
            <a:endParaRPr lang="en-US" sz="2000" dirty="0" smtClean="0"/>
          </a:p>
          <a:p>
            <a:pPr>
              <a:lnSpc>
                <a:spcPct val="90000"/>
              </a:lnSpc>
            </a:pPr>
            <a:endParaRPr lang="en-US" sz="2000" dirty="0" smtClean="0"/>
          </a:p>
          <a:p>
            <a:pPr lvl="1">
              <a:lnSpc>
                <a:spcPct val="90000"/>
              </a:lnSpc>
            </a:pPr>
            <a:endParaRPr lang="en-US" sz="2000" dirty="0" smtClean="0"/>
          </a:p>
        </p:txBody>
      </p:sp>
      <p:sp>
        <p:nvSpPr>
          <p:cNvPr id="125955" name="Slide Number Placeholder 5"/>
          <p:cNvSpPr>
            <a:spLocks noGrp="1"/>
          </p:cNvSpPr>
          <p:nvPr>
            <p:ph type="sldNum" sz="quarter" idx="12"/>
          </p:nvPr>
        </p:nvSpPr>
        <p:spPr>
          <a:noFill/>
        </p:spPr>
        <p:txBody>
          <a:bodyPr/>
          <a:lstStyle/>
          <a:p>
            <a:fld id="{27A2EC09-30AC-4496-A321-62B826B4E94E}" type="slidenum">
              <a:rPr lang="en-US" smtClean="0"/>
              <a:pPr/>
              <a:t>26</a:t>
            </a:fld>
            <a:endParaRPr lang="en-US" smtClean="0"/>
          </a:p>
        </p:txBody>
      </p:sp>
      <p:pic>
        <p:nvPicPr>
          <p:cNvPr id="125958" name="Picture 4" descr="Simple Status"/>
          <p:cNvPicPr>
            <a:picLocks noChangeAspect="1" noChangeArrowheads="1"/>
          </p:cNvPicPr>
          <p:nvPr/>
        </p:nvPicPr>
        <p:blipFill>
          <a:blip r:embed="rId3" cstate="print"/>
          <a:stretch>
            <a:fillRect/>
          </a:stretch>
        </p:blipFill>
        <p:spPr bwMode="auto">
          <a:xfrm>
            <a:off x="1982865" y="4495800"/>
            <a:ext cx="5408535" cy="1939878"/>
          </a:xfrm>
          <a:prstGeom prst="rect">
            <a:avLst/>
          </a:prstGeom>
          <a:noFill/>
          <a:ln>
            <a:noFill/>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260</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a:t>
            </a:r>
            <a:endParaRPr lang="en-US" dirty="0" smtClean="0"/>
          </a:p>
        </p:txBody>
      </p:sp>
      <p:sp>
        <p:nvSpPr>
          <p:cNvPr id="6" name="Rectangle 3"/>
          <p:cNvSpPr txBox="1">
            <a:spLocks noChangeArrowheads="1"/>
          </p:cNvSpPr>
          <p:nvPr/>
        </p:nvSpPr>
        <p:spPr>
          <a:xfrm>
            <a:off x="301625" y="1752600"/>
            <a:ext cx="8432800" cy="441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a:t>AVI/RR (Advanced Vehicle Identification / Road Ranger)</a:t>
            </a:r>
          </a:p>
          <a:p>
            <a:pPr lvl="1"/>
            <a:r>
              <a:rPr lang="en-US" sz="2400" dirty="0"/>
              <a:t>Allows operator to track RR location and availability </a:t>
            </a:r>
            <a:r>
              <a:rPr lang="en-US" sz="2400" dirty="0" smtClean="0"/>
              <a:t>status</a:t>
            </a:r>
          </a:p>
          <a:p>
            <a:pPr lvl="2"/>
            <a:r>
              <a:rPr lang="en-US" sz="2000" dirty="0" smtClean="0"/>
              <a:t>Real-time and archived</a:t>
            </a:r>
            <a:endParaRPr lang="en-US" sz="2000" dirty="0"/>
          </a:p>
          <a:p>
            <a:pPr lvl="1"/>
            <a:r>
              <a:rPr lang="en-US" sz="2400" dirty="0"/>
              <a:t>Alerts operators if RR leaves patrolling area and </a:t>
            </a:r>
            <a:r>
              <a:rPr lang="en-US" sz="2400" dirty="0" smtClean="0"/>
              <a:t>stop alerts</a:t>
            </a:r>
          </a:p>
          <a:p>
            <a:pPr lvl="1"/>
            <a:r>
              <a:rPr lang="en-US" sz="2400" dirty="0" smtClean="0"/>
              <a:t>Facilitates </a:t>
            </a:r>
            <a:r>
              <a:rPr lang="en-US" sz="2400" dirty="0"/>
              <a:t>communication with Road </a:t>
            </a:r>
            <a:r>
              <a:rPr lang="en-US" sz="2400" dirty="0" smtClean="0"/>
              <a:t>Rangers</a:t>
            </a:r>
          </a:p>
          <a:p>
            <a:pPr lvl="1"/>
            <a:r>
              <a:rPr lang="en-US" sz="2400" dirty="0" smtClean="0"/>
              <a:t>Allows dispatching and event updating</a:t>
            </a:r>
            <a:endParaRPr lang="en-US" sz="2400" dirty="0"/>
          </a:p>
        </p:txBody>
      </p:sp>
    </p:spTree>
    <p:extLst>
      <p:ext uri="{BB962C8B-B14F-4D97-AF65-F5344CB8AC3E}">
        <p14:creationId xmlns:p14="http://schemas.microsoft.com/office/powerpoint/2010/main" val="34104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261</a:t>
            </a:fld>
            <a:endParaRPr lang="en-US" smtClean="0"/>
          </a:p>
        </p:txBody>
      </p:sp>
      <p:sp>
        <p:nvSpPr>
          <p:cNvPr id="2997250" name="Rectangle 2"/>
          <p:cNvSpPr>
            <a:spLocks noGrp="1" noChangeArrowheads="1"/>
          </p:cNvSpPr>
          <p:nvPr>
            <p:ph type="title"/>
          </p:nvPr>
        </p:nvSpPr>
        <p:spPr/>
        <p:txBody>
          <a:bodyPr/>
          <a:lstStyle/>
          <a:p>
            <a:pPr>
              <a:defRPr/>
            </a:pPr>
            <a:r>
              <a:rPr lang="en-US" dirty="0"/>
              <a:t>AVI/RR</a:t>
            </a:r>
            <a:endParaRPr lang="en-US" dirty="0" smtClean="0"/>
          </a:p>
        </p:txBody>
      </p:sp>
      <p:pic>
        <p:nvPicPr>
          <p:cNvPr id="220177" name="Picture 17"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0715"/>
            <a:ext cx="8615165" cy="4781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AVI/RR Alerts</a:t>
            </a:r>
            <a:endParaRPr lang="en-US" dirty="0"/>
          </a:p>
        </p:txBody>
      </p:sp>
      <p:sp>
        <p:nvSpPr>
          <p:cNvPr id="320515" name="Content Placeholder 2"/>
          <p:cNvSpPr>
            <a:spLocks noGrp="1"/>
          </p:cNvSpPr>
          <p:nvPr>
            <p:ph idx="1"/>
          </p:nvPr>
        </p:nvSpPr>
        <p:spPr>
          <a:xfrm>
            <a:off x="685800" y="1404938"/>
            <a:ext cx="7664450" cy="2065337"/>
          </a:xfrm>
        </p:spPr>
        <p:txBody>
          <a:bodyPr>
            <a:normAutofit fontScale="85000" lnSpcReduction="10000"/>
          </a:bodyPr>
          <a:lstStyle/>
          <a:p>
            <a:r>
              <a:rPr lang="en-US" dirty="0" err="1" smtClean="0"/>
              <a:t>Geofence</a:t>
            </a:r>
            <a:r>
              <a:rPr lang="en-US" dirty="0" smtClean="0"/>
              <a:t> and stop alerts display a red blinking circle around the RR vehicle which triggered the violation</a:t>
            </a:r>
          </a:p>
          <a:p>
            <a:r>
              <a:rPr lang="en-US" dirty="0" err="1" smtClean="0"/>
              <a:t>Geofence</a:t>
            </a:r>
            <a:r>
              <a:rPr lang="en-US" dirty="0" smtClean="0"/>
              <a:t> alerts are archived in the database and can be viewed using the </a:t>
            </a:r>
            <a:r>
              <a:rPr lang="en-US" dirty="0" err="1" smtClean="0"/>
              <a:t>Geofence</a:t>
            </a:r>
            <a:r>
              <a:rPr lang="en-US" dirty="0" smtClean="0"/>
              <a:t> Report</a:t>
            </a:r>
          </a:p>
        </p:txBody>
      </p:sp>
      <p:sp>
        <p:nvSpPr>
          <p:cNvPr id="320517" name="Slide Number Placeholder 4"/>
          <p:cNvSpPr>
            <a:spLocks noGrp="1"/>
          </p:cNvSpPr>
          <p:nvPr>
            <p:ph type="sldNum" sz="quarter" idx="12"/>
          </p:nvPr>
        </p:nvSpPr>
        <p:spPr>
          <a:noFill/>
        </p:spPr>
        <p:txBody>
          <a:bodyPr/>
          <a:lstStyle/>
          <a:p>
            <a:fld id="{AF25645F-58D5-4F25-BF3D-277EE83487B1}" type="slidenum">
              <a:rPr lang="en-US" smtClean="0"/>
              <a:pPr/>
              <a:t>262</a:t>
            </a:fld>
            <a:endParaRPr lang="en-US" smtClean="0"/>
          </a:p>
        </p:txBody>
      </p:sp>
      <p:pic>
        <p:nvPicPr>
          <p:cNvPr id="320518" name="Picture 6"/>
          <p:cNvPicPr>
            <a:picLocks noChangeAspect="1" noChangeArrowheads="1"/>
          </p:cNvPicPr>
          <p:nvPr/>
        </p:nvPicPr>
        <p:blipFill>
          <a:blip r:embed="rId2" cstate="print"/>
          <a:srcRect/>
          <a:stretch>
            <a:fillRect/>
          </a:stretch>
        </p:blipFill>
        <p:spPr bwMode="auto">
          <a:xfrm>
            <a:off x="2087563" y="3570288"/>
            <a:ext cx="5057775" cy="29337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263</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smtClean="0"/>
              <a:t>Vehicle Location Replay</a:t>
            </a:r>
            <a:endParaRPr lang="en-US" sz="3500" dirty="0"/>
          </a:p>
          <a:p>
            <a:pPr lvl="1"/>
            <a:r>
              <a:rPr lang="en-US" sz="2400" dirty="0" smtClean="0"/>
              <a:t>View vehicle locations over selected time</a:t>
            </a:r>
            <a:endParaRPr lang="en-US" sz="2400" dirty="0"/>
          </a:p>
        </p:txBody>
      </p:sp>
      <p:pic>
        <p:nvPicPr>
          <p:cNvPr id="778242" name="Picture 2" descr="C:\Documents\Projects\SunGuide Training\Master Slides\Screen Shots\Screan Shots R7.0\AVLRR\Repl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13" y="3117410"/>
            <a:ext cx="4528033" cy="3543677"/>
          </a:xfrm>
          <a:prstGeom prst="rect">
            <a:avLst/>
          </a:prstGeom>
          <a:noFill/>
          <a:extLst>
            <a:ext uri="{909E8E84-426E-40DD-AFC4-6F175D3DCCD1}">
              <a14:hiddenFill xmlns:a14="http://schemas.microsoft.com/office/drawing/2010/main">
                <a:solidFill>
                  <a:srgbClr val="FFFFFF"/>
                </a:solidFill>
              </a14:hiddenFill>
            </a:ext>
          </a:extLst>
        </p:spPr>
      </p:pic>
      <p:pic>
        <p:nvPicPr>
          <p:cNvPr id="778243" name="Picture 3" descr="C:\Documents\Projects\SunGuide Training\Master Slides\Screen Shots\Screan Shots R7.0\AVLRR\Replay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264" y="3733800"/>
            <a:ext cx="466725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5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AVI/RR</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264</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349102025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265</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Configure Road Ranger operators and radios</a:t>
            </a:r>
            <a:endParaRPr lang="en-US" sz="3000" dirty="0"/>
          </a:p>
        </p:txBody>
      </p:sp>
      <p:pic>
        <p:nvPicPr>
          <p:cNvPr id="779266" name="Picture 2" descr="C:\Documents\Projects\SunGuide Training\Master Slides\Screen Shots\Screan Shots R7.0\AVLRR\Operato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00299"/>
            <a:ext cx="4549282" cy="4252001"/>
          </a:xfrm>
          <a:prstGeom prst="rect">
            <a:avLst/>
          </a:prstGeom>
          <a:noFill/>
          <a:extLst>
            <a:ext uri="{909E8E84-426E-40DD-AFC4-6F175D3DCCD1}">
              <a14:hiddenFill xmlns:a14="http://schemas.microsoft.com/office/drawing/2010/main">
                <a:solidFill>
                  <a:srgbClr val="FFFFFF"/>
                </a:solidFill>
              </a14:hiddenFill>
            </a:ext>
          </a:extLst>
        </p:spPr>
      </p:pic>
      <p:pic>
        <p:nvPicPr>
          <p:cNvPr id="779267" name="Picture 3" descr="C:\Documents\Projects\SunGuide Training\Master Slides\Screen Shots\Screan Shots R7.0\AVLRR\Radio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590800"/>
            <a:ext cx="3200400" cy="383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266</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Agency and Vehicle configuration</a:t>
            </a:r>
          </a:p>
          <a:p>
            <a:pPr lvl="1"/>
            <a:r>
              <a:rPr lang="en-US" sz="2600" dirty="0" smtClean="0"/>
              <a:t>RR can use one of several devices</a:t>
            </a:r>
            <a:endParaRPr lang="en-US" sz="2600" dirty="0"/>
          </a:p>
        </p:txBody>
      </p:sp>
      <p:pic>
        <p:nvPicPr>
          <p:cNvPr id="780290" name="Picture 2" descr="C:\Documents\Projects\SunGuide Training\Master Slides\Screen Shots\Screan Shots R7.0\AVLRR\Vehicl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6211873" cy="3452765"/>
          </a:xfrm>
          <a:prstGeom prst="rect">
            <a:avLst/>
          </a:prstGeom>
          <a:noFill/>
          <a:extLst>
            <a:ext uri="{909E8E84-426E-40DD-AFC4-6F175D3DCCD1}">
              <a14:hiddenFill xmlns:a14="http://schemas.microsoft.com/office/drawing/2010/main">
                <a:solidFill>
                  <a:srgbClr val="FFFFFF"/>
                </a:solidFill>
              </a14:hiddenFill>
            </a:ext>
          </a:extLst>
        </p:spPr>
      </p:pic>
      <p:pic>
        <p:nvPicPr>
          <p:cNvPr id="780291" name="Picture 3" descr="C:\Documents\Projects\SunGuide Training\Master Slides\Screen Shots\Screan Shots R7.0\AVLRR\VehicleAgenc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777664"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267</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Customize statuses to better manage RR</a:t>
            </a:r>
            <a:endParaRPr lang="en-US" sz="3000" dirty="0"/>
          </a:p>
        </p:txBody>
      </p:sp>
      <p:pic>
        <p:nvPicPr>
          <p:cNvPr id="781314" name="Picture 2" descr="C:\Documents\Projects\SunGuide Training\Master Slides\Screen Shots\Screan Shots R7.0\AVLRR\Availability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465751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268</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Specify where a RR can patrol</a:t>
            </a:r>
          </a:p>
          <a:p>
            <a:pPr lvl="1"/>
            <a:r>
              <a:rPr lang="en-US" sz="2600" dirty="0" smtClean="0"/>
              <a:t>Offset is in feet</a:t>
            </a:r>
            <a:endParaRPr lang="en-US" sz="2600" dirty="0"/>
          </a:p>
        </p:txBody>
      </p:sp>
      <p:pic>
        <p:nvPicPr>
          <p:cNvPr id="782339" name="Picture 3" descr="C:\Documents\Projects\SunGuide Training\Master Slides\Screen Shots\Screan Shots R7.0\AVLRR\GeofenceConfig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381439"/>
            <a:ext cx="5199907" cy="3917950"/>
          </a:xfrm>
          <a:prstGeom prst="rect">
            <a:avLst/>
          </a:prstGeom>
          <a:noFill/>
          <a:extLst>
            <a:ext uri="{909E8E84-426E-40DD-AFC4-6F175D3DCCD1}">
              <a14:hiddenFill xmlns:a14="http://schemas.microsoft.com/office/drawing/2010/main">
                <a:solidFill>
                  <a:srgbClr val="FFFFFF"/>
                </a:solidFill>
              </a14:hiddenFill>
            </a:ext>
          </a:extLst>
        </p:spPr>
      </p:pic>
      <p:pic>
        <p:nvPicPr>
          <p:cNvPr id="782338" name="Picture 2" descr="C:\Documents\Projects\SunGuide Training\Master Slides\Screen Shots\Screan Shots R7.0\AVLRR\Geofenc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6382"/>
            <a:ext cx="4176318" cy="400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269</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Vehicle status relates RR operators with beats and status</a:t>
            </a:r>
            <a:endParaRPr lang="en-US" sz="2600" dirty="0"/>
          </a:p>
        </p:txBody>
      </p:sp>
      <p:pic>
        <p:nvPicPr>
          <p:cNvPr id="783363" name="Picture 3"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00553"/>
            <a:ext cx="7010400" cy="389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smtClean="0"/>
              <a:t>DMS: Device List</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smtClean="0"/>
              <a:t>Device list displays important information in tabular form in-line with device names</a:t>
            </a:r>
          </a:p>
          <a:p>
            <a:pPr>
              <a:lnSpc>
                <a:spcPct val="90000"/>
              </a:lnSpc>
            </a:pPr>
            <a:r>
              <a:rPr lang="en-US" sz="2400" dirty="0" smtClean="0"/>
              <a:t>Rows can be sorted and filtered by column</a:t>
            </a:r>
          </a:p>
          <a:p>
            <a:pPr>
              <a:lnSpc>
                <a:spcPct val="90000"/>
              </a:lnSpc>
            </a:pPr>
            <a:r>
              <a:rPr lang="en-US" sz="2400" dirty="0" smtClean="0"/>
              <a:t>Actions can be performed on multiple items by using Shift or Ctrl to select multiple DMSs</a:t>
            </a:r>
          </a:p>
          <a:p>
            <a:pPr lvl="2">
              <a:lnSpc>
                <a:spcPct val="90000"/>
              </a:lnSpc>
            </a:pPr>
            <a:endParaRPr lang="en-US" sz="2000" dirty="0" smtClean="0"/>
          </a:p>
          <a:p>
            <a:pPr>
              <a:lnSpc>
                <a:spcPct val="90000"/>
              </a:lnSpc>
            </a:pPr>
            <a:endParaRPr lang="en-US" sz="2000" dirty="0" smtClean="0"/>
          </a:p>
          <a:p>
            <a:pPr lvl="1">
              <a:lnSpc>
                <a:spcPct val="90000"/>
              </a:lnSpc>
            </a:pPr>
            <a:endParaRPr lang="en-US" sz="2000" dirty="0" smtClean="0"/>
          </a:p>
        </p:txBody>
      </p:sp>
      <p:sp>
        <p:nvSpPr>
          <p:cNvPr id="125955" name="Slide Number Placeholder 5"/>
          <p:cNvSpPr>
            <a:spLocks noGrp="1"/>
          </p:cNvSpPr>
          <p:nvPr>
            <p:ph type="sldNum" sz="quarter" idx="12"/>
          </p:nvPr>
        </p:nvSpPr>
        <p:spPr>
          <a:noFill/>
        </p:spPr>
        <p:txBody>
          <a:bodyPr/>
          <a:lstStyle/>
          <a:p>
            <a:fld id="{27A2EC09-30AC-4496-A321-62B826B4E94E}" type="slidenum">
              <a:rPr lang="en-US" smtClean="0"/>
              <a:pPr/>
              <a:t>27</a:t>
            </a:fld>
            <a:endParaRPr lang="en-US" smtClean="0"/>
          </a:p>
        </p:txBody>
      </p:sp>
      <p:pic>
        <p:nvPicPr>
          <p:cNvPr id="7" name="Content Placeholder 8" descr="Status.png"/>
          <p:cNvPicPr>
            <a:picLocks noChangeAspect="1"/>
          </p:cNvPicPr>
          <p:nvPr/>
        </p:nvPicPr>
        <p:blipFill>
          <a:blip r:embed="rId3" cstate="print"/>
          <a:srcRect/>
          <a:stretch>
            <a:fillRect/>
          </a:stretch>
        </p:blipFill>
        <p:spPr bwMode="auto">
          <a:xfrm>
            <a:off x="2438400" y="3352800"/>
            <a:ext cx="3725863" cy="315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a:noFill/>
        </p:spPr>
        <p:txBody>
          <a:bodyPr/>
          <a:lstStyle/>
          <a:p>
            <a:fld id="{E2435D18-1B87-41B1-AB76-98A05DD1D7F3}" type="slidenum">
              <a:rPr lang="en-US" smtClean="0"/>
              <a:pPr/>
              <a:t>270</a:t>
            </a:fld>
            <a:endParaRPr lang="en-US" smtClean="0"/>
          </a:p>
        </p:txBody>
      </p:sp>
      <p:sp>
        <p:nvSpPr>
          <p:cNvPr id="2997250" name="Rectangle 2"/>
          <p:cNvSpPr>
            <a:spLocks noGrp="1" noChangeArrowheads="1"/>
          </p:cNvSpPr>
          <p:nvPr>
            <p:ph type="title"/>
          </p:nvPr>
        </p:nvSpPr>
        <p:spPr/>
        <p:txBody>
          <a:bodyPr/>
          <a:lstStyle/>
          <a:p>
            <a:pPr>
              <a:defRPr/>
            </a:pPr>
            <a:r>
              <a:rPr lang="en-US" dirty="0" smtClean="0"/>
              <a:t>AVI/RR Configuration</a:t>
            </a:r>
            <a:endParaRPr lang="en-US" dirty="0" smtClean="0"/>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Beat configuration uses </a:t>
            </a:r>
            <a:r>
              <a:rPr lang="en-US" sz="3000" dirty="0" err="1" smtClean="0"/>
              <a:t>Geofence</a:t>
            </a:r>
            <a:endParaRPr lang="en-US" sz="2600" dirty="0"/>
          </a:p>
        </p:txBody>
      </p:sp>
      <p:pic>
        <p:nvPicPr>
          <p:cNvPr id="783362" name="Picture 2" descr="C:\Documents\Projects\SunGuide Training\Master Slides\Screen Shots\Screan Shots R7.0\AVLRR\Bea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4688468"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Smart Phone Application</a:t>
            </a:r>
            <a:br>
              <a:rPr lang="en-US" dirty="0" smtClean="0"/>
            </a:br>
            <a:r>
              <a:rPr lang="en-US" dirty="0" smtClean="0"/>
              <a:t>for Road Rangers (SPARR)</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271</a:t>
            </a:fld>
            <a:endParaRPr lang="en-US"/>
          </a:p>
        </p:txBody>
      </p:sp>
      <p:pic>
        <p:nvPicPr>
          <p:cNvPr id="8" name="Picture 8" descr="JUAN DALE BROWN * juan.dale.brown@scripps.com &#10;  &#10; Road Ranger project manager Adrian Ortiz fills out paperwork after helping a stranded motorist along Interstate 95 in Martin County last week."/>
          <p:cNvPicPr>
            <a:picLocks noChangeAspect="1" noChangeArrowheads="1"/>
          </p:cNvPicPr>
          <p:nvPr/>
        </p:nvPicPr>
        <p:blipFill>
          <a:blip r:embed="rId2" cstate="print"/>
          <a:srcRect/>
          <a:stretch>
            <a:fillRect/>
          </a:stretch>
        </p:blipFill>
        <p:spPr bwMode="auto">
          <a:xfrm>
            <a:off x="1509713" y="3302000"/>
            <a:ext cx="3624262" cy="2603500"/>
          </a:xfrm>
          <a:prstGeom prst="rect">
            <a:avLst/>
          </a:prstGeom>
          <a:noFill/>
          <a:ln w="9525">
            <a:noFill/>
            <a:miter lim="800000"/>
            <a:headEnd/>
            <a:tailEnd/>
          </a:ln>
        </p:spPr>
      </p:pic>
      <p:pic>
        <p:nvPicPr>
          <p:cNvPr id="9" name="Picture 7" descr="C:\Documents\Projects\SunGuide Training\R5.1\R5.1ScreenShots\SPARR-Login.JPG"/>
          <p:cNvPicPr>
            <a:picLocks noChangeAspect="1" noChangeArrowheads="1"/>
          </p:cNvPicPr>
          <p:nvPr/>
        </p:nvPicPr>
        <p:blipFill>
          <a:blip r:embed="rId3" cstate="print"/>
          <a:srcRect/>
          <a:stretch>
            <a:fillRect/>
          </a:stretch>
        </p:blipFill>
        <p:spPr bwMode="auto">
          <a:xfrm>
            <a:off x="6172200" y="2819400"/>
            <a:ext cx="2136775" cy="3562350"/>
          </a:xfrm>
          <a:prstGeom prst="rect">
            <a:avLst/>
          </a:prstGeom>
          <a:noFill/>
          <a:ln w="9525">
            <a:noFill/>
            <a:miter lim="800000"/>
            <a:headEnd/>
            <a:tailEnd/>
          </a:ln>
        </p:spPr>
      </p:pic>
      <p:sp>
        <p:nvSpPr>
          <p:cNvPr id="10" name="Right Arrow 9"/>
          <p:cNvSpPr/>
          <p:nvPr/>
        </p:nvSpPr>
        <p:spPr bwMode="auto">
          <a:xfrm>
            <a:off x="5146675" y="3746500"/>
            <a:ext cx="1054100" cy="1193800"/>
          </a:xfrm>
          <a:prstGeom prst="rightArrow">
            <a:avLst>
              <a:gd name="adj1" fmla="val 43388"/>
              <a:gd name="adj2" fmla="val 50000"/>
            </a:avLst>
          </a:prstGeom>
          <a:solidFill>
            <a:schemeClr val="bg1">
              <a:lumMod val="75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Overall Concept</a:t>
            </a:r>
            <a:endParaRPr lang="en-US" dirty="0"/>
          </a:p>
        </p:txBody>
      </p:sp>
      <p:sp>
        <p:nvSpPr>
          <p:cNvPr id="302083" name="Text Placeholder 2"/>
          <p:cNvSpPr>
            <a:spLocks noGrp="1"/>
          </p:cNvSpPr>
          <p:nvPr>
            <p:ph type="body" sz="half" idx="1"/>
          </p:nvPr>
        </p:nvSpPr>
        <p:spPr>
          <a:xfrm>
            <a:off x="685800" y="1493838"/>
            <a:ext cx="7962900" cy="944562"/>
          </a:xfrm>
        </p:spPr>
        <p:txBody>
          <a:bodyPr>
            <a:normAutofit fontScale="70000" lnSpcReduction="20000"/>
          </a:bodyPr>
          <a:lstStyle/>
          <a:p>
            <a:r>
              <a:rPr lang="en-US" dirty="0" smtClean="0"/>
              <a:t>Purpose of SPARR is to allow Road Rangers to view and/or edit traffic events to/from </a:t>
            </a:r>
            <a:r>
              <a:rPr lang="en-US" dirty="0" err="1" smtClean="0"/>
              <a:t>SunGuide</a:t>
            </a:r>
            <a:r>
              <a:rPr lang="en-US" dirty="0" smtClean="0"/>
              <a:t> using a Smart Phone application</a:t>
            </a:r>
          </a:p>
        </p:txBody>
      </p:sp>
      <p:sp>
        <p:nvSpPr>
          <p:cNvPr id="302085" name="Slide Number Placeholder 5"/>
          <p:cNvSpPr>
            <a:spLocks noGrp="1"/>
          </p:cNvSpPr>
          <p:nvPr>
            <p:ph type="sldNum" sz="quarter" idx="12"/>
          </p:nvPr>
        </p:nvSpPr>
        <p:spPr>
          <a:noFill/>
        </p:spPr>
        <p:txBody>
          <a:bodyPr/>
          <a:lstStyle/>
          <a:p>
            <a:fld id="{8C723F76-E7A3-49CC-B08F-A293E4D8CAD7}" type="slidenum">
              <a:rPr lang="en-US" smtClean="0"/>
              <a:pPr/>
              <a:t>272</a:t>
            </a:fld>
            <a:endParaRPr lang="en-US" smtClean="0"/>
          </a:p>
        </p:txBody>
      </p:sp>
      <p:pic>
        <p:nvPicPr>
          <p:cNvPr id="302086" name="Picture 6" descr="SPARR RR.gif"/>
          <p:cNvPicPr>
            <a:picLocks noChangeAspect="1"/>
          </p:cNvPicPr>
          <p:nvPr/>
        </p:nvPicPr>
        <p:blipFill>
          <a:blip r:embed="rId2" cstate="print"/>
          <a:srcRect/>
          <a:stretch>
            <a:fillRect/>
          </a:stretch>
        </p:blipFill>
        <p:spPr bwMode="auto">
          <a:xfrm>
            <a:off x="746125" y="4038600"/>
            <a:ext cx="960438" cy="1284288"/>
          </a:xfrm>
          <a:prstGeom prst="rect">
            <a:avLst/>
          </a:prstGeom>
          <a:noFill/>
          <a:ln w="9525">
            <a:noFill/>
            <a:miter lim="800000"/>
            <a:headEnd/>
            <a:tailEnd/>
          </a:ln>
        </p:spPr>
      </p:pic>
      <p:grpSp>
        <p:nvGrpSpPr>
          <p:cNvPr id="3" name="Group 9"/>
          <p:cNvGrpSpPr>
            <a:grpSpLocks/>
          </p:cNvGrpSpPr>
          <p:nvPr/>
        </p:nvGrpSpPr>
        <p:grpSpPr bwMode="auto">
          <a:xfrm>
            <a:off x="2120900" y="2857500"/>
            <a:ext cx="1498600" cy="1066800"/>
            <a:chOff x="2400300" y="2527300"/>
            <a:chExt cx="1498600" cy="1066800"/>
          </a:xfrm>
        </p:grpSpPr>
        <p:sp>
          <p:nvSpPr>
            <p:cNvPr id="8" name="Cloud 7"/>
            <p:cNvSpPr/>
            <p:nvPr/>
          </p:nvSpPr>
          <p:spPr bwMode="auto">
            <a:xfrm>
              <a:off x="2400300" y="2527300"/>
              <a:ext cx="1498600" cy="1066800"/>
            </a:xfrm>
            <a:prstGeom prst="cloud">
              <a:avLst/>
            </a:prstGeom>
            <a:solidFill>
              <a:schemeClr val="tx1"/>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endParaRPr lang="en-US" dirty="0">
                <a:solidFill>
                  <a:schemeClr val="bg2"/>
                </a:solidFill>
                <a:latin typeface="Arial" charset="0"/>
              </a:endParaRPr>
            </a:p>
          </p:txBody>
        </p:sp>
        <p:sp>
          <p:nvSpPr>
            <p:cNvPr id="302103" name="TextBox 8"/>
            <p:cNvSpPr txBox="1">
              <a:spLocks noChangeArrowheads="1"/>
            </p:cNvSpPr>
            <p:nvPr/>
          </p:nvSpPr>
          <p:spPr bwMode="auto">
            <a:xfrm>
              <a:off x="2400300" y="2857500"/>
              <a:ext cx="1435100" cy="384721"/>
            </a:xfrm>
            <a:prstGeom prst="rect">
              <a:avLst/>
            </a:prstGeom>
            <a:noFill/>
            <a:ln w="9525">
              <a:noFill/>
              <a:miter lim="800000"/>
              <a:headEnd/>
              <a:tailEnd/>
            </a:ln>
          </p:spPr>
          <p:txBody>
            <a:bodyPr>
              <a:spAutoFit/>
            </a:bodyPr>
            <a:lstStyle/>
            <a:p>
              <a:pPr algn="ctr">
                <a:buFont typeface="Wingdings" pitchFamily="2" charset="2"/>
                <a:buNone/>
              </a:pPr>
              <a:r>
                <a:rPr lang="en-US">
                  <a:solidFill>
                    <a:schemeClr val="bg2"/>
                  </a:solidFill>
                </a:rPr>
                <a:t>Internet</a:t>
              </a:r>
              <a:endParaRPr lang="en-US"/>
            </a:p>
          </p:txBody>
        </p:sp>
      </p:grpSp>
      <p:sp>
        <p:nvSpPr>
          <p:cNvPr id="302088" name="TextBox 11"/>
          <p:cNvSpPr txBox="1">
            <a:spLocks noChangeArrowheads="1"/>
          </p:cNvSpPr>
          <p:nvPr/>
        </p:nvSpPr>
        <p:spPr bwMode="auto">
          <a:xfrm>
            <a:off x="4152900" y="3606800"/>
            <a:ext cx="1447800" cy="384175"/>
          </a:xfrm>
          <a:prstGeom prst="rect">
            <a:avLst/>
          </a:prstGeom>
          <a:noFill/>
          <a:ln w="9525">
            <a:noFill/>
            <a:miter lim="800000"/>
            <a:headEnd/>
            <a:tailEnd/>
          </a:ln>
        </p:spPr>
        <p:txBody>
          <a:bodyPr>
            <a:spAutoFit/>
          </a:bodyPr>
          <a:lstStyle/>
          <a:p>
            <a:pPr>
              <a:buFont typeface="Wingdings" pitchFamily="2" charset="2"/>
              <a:buNone/>
            </a:pPr>
            <a:r>
              <a:rPr lang="en-US"/>
              <a:t>SunGuide</a:t>
            </a:r>
          </a:p>
        </p:txBody>
      </p:sp>
      <p:pic>
        <p:nvPicPr>
          <p:cNvPr id="302089" name="Picture 3"/>
          <p:cNvPicPr>
            <a:picLocks noChangeAspect="1" noChangeArrowheads="1"/>
          </p:cNvPicPr>
          <p:nvPr/>
        </p:nvPicPr>
        <p:blipFill>
          <a:blip r:embed="rId3" cstate="print"/>
          <a:srcRect/>
          <a:stretch>
            <a:fillRect/>
          </a:stretch>
        </p:blipFill>
        <p:spPr bwMode="auto">
          <a:xfrm>
            <a:off x="6156325" y="2573338"/>
            <a:ext cx="1365250" cy="906462"/>
          </a:xfrm>
          <a:prstGeom prst="rect">
            <a:avLst/>
          </a:prstGeom>
          <a:noFill/>
          <a:ln w="9525" algn="ctr">
            <a:noFill/>
            <a:miter lim="800000"/>
            <a:headEnd/>
            <a:tailEnd/>
          </a:ln>
        </p:spPr>
      </p:pic>
      <p:pic>
        <p:nvPicPr>
          <p:cNvPr id="302090" name="Picture 5" descr="http://www.imsasafety.org/journal/mj02/image006.jpg"/>
          <p:cNvPicPr>
            <a:picLocks noChangeAspect="1" noChangeArrowheads="1"/>
          </p:cNvPicPr>
          <p:nvPr/>
        </p:nvPicPr>
        <p:blipFill>
          <a:blip r:embed="rId4" cstate="print"/>
          <a:srcRect/>
          <a:stretch>
            <a:fillRect/>
          </a:stretch>
        </p:blipFill>
        <p:spPr bwMode="auto">
          <a:xfrm>
            <a:off x="7302500" y="3756025"/>
            <a:ext cx="1511300" cy="1023938"/>
          </a:xfrm>
          <a:prstGeom prst="rect">
            <a:avLst/>
          </a:prstGeom>
          <a:noFill/>
          <a:ln w="9525">
            <a:noFill/>
            <a:miter lim="800000"/>
            <a:headEnd/>
            <a:tailEnd/>
          </a:ln>
        </p:spPr>
      </p:pic>
      <p:pic>
        <p:nvPicPr>
          <p:cNvPr id="302091" name="Picture 7" descr="text-message"/>
          <p:cNvPicPr>
            <a:picLocks noChangeAspect="1" noChangeArrowheads="1"/>
          </p:cNvPicPr>
          <p:nvPr/>
        </p:nvPicPr>
        <p:blipFill>
          <a:blip r:embed="rId5" cstate="print"/>
          <a:srcRect/>
          <a:stretch>
            <a:fillRect/>
          </a:stretch>
        </p:blipFill>
        <p:spPr bwMode="auto">
          <a:xfrm>
            <a:off x="6426200" y="5126038"/>
            <a:ext cx="1168400" cy="1568450"/>
          </a:xfrm>
          <a:prstGeom prst="rect">
            <a:avLst/>
          </a:prstGeom>
          <a:noFill/>
          <a:ln w="9525">
            <a:noFill/>
            <a:miter lim="800000"/>
            <a:headEnd/>
            <a:tailEnd/>
          </a:ln>
        </p:spPr>
      </p:pic>
      <p:sp>
        <p:nvSpPr>
          <p:cNvPr id="302092" name="TextBox 15"/>
          <p:cNvSpPr txBox="1">
            <a:spLocks noChangeArrowheads="1"/>
          </p:cNvSpPr>
          <p:nvPr/>
        </p:nvSpPr>
        <p:spPr bwMode="auto">
          <a:xfrm>
            <a:off x="6146800" y="22733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511</a:t>
            </a:r>
          </a:p>
        </p:txBody>
      </p:sp>
      <p:sp>
        <p:nvSpPr>
          <p:cNvPr id="302093" name="TextBox 16"/>
          <p:cNvSpPr txBox="1">
            <a:spLocks noChangeArrowheads="1"/>
          </p:cNvSpPr>
          <p:nvPr/>
        </p:nvSpPr>
        <p:spPr bwMode="auto">
          <a:xfrm>
            <a:off x="7315200" y="34671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DMS</a:t>
            </a:r>
          </a:p>
        </p:txBody>
      </p:sp>
      <p:sp>
        <p:nvSpPr>
          <p:cNvPr id="302094" name="TextBox 17"/>
          <p:cNvSpPr txBox="1">
            <a:spLocks noChangeArrowheads="1"/>
          </p:cNvSpPr>
          <p:nvPr/>
        </p:nvSpPr>
        <p:spPr bwMode="auto">
          <a:xfrm>
            <a:off x="6299200" y="4813300"/>
            <a:ext cx="1600200" cy="384175"/>
          </a:xfrm>
          <a:prstGeom prst="rect">
            <a:avLst/>
          </a:prstGeom>
          <a:noFill/>
          <a:ln w="9525">
            <a:noFill/>
            <a:miter lim="800000"/>
            <a:headEnd/>
            <a:tailEnd/>
          </a:ln>
        </p:spPr>
        <p:txBody>
          <a:bodyPr>
            <a:spAutoFit/>
          </a:bodyPr>
          <a:lstStyle/>
          <a:p>
            <a:pPr algn="ctr">
              <a:buFont typeface="Wingdings" pitchFamily="2" charset="2"/>
              <a:buNone/>
            </a:pPr>
            <a:r>
              <a:rPr lang="en-US"/>
              <a:t>Email/Texts</a:t>
            </a:r>
          </a:p>
        </p:txBody>
      </p:sp>
      <p:cxnSp>
        <p:nvCxnSpPr>
          <p:cNvPr id="302095" name="Straight Arrow Connector 19"/>
          <p:cNvCxnSpPr>
            <a:cxnSpLocks noChangeShapeType="1"/>
          </p:cNvCxnSpPr>
          <p:nvPr/>
        </p:nvCxnSpPr>
        <p:spPr bwMode="auto">
          <a:xfrm rot="5400000" flipH="1" flipV="1">
            <a:off x="1568450" y="3536950"/>
            <a:ext cx="596900" cy="533400"/>
          </a:xfrm>
          <a:prstGeom prst="straightConnector1">
            <a:avLst/>
          </a:prstGeom>
          <a:noFill/>
          <a:ln w="38100" algn="ctr">
            <a:solidFill>
              <a:schemeClr val="bg2"/>
            </a:solidFill>
            <a:round/>
            <a:headEnd type="arrow" w="med" len="med"/>
            <a:tailEnd type="arrow" w="med" len="med"/>
          </a:ln>
        </p:spPr>
      </p:cxnSp>
      <p:cxnSp>
        <p:nvCxnSpPr>
          <p:cNvPr id="302096" name="Straight Arrow Connector 20"/>
          <p:cNvCxnSpPr>
            <a:cxnSpLocks noChangeShapeType="1"/>
          </p:cNvCxnSpPr>
          <p:nvPr/>
        </p:nvCxnSpPr>
        <p:spPr bwMode="auto">
          <a:xfrm>
            <a:off x="3429000" y="3608388"/>
            <a:ext cx="558800" cy="366712"/>
          </a:xfrm>
          <a:prstGeom prst="straightConnector1">
            <a:avLst/>
          </a:prstGeom>
          <a:noFill/>
          <a:ln w="38100" algn="ctr">
            <a:solidFill>
              <a:schemeClr val="bg2"/>
            </a:solidFill>
            <a:round/>
            <a:headEnd type="arrow" w="med" len="med"/>
            <a:tailEnd type="arrow" w="med" len="med"/>
          </a:ln>
        </p:spPr>
      </p:cxnSp>
      <p:cxnSp>
        <p:nvCxnSpPr>
          <p:cNvPr id="302097" name="Straight Arrow Connector 23"/>
          <p:cNvCxnSpPr>
            <a:cxnSpLocks noChangeShapeType="1"/>
          </p:cNvCxnSpPr>
          <p:nvPr/>
        </p:nvCxnSpPr>
        <p:spPr bwMode="auto">
          <a:xfrm rot="5400000" flipH="1" flipV="1">
            <a:off x="5771356" y="3525044"/>
            <a:ext cx="801688" cy="736600"/>
          </a:xfrm>
          <a:prstGeom prst="straightConnector1">
            <a:avLst/>
          </a:prstGeom>
          <a:noFill/>
          <a:ln w="38100" algn="ctr">
            <a:solidFill>
              <a:schemeClr val="bg2"/>
            </a:solidFill>
            <a:round/>
            <a:headEnd/>
            <a:tailEnd type="arrow" w="med" len="med"/>
          </a:ln>
        </p:spPr>
      </p:cxnSp>
      <p:cxnSp>
        <p:nvCxnSpPr>
          <p:cNvPr id="302098" name="Straight Arrow Connector 26"/>
          <p:cNvCxnSpPr>
            <a:cxnSpLocks noChangeShapeType="1"/>
          </p:cNvCxnSpPr>
          <p:nvPr/>
        </p:nvCxnSpPr>
        <p:spPr bwMode="auto">
          <a:xfrm flipV="1">
            <a:off x="5803900" y="4267200"/>
            <a:ext cx="1498600" cy="76200"/>
          </a:xfrm>
          <a:prstGeom prst="straightConnector1">
            <a:avLst/>
          </a:prstGeom>
          <a:noFill/>
          <a:ln w="38100" algn="ctr">
            <a:solidFill>
              <a:schemeClr val="bg2"/>
            </a:solidFill>
            <a:round/>
            <a:headEnd/>
            <a:tailEnd type="arrow" w="med" len="med"/>
          </a:ln>
        </p:spPr>
      </p:cxnSp>
      <p:cxnSp>
        <p:nvCxnSpPr>
          <p:cNvPr id="302099" name="Straight Arrow Connector 29"/>
          <p:cNvCxnSpPr>
            <a:cxnSpLocks noChangeShapeType="1"/>
          </p:cNvCxnSpPr>
          <p:nvPr/>
        </p:nvCxnSpPr>
        <p:spPr bwMode="auto">
          <a:xfrm>
            <a:off x="5816600" y="4394200"/>
            <a:ext cx="571500" cy="444500"/>
          </a:xfrm>
          <a:prstGeom prst="straightConnector1">
            <a:avLst/>
          </a:prstGeom>
          <a:noFill/>
          <a:ln w="38100" algn="ctr">
            <a:solidFill>
              <a:schemeClr val="bg2"/>
            </a:solidFill>
            <a:round/>
            <a:headEnd/>
            <a:tailEnd type="arrow" w="med" len="med"/>
          </a:ln>
        </p:spPr>
      </p:cxnSp>
      <p:sp>
        <p:nvSpPr>
          <p:cNvPr id="302100" name="TextBox 32"/>
          <p:cNvSpPr txBox="1">
            <a:spLocks noChangeArrowheads="1"/>
          </p:cNvSpPr>
          <p:nvPr/>
        </p:nvSpPr>
        <p:spPr bwMode="auto">
          <a:xfrm>
            <a:off x="508000" y="5295900"/>
            <a:ext cx="1866900" cy="677863"/>
          </a:xfrm>
          <a:prstGeom prst="rect">
            <a:avLst/>
          </a:prstGeom>
          <a:noFill/>
          <a:ln w="9525">
            <a:noFill/>
            <a:miter lim="800000"/>
            <a:headEnd/>
            <a:tailEnd/>
          </a:ln>
        </p:spPr>
        <p:txBody>
          <a:bodyPr>
            <a:spAutoFit/>
          </a:bodyPr>
          <a:lstStyle/>
          <a:p>
            <a:pPr algn="ctr">
              <a:buFont typeface="Wingdings" pitchFamily="2" charset="2"/>
              <a:buNone/>
            </a:pPr>
            <a:r>
              <a:rPr lang="en-US"/>
              <a:t>Road Ranger with SPARR</a:t>
            </a:r>
          </a:p>
        </p:txBody>
      </p:sp>
      <p:pic>
        <p:nvPicPr>
          <p:cNvPr id="302101" name="Picture 8"/>
          <p:cNvPicPr>
            <a:picLocks noChangeAspect="1" noChangeArrowheads="1"/>
          </p:cNvPicPr>
          <p:nvPr/>
        </p:nvPicPr>
        <p:blipFill>
          <a:blip r:embed="rId6" cstate="print"/>
          <a:srcRect/>
          <a:stretch>
            <a:fillRect/>
          </a:stretch>
        </p:blipFill>
        <p:spPr bwMode="auto">
          <a:xfrm>
            <a:off x="4014788" y="3949700"/>
            <a:ext cx="1798637" cy="13525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3107" name="Text Placeholder 2"/>
          <p:cNvSpPr>
            <a:spLocks noGrp="1"/>
          </p:cNvSpPr>
          <p:nvPr>
            <p:ph type="body" sz="half" idx="1"/>
          </p:nvPr>
        </p:nvSpPr>
        <p:spPr>
          <a:xfrm>
            <a:off x="685800" y="1519238"/>
            <a:ext cx="3810000" cy="4881562"/>
          </a:xfrm>
        </p:spPr>
        <p:txBody>
          <a:bodyPr>
            <a:normAutofit fontScale="85000" lnSpcReduction="20000"/>
          </a:bodyPr>
          <a:lstStyle/>
          <a:p>
            <a:r>
              <a:rPr lang="en-US" dirty="0" smtClean="0"/>
              <a:t>From the context menu button on the Smart Phone, select “Configure”</a:t>
            </a:r>
          </a:p>
          <a:p>
            <a:r>
              <a:rPr lang="en-US" dirty="0" smtClean="0"/>
              <a:t>Set publically accessible URL of </a:t>
            </a:r>
            <a:r>
              <a:rPr lang="en-US" dirty="0" err="1" smtClean="0"/>
              <a:t>SunGuide</a:t>
            </a:r>
            <a:r>
              <a:rPr lang="en-US" dirty="0" smtClean="0"/>
              <a:t> SPARR web service</a:t>
            </a:r>
          </a:p>
          <a:p>
            <a:r>
              <a:rPr lang="en-US" dirty="0" smtClean="0"/>
              <a:t>Server username/password</a:t>
            </a:r>
          </a:p>
          <a:p>
            <a:r>
              <a:rPr lang="en-US" dirty="0" smtClean="0"/>
              <a:t>Configuration password specified in config.xml file</a:t>
            </a:r>
          </a:p>
        </p:txBody>
      </p:sp>
      <p:sp>
        <p:nvSpPr>
          <p:cNvPr id="303109" name="Slide Number Placeholder 5"/>
          <p:cNvSpPr>
            <a:spLocks noGrp="1"/>
          </p:cNvSpPr>
          <p:nvPr>
            <p:ph type="sldNum" sz="quarter" idx="12"/>
          </p:nvPr>
        </p:nvSpPr>
        <p:spPr>
          <a:noFill/>
        </p:spPr>
        <p:txBody>
          <a:bodyPr/>
          <a:lstStyle/>
          <a:p>
            <a:fld id="{7EFC931A-1F8B-4D0E-8738-F6554C5E8853}" type="slidenum">
              <a:rPr lang="en-US" smtClean="0"/>
              <a:pPr/>
              <a:t>273</a:t>
            </a:fld>
            <a:endParaRPr lang="en-US" smtClean="0"/>
          </a:p>
        </p:txBody>
      </p:sp>
      <p:pic>
        <p:nvPicPr>
          <p:cNvPr id="303110" name="Picture 7" descr="C:\Documents\Projects\SunGuide Training\R5.1\R5.1ScreenShots\SPARR-Config.JPG"/>
          <p:cNvPicPr>
            <a:picLocks noChangeAspect="1" noChangeArrowheads="1"/>
          </p:cNvPicPr>
          <p:nvPr/>
        </p:nvPicPr>
        <p:blipFill>
          <a:blip r:embed="rId2" cstate="print"/>
          <a:srcRect/>
          <a:stretch>
            <a:fillRect/>
          </a:stretch>
        </p:blipFill>
        <p:spPr bwMode="auto">
          <a:xfrm>
            <a:off x="4995863" y="1460500"/>
            <a:ext cx="3043237" cy="5073650"/>
          </a:xfrm>
          <a:prstGeom prst="rect">
            <a:avLst/>
          </a:prstGeom>
          <a:noFill/>
          <a:ln w="9525">
            <a:noFill/>
            <a:miter lim="800000"/>
            <a:headEnd/>
            <a:tailEnd/>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4131" name="Text Placeholder 2"/>
          <p:cNvSpPr>
            <a:spLocks noGrp="1"/>
          </p:cNvSpPr>
          <p:nvPr>
            <p:ph type="body" sz="half" idx="1"/>
          </p:nvPr>
        </p:nvSpPr>
        <p:spPr>
          <a:xfrm>
            <a:off x="685800" y="1404938"/>
            <a:ext cx="7912100" cy="931862"/>
          </a:xfrm>
        </p:spPr>
        <p:txBody>
          <a:bodyPr>
            <a:normAutofit fontScale="92500" lnSpcReduction="20000"/>
          </a:bodyPr>
          <a:lstStyle/>
          <a:p>
            <a:r>
              <a:rPr lang="en-US" smtClean="0"/>
              <a:t>Login using SunGuide credentials</a:t>
            </a:r>
          </a:p>
          <a:p>
            <a:r>
              <a:rPr lang="en-US" smtClean="0"/>
              <a:t>Set vehicle, radio, and route to start patrol</a:t>
            </a:r>
          </a:p>
        </p:txBody>
      </p:sp>
      <p:sp>
        <p:nvSpPr>
          <p:cNvPr id="304133" name="Slide Number Placeholder 5"/>
          <p:cNvSpPr>
            <a:spLocks noGrp="1"/>
          </p:cNvSpPr>
          <p:nvPr>
            <p:ph type="sldNum" sz="quarter" idx="12"/>
          </p:nvPr>
        </p:nvSpPr>
        <p:spPr>
          <a:noFill/>
        </p:spPr>
        <p:txBody>
          <a:bodyPr/>
          <a:lstStyle/>
          <a:p>
            <a:fld id="{17D4B1E4-7EB6-49CF-866E-E096F7C5407B}" type="slidenum">
              <a:rPr lang="en-US" smtClean="0"/>
              <a:pPr/>
              <a:t>274</a:t>
            </a:fld>
            <a:endParaRPr lang="en-US" smtClean="0"/>
          </a:p>
        </p:txBody>
      </p:sp>
      <p:pic>
        <p:nvPicPr>
          <p:cNvPr id="304134" name="Picture 2" descr="C:\Documents\Projects\SunGuide Training\R5.1\R5.1ScreenShots\SPARR-Login.JPG"/>
          <p:cNvPicPr>
            <a:picLocks noChangeAspect="1" noChangeArrowheads="1"/>
          </p:cNvPicPr>
          <p:nvPr/>
        </p:nvPicPr>
        <p:blipFill>
          <a:blip r:embed="rId2" cstate="print"/>
          <a:srcRect/>
          <a:stretch>
            <a:fillRect/>
          </a:stretch>
        </p:blipFill>
        <p:spPr bwMode="auto">
          <a:xfrm>
            <a:off x="1274763" y="2273300"/>
            <a:ext cx="2586037" cy="4311650"/>
          </a:xfrm>
          <a:prstGeom prst="rect">
            <a:avLst/>
          </a:prstGeom>
          <a:noFill/>
          <a:ln w="9525">
            <a:noFill/>
            <a:miter lim="800000"/>
            <a:headEnd/>
            <a:tailEnd/>
          </a:ln>
        </p:spPr>
      </p:pic>
      <p:pic>
        <p:nvPicPr>
          <p:cNvPr id="304135" name="Picture 3" descr="C:\Documents\Projects\SunGuide Training\R5.1\R5.1ScreenShots\SPARR-Patrol.JPG"/>
          <p:cNvPicPr>
            <a:picLocks noChangeAspect="1" noChangeArrowheads="1"/>
          </p:cNvPicPr>
          <p:nvPr/>
        </p:nvPicPr>
        <p:blipFill>
          <a:blip r:embed="rId3" cstate="print"/>
          <a:srcRect/>
          <a:stretch>
            <a:fillRect/>
          </a:stretch>
        </p:blipFill>
        <p:spPr bwMode="auto">
          <a:xfrm>
            <a:off x="5524500" y="2259013"/>
            <a:ext cx="2600325" cy="4335462"/>
          </a:xfrm>
          <a:prstGeom prst="rect">
            <a:avLst/>
          </a:prstGeom>
          <a:noFill/>
          <a:ln w="9525">
            <a:noFill/>
            <a:miter lim="800000"/>
            <a:headEnd/>
            <a:tailEnd/>
          </a:ln>
        </p:spPr>
      </p:pic>
      <p:cxnSp>
        <p:nvCxnSpPr>
          <p:cNvPr id="304136" name="Straight Arrow Connector 9"/>
          <p:cNvCxnSpPr>
            <a:cxnSpLocks noChangeShapeType="1"/>
          </p:cNvCxnSpPr>
          <p:nvPr/>
        </p:nvCxnSpPr>
        <p:spPr bwMode="auto">
          <a:xfrm flipV="1">
            <a:off x="3975100" y="4203700"/>
            <a:ext cx="1460500" cy="215900"/>
          </a:xfrm>
          <a:prstGeom prst="straightConnector1">
            <a:avLst/>
          </a:prstGeom>
          <a:noFill/>
          <a:ln w="63500" algn="ctr">
            <a:solidFill>
              <a:schemeClr val="bg2"/>
            </a:solidFill>
            <a:round/>
            <a:headEnd/>
            <a:tailEnd type="arrow" w="med" len="med"/>
          </a:ln>
        </p:spPr>
      </p:cxn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5155" name="Text Placeholder 2"/>
          <p:cNvSpPr>
            <a:spLocks noGrp="1"/>
          </p:cNvSpPr>
          <p:nvPr>
            <p:ph type="body" sz="half" idx="1"/>
          </p:nvPr>
        </p:nvSpPr>
        <p:spPr>
          <a:xfrm>
            <a:off x="685800" y="1404938"/>
            <a:ext cx="4584700" cy="4157662"/>
          </a:xfrm>
        </p:spPr>
        <p:txBody>
          <a:bodyPr>
            <a:normAutofit lnSpcReduction="10000"/>
          </a:bodyPr>
          <a:lstStyle/>
          <a:p>
            <a:r>
              <a:rPr lang="en-US" smtClean="0"/>
              <a:t>Once patrol has started, events will be displayed if RTMC operator has dispatched to selected RR</a:t>
            </a:r>
          </a:p>
          <a:p>
            <a:r>
              <a:rPr lang="en-US" smtClean="0"/>
              <a:t>Can create new events</a:t>
            </a:r>
          </a:p>
          <a:p>
            <a:r>
              <a:rPr lang="en-US" smtClean="0"/>
              <a:t>Can change patrolling status</a:t>
            </a:r>
          </a:p>
        </p:txBody>
      </p:sp>
      <p:sp>
        <p:nvSpPr>
          <p:cNvPr id="305157" name="Slide Number Placeholder 5"/>
          <p:cNvSpPr>
            <a:spLocks noGrp="1"/>
          </p:cNvSpPr>
          <p:nvPr>
            <p:ph type="sldNum" sz="quarter" idx="12"/>
          </p:nvPr>
        </p:nvSpPr>
        <p:spPr>
          <a:noFill/>
        </p:spPr>
        <p:txBody>
          <a:bodyPr/>
          <a:lstStyle/>
          <a:p>
            <a:fld id="{16505C1C-E06B-44A9-88DA-CE42C2F504D9}" type="slidenum">
              <a:rPr lang="en-US" smtClean="0"/>
              <a:pPr/>
              <a:t>275</a:t>
            </a:fld>
            <a:endParaRPr lang="en-US" smtClean="0"/>
          </a:p>
        </p:txBody>
      </p:sp>
      <p:pic>
        <p:nvPicPr>
          <p:cNvPr id="305158" name="Picture 2" descr="C:\Documents\Projects\SunGuide Training\R5.1\R5.1ScreenShots\SPARR-Main.JPG"/>
          <p:cNvPicPr>
            <a:picLocks noChangeAspect="1" noChangeArrowheads="1"/>
          </p:cNvPicPr>
          <p:nvPr/>
        </p:nvPicPr>
        <p:blipFill>
          <a:blip r:embed="rId2" cstate="print"/>
          <a:srcRect/>
          <a:stretch>
            <a:fillRect/>
          </a:stretch>
        </p:blipFill>
        <p:spPr bwMode="auto">
          <a:xfrm>
            <a:off x="5434013" y="1487488"/>
            <a:ext cx="3151187" cy="5251450"/>
          </a:xfrm>
          <a:prstGeom prst="rect">
            <a:avLst/>
          </a:prstGeom>
          <a:noFill/>
          <a:ln w="9525">
            <a:noFill/>
            <a:miter lim="800000"/>
            <a:headEnd/>
            <a:tailEnd/>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6179" name="Text Placeholder 2"/>
          <p:cNvSpPr>
            <a:spLocks noGrp="1"/>
          </p:cNvSpPr>
          <p:nvPr>
            <p:ph type="body" sz="half" idx="1"/>
          </p:nvPr>
        </p:nvSpPr>
        <p:spPr>
          <a:xfrm>
            <a:off x="685800" y="1524000"/>
            <a:ext cx="7975600" cy="1947862"/>
          </a:xfrm>
        </p:spPr>
        <p:txBody>
          <a:bodyPr>
            <a:normAutofit fontScale="85000" lnSpcReduction="20000"/>
          </a:bodyPr>
          <a:lstStyle/>
          <a:p>
            <a:r>
              <a:rPr lang="en-US" dirty="0" smtClean="0"/>
              <a:t>When creating events, set event type and location</a:t>
            </a:r>
          </a:p>
          <a:p>
            <a:r>
              <a:rPr lang="en-US" dirty="0" smtClean="0"/>
              <a:t>After event is created, set “Arrive” (if RTMC dispatched) or “Depart”</a:t>
            </a:r>
          </a:p>
          <a:p>
            <a:r>
              <a:rPr lang="en-US" dirty="0" smtClean="0"/>
              <a:t>Add Services and Vehicles</a:t>
            </a:r>
          </a:p>
          <a:p>
            <a:r>
              <a:rPr lang="en-US" dirty="0" smtClean="0"/>
              <a:t>Lane blockage must be set by the RTMC operator</a:t>
            </a:r>
          </a:p>
        </p:txBody>
      </p:sp>
      <p:sp>
        <p:nvSpPr>
          <p:cNvPr id="306181" name="Slide Number Placeholder 5"/>
          <p:cNvSpPr>
            <a:spLocks noGrp="1"/>
          </p:cNvSpPr>
          <p:nvPr>
            <p:ph type="sldNum" sz="quarter" idx="12"/>
          </p:nvPr>
        </p:nvSpPr>
        <p:spPr>
          <a:noFill/>
        </p:spPr>
        <p:txBody>
          <a:bodyPr/>
          <a:lstStyle/>
          <a:p>
            <a:fld id="{2C733F15-679F-4B85-899D-A97810B5C4A1}" type="slidenum">
              <a:rPr lang="en-US" smtClean="0"/>
              <a:pPr/>
              <a:t>276</a:t>
            </a:fld>
            <a:endParaRPr lang="en-US" smtClean="0"/>
          </a:p>
        </p:txBody>
      </p:sp>
      <p:pic>
        <p:nvPicPr>
          <p:cNvPr id="306182" name="Picture 2" descr="C:\Documents\Projects\SunGuide Training\R5.1\R5.1ScreenShots\SPARR-Create.JPG"/>
          <p:cNvPicPr>
            <a:picLocks noChangeAspect="1" noChangeArrowheads="1"/>
          </p:cNvPicPr>
          <p:nvPr/>
        </p:nvPicPr>
        <p:blipFill>
          <a:blip r:embed="rId2" cstate="print"/>
          <a:srcRect/>
          <a:stretch>
            <a:fillRect/>
          </a:stretch>
        </p:blipFill>
        <p:spPr bwMode="auto">
          <a:xfrm>
            <a:off x="2133600" y="3433763"/>
            <a:ext cx="1865313" cy="3109912"/>
          </a:xfrm>
          <a:prstGeom prst="rect">
            <a:avLst/>
          </a:prstGeom>
          <a:noFill/>
          <a:ln w="9525">
            <a:noFill/>
            <a:miter lim="800000"/>
            <a:headEnd/>
            <a:tailEnd/>
          </a:ln>
        </p:spPr>
      </p:pic>
      <p:pic>
        <p:nvPicPr>
          <p:cNvPr id="306183" name="Picture 3" descr="C:\Documents\Projects\SunGuide Training\R5.1\R5.1ScreenShots\SPARR-Event.JPG"/>
          <p:cNvPicPr>
            <a:picLocks noChangeAspect="1" noChangeArrowheads="1"/>
          </p:cNvPicPr>
          <p:nvPr/>
        </p:nvPicPr>
        <p:blipFill>
          <a:blip r:embed="rId3" cstate="print"/>
          <a:srcRect/>
          <a:stretch>
            <a:fillRect/>
          </a:stretch>
        </p:blipFill>
        <p:spPr bwMode="auto">
          <a:xfrm>
            <a:off x="5597525" y="3378200"/>
            <a:ext cx="1881188" cy="3136900"/>
          </a:xfrm>
          <a:prstGeom prst="rect">
            <a:avLst/>
          </a:prstGeom>
          <a:noFill/>
          <a:ln w="9525">
            <a:noFill/>
            <a:miter lim="800000"/>
            <a:headEnd/>
            <a:tailEnd/>
          </a:ln>
        </p:spPr>
      </p:pic>
      <p:cxnSp>
        <p:nvCxnSpPr>
          <p:cNvPr id="306184" name="Straight Arrow Connector 8"/>
          <p:cNvCxnSpPr>
            <a:cxnSpLocks noChangeShapeType="1"/>
          </p:cNvCxnSpPr>
          <p:nvPr/>
        </p:nvCxnSpPr>
        <p:spPr bwMode="auto">
          <a:xfrm flipV="1">
            <a:off x="4064000" y="4749800"/>
            <a:ext cx="1460500" cy="215900"/>
          </a:xfrm>
          <a:prstGeom prst="straightConnector1">
            <a:avLst/>
          </a:prstGeom>
          <a:noFill/>
          <a:ln w="63500" algn="ctr">
            <a:solidFill>
              <a:schemeClr val="bg2"/>
            </a:solidFill>
            <a:round/>
            <a:headEnd/>
            <a:tailEnd type="arrow" w="med" len="med"/>
          </a:ln>
        </p:spPr>
      </p:cxn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7203" name="Text Placeholder 2"/>
          <p:cNvSpPr>
            <a:spLocks noGrp="1"/>
          </p:cNvSpPr>
          <p:nvPr>
            <p:ph type="body" sz="half" idx="1"/>
          </p:nvPr>
        </p:nvSpPr>
        <p:spPr>
          <a:xfrm>
            <a:off x="685800" y="1481138"/>
            <a:ext cx="7975600" cy="1338262"/>
          </a:xfrm>
        </p:spPr>
        <p:txBody>
          <a:bodyPr>
            <a:normAutofit fontScale="92500" lnSpcReduction="20000"/>
          </a:bodyPr>
          <a:lstStyle/>
          <a:p>
            <a:r>
              <a:rPr lang="en-US" dirty="0" smtClean="0"/>
              <a:t>Services can only be added, not removed</a:t>
            </a:r>
          </a:p>
          <a:p>
            <a:r>
              <a:rPr lang="en-US" dirty="0" smtClean="0"/>
              <a:t>Vehicle information can include any of the fields shown</a:t>
            </a:r>
          </a:p>
        </p:txBody>
      </p:sp>
      <p:sp>
        <p:nvSpPr>
          <p:cNvPr id="307205" name="Slide Number Placeholder 5"/>
          <p:cNvSpPr>
            <a:spLocks noGrp="1"/>
          </p:cNvSpPr>
          <p:nvPr>
            <p:ph type="sldNum" sz="quarter" idx="12"/>
          </p:nvPr>
        </p:nvSpPr>
        <p:spPr>
          <a:noFill/>
        </p:spPr>
        <p:txBody>
          <a:bodyPr/>
          <a:lstStyle/>
          <a:p>
            <a:fld id="{F95A176F-BA9F-414E-9119-E33AA92B590B}" type="slidenum">
              <a:rPr lang="en-US" smtClean="0"/>
              <a:pPr/>
              <a:t>277</a:t>
            </a:fld>
            <a:endParaRPr lang="en-US" smtClean="0"/>
          </a:p>
        </p:txBody>
      </p:sp>
      <p:pic>
        <p:nvPicPr>
          <p:cNvPr id="307206" name="Picture 2" descr="C:\Documents\Projects\SunGuide Training\R5.1\R5.1ScreenShots\SPARR-Services.JPG"/>
          <p:cNvPicPr>
            <a:picLocks noChangeAspect="1" noChangeArrowheads="1"/>
          </p:cNvPicPr>
          <p:nvPr/>
        </p:nvPicPr>
        <p:blipFill>
          <a:blip r:embed="rId2" cstate="print"/>
          <a:srcRect/>
          <a:stretch>
            <a:fillRect/>
          </a:stretch>
        </p:blipFill>
        <p:spPr bwMode="auto">
          <a:xfrm>
            <a:off x="1720850" y="2730500"/>
            <a:ext cx="2317750" cy="3865563"/>
          </a:xfrm>
          <a:prstGeom prst="rect">
            <a:avLst/>
          </a:prstGeom>
          <a:noFill/>
          <a:ln w="9525">
            <a:noFill/>
            <a:miter lim="800000"/>
            <a:headEnd/>
            <a:tailEnd/>
          </a:ln>
        </p:spPr>
      </p:pic>
      <p:pic>
        <p:nvPicPr>
          <p:cNvPr id="307207" name="Picture 3" descr="C:\Documents\Projects\SunGuide Training\R5.1\R5.1ScreenShots\SPARR-Vehicle.JPG"/>
          <p:cNvPicPr>
            <a:picLocks noChangeAspect="1" noChangeArrowheads="1"/>
          </p:cNvPicPr>
          <p:nvPr/>
        </p:nvPicPr>
        <p:blipFill>
          <a:blip r:embed="rId3" cstate="print"/>
          <a:srcRect/>
          <a:stretch>
            <a:fillRect/>
          </a:stretch>
        </p:blipFill>
        <p:spPr bwMode="auto">
          <a:xfrm>
            <a:off x="5486400" y="2601913"/>
            <a:ext cx="2370138" cy="3951287"/>
          </a:xfrm>
          <a:prstGeom prst="rect">
            <a:avLst/>
          </a:prstGeom>
          <a:noFill/>
          <a:ln w="9525">
            <a:noFill/>
            <a:miter lim="800000"/>
            <a:headEnd/>
            <a:tailEnd/>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Road Ranger Management</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278</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6: Reporting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279</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DMS: Full Status</a:t>
            </a:r>
            <a:endParaRPr lang="en-US" dirty="0"/>
          </a:p>
        </p:txBody>
      </p:sp>
      <p:sp>
        <p:nvSpPr>
          <p:cNvPr id="3" name="Content Placeholder 2"/>
          <p:cNvSpPr>
            <a:spLocks noGrp="1"/>
          </p:cNvSpPr>
          <p:nvPr>
            <p:ph sz="quarter" idx="1"/>
          </p:nvPr>
        </p:nvSpPr>
        <p:spPr>
          <a:xfrm>
            <a:off x="685800" y="1595438"/>
            <a:ext cx="4699000" cy="2976562"/>
          </a:xfrm>
        </p:spPr>
        <p:txBody>
          <a:bodyPr>
            <a:normAutofit fontScale="92500"/>
          </a:bodyPr>
          <a:lstStyle/>
          <a:p>
            <a:r>
              <a:rPr lang="en-US" sz="2800" dirty="0" smtClean="0"/>
              <a:t>Full status</a:t>
            </a:r>
          </a:p>
          <a:p>
            <a:pPr lvl="1"/>
            <a:r>
              <a:rPr lang="en-US" sz="2400" dirty="0" smtClean="0"/>
              <a:t>From DMS Device Context Menu</a:t>
            </a:r>
          </a:p>
          <a:p>
            <a:pPr lvl="1"/>
            <a:r>
              <a:rPr lang="en-US" sz="2400" dirty="0" smtClean="0">
                <a:sym typeface="Wingdings" pitchFamily="2" charset="2"/>
              </a:rPr>
              <a:t>Or, from DMS Context</a:t>
            </a:r>
            <a:r>
              <a:rPr lang="en-US" sz="2400" dirty="0" smtClean="0"/>
              <a:t> Menu</a:t>
            </a:r>
          </a:p>
          <a:p>
            <a:pPr lvl="1"/>
            <a:r>
              <a:rPr lang="en-US" sz="2400" dirty="0" smtClean="0"/>
              <a:t>Or, from DMS Status Window and select “Detailed Status”</a:t>
            </a:r>
          </a:p>
          <a:p>
            <a:r>
              <a:rPr lang="en-US" sz="2800" dirty="0" smtClean="0"/>
              <a:t>Full status is displayed in the “Status” tab</a:t>
            </a:r>
          </a:p>
          <a:p>
            <a:pPr lvl="2"/>
            <a:endParaRPr lang="en-US" dirty="0" smtClean="0"/>
          </a:p>
          <a:p>
            <a:pPr lvl="2"/>
            <a:endParaRPr lang="en-US" dirty="0" smtClean="0"/>
          </a:p>
          <a:p>
            <a:pPr lvl="1"/>
            <a:endParaRPr lang="en-US" dirty="0"/>
          </a:p>
        </p:txBody>
      </p:sp>
      <p:pic>
        <p:nvPicPr>
          <p:cNvPr id="9" name="Content Placeholder 8" descr="Status.png"/>
          <p:cNvPicPr>
            <a:picLocks noGrp="1" noChangeAspect="1"/>
          </p:cNvPicPr>
          <p:nvPr>
            <p:ph sz="quarter" idx="4"/>
          </p:nvPr>
        </p:nvPicPr>
        <p:blipFill>
          <a:blip r:embed="rId3" cstate="print"/>
          <a:stretch>
            <a:fillRect/>
          </a:stretch>
        </p:blipFill>
        <p:spPr>
          <a:xfrm>
            <a:off x="5587999" y="1562100"/>
            <a:ext cx="3136901" cy="2657002"/>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28</a:t>
            </a:fld>
            <a:endParaRPr lang="en-US"/>
          </a:p>
        </p:txBody>
      </p:sp>
      <p:pic>
        <p:nvPicPr>
          <p:cNvPr id="10" name="Picture 9" descr="Status.png"/>
          <p:cNvPicPr>
            <a:picLocks noChangeAspect="1"/>
          </p:cNvPicPr>
          <p:nvPr/>
        </p:nvPicPr>
        <p:blipFill>
          <a:blip r:embed="rId3" cstate="print"/>
          <a:srcRect t="50185" b="23704"/>
          <a:stretch>
            <a:fillRect/>
          </a:stretch>
        </p:blipFill>
        <p:spPr>
          <a:xfrm>
            <a:off x="128565" y="4533658"/>
            <a:ext cx="8786836" cy="1943341"/>
          </a:xfrm>
          <a:prstGeom prst="rect">
            <a:avLst/>
          </a:prstGeo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Subsystem</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280</a:t>
            </a:fld>
            <a:endParaRPr lang="en-US"/>
          </a:p>
        </p:txBody>
      </p:sp>
      <p:pic>
        <p:nvPicPr>
          <p:cNvPr id="7" name="Picture 2" descr="C:\usr\SunGuide\training\RS_training\RS_Report_Export_Sample.JPG"/>
          <p:cNvPicPr>
            <a:picLocks noChangeAspect="1" noChangeArrowheads="1"/>
          </p:cNvPicPr>
          <p:nvPr/>
        </p:nvPicPr>
        <p:blipFill>
          <a:blip r:embed="rId2" cstate="print"/>
          <a:srcRect/>
          <a:stretch>
            <a:fillRect/>
          </a:stretch>
        </p:blipFill>
        <p:spPr bwMode="auto">
          <a:xfrm>
            <a:off x="2133600" y="3048000"/>
            <a:ext cx="4890742" cy="306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Reporting Subsystem</a:t>
            </a:r>
            <a:endParaRPr lang="en-US" dirty="0"/>
          </a:p>
        </p:txBody>
      </p:sp>
      <p:sp>
        <p:nvSpPr>
          <p:cNvPr id="179203" name="Text Placeholder 2"/>
          <p:cNvSpPr>
            <a:spLocks noGrp="1"/>
          </p:cNvSpPr>
          <p:nvPr>
            <p:ph type="body" sz="half" idx="1"/>
          </p:nvPr>
        </p:nvSpPr>
        <p:spPr>
          <a:xfrm>
            <a:off x="354013" y="1404938"/>
            <a:ext cx="3121025" cy="4881562"/>
          </a:xfrm>
        </p:spPr>
        <p:txBody>
          <a:bodyPr>
            <a:normAutofit fontScale="85000" lnSpcReduction="10000"/>
          </a:bodyPr>
          <a:lstStyle/>
          <a:p>
            <a:pPr marL="0" indent="0">
              <a:buFont typeface="Wingdings" pitchFamily="2" charset="2"/>
              <a:buNone/>
              <a:defRPr/>
            </a:pPr>
            <a:r>
              <a:rPr lang="en-US" dirty="0" smtClean="0"/>
              <a:t>SunGuide has a wide variety of report templates that can export reports with archived subsystem data</a:t>
            </a:r>
          </a:p>
          <a:p>
            <a:pPr marL="0" indent="0">
              <a:buFont typeface="Wingdings" pitchFamily="2" charset="2"/>
              <a:buNone/>
              <a:defRPr/>
            </a:pPr>
            <a:endParaRPr lang="en-US" dirty="0" smtClean="0"/>
          </a:p>
          <a:p>
            <a:pPr marL="0" indent="0">
              <a:buFont typeface="Wingdings" pitchFamily="2" charset="2"/>
              <a:buNone/>
              <a:defRPr/>
            </a:pPr>
            <a:r>
              <a:rPr lang="en-US" dirty="0" smtClean="0"/>
              <a:t>These templates are initially grouped by similar type or functionality but are configurable</a:t>
            </a:r>
          </a:p>
          <a:p>
            <a:pPr>
              <a:buFont typeface="Wingdings" pitchFamily="2" charset="2"/>
              <a:buNone/>
              <a:defRPr/>
            </a:pPr>
            <a:endParaRPr lang="en-US" dirty="0" smtClean="0"/>
          </a:p>
        </p:txBody>
      </p:sp>
      <p:sp>
        <p:nvSpPr>
          <p:cNvPr id="310277" name="Slide Number Placeholder 5"/>
          <p:cNvSpPr>
            <a:spLocks noGrp="1"/>
          </p:cNvSpPr>
          <p:nvPr>
            <p:ph type="sldNum" sz="quarter" idx="12"/>
          </p:nvPr>
        </p:nvSpPr>
        <p:spPr>
          <a:noFill/>
        </p:spPr>
        <p:txBody>
          <a:bodyPr/>
          <a:lstStyle/>
          <a:p>
            <a:fld id="{D64CAFDD-22FA-46FB-84F9-04C603F1F40A}" type="slidenum">
              <a:rPr lang="en-US" smtClean="0"/>
              <a:pPr/>
              <a:t>281</a:t>
            </a:fld>
            <a:endParaRPr lang="en-US" smtClean="0"/>
          </a:p>
        </p:txBody>
      </p:sp>
      <p:pic>
        <p:nvPicPr>
          <p:cNvPr id="3" name="Picture 2"/>
          <p:cNvPicPr>
            <a:picLocks noChangeAspect="1"/>
          </p:cNvPicPr>
          <p:nvPr/>
        </p:nvPicPr>
        <p:blipFill>
          <a:blip r:embed="rId2"/>
          <a:stretch>
            <a:fillRect/>
          </a:stretch>
        </p:blipFill>
        <p:spPr>
          <a:xfrm>
            <a:off x="4043553" y="1960004"/>
            <a:ext cx="4104762" cy="3771429"/>
          </a:xfrm>
          <a:prstGeom prst="rect">
            <a:avLst/>
          </a:prstGeom>
        </p:spPr>
      </p:pic>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Reporting Subsystem</a:t>
            </a:r>
          </a:p>
        </p:txBody>
      </p:sp>
      <p:sp>
        <p:nvSpPr>
          <p:cNvPr id="3" name="Text Placeholder 2"/>
          <p:cNvSpPr>
            <a:spLocks noGrp="1"/>
          </p:cNvSpPr>
          <p:nvPr>
            <p:ph type="body" sz="half" idx="1"/>
          </p:nvPr>
        </p:nvSpPr>
        <p:spPr/>
        <p:txBody>
          <a:bodyPr/>
          <a:lstStyle/>
          <a:p>
            <a:r>
              <a:rPr lang="en-US" dirty="0" smtClean="0"/>
              <a:t>Organize Reports into Report Groups</a:t>
            </a:r>
          </a:p>
          <a:p>
            <a:r>
              <a:rPr lang="en-US" dirty="0" smtClean="0"/>
              <a:t>Add Reports by importing reporting template</a:t>
            </a:r>
          </a:p>
          <a:p>
            <a:pPr lvl="1"/>
            <a:r>
              <a:rPr lang="en-US" dirty="0" smtClean="0"/>
              <a:t>Templates can be requested from FDOT CO</a:t>
            </a:r>
          </a:p>
          <a:p>
            <a:pPr lvl="1"/>
            <a:r>
              <a:rPr lang="en-US" dirty="0" smtClean="0"/>
              <a:t>Brian Ritchson</a:t>
            </a:r>
            <a:endParaRPr lang="en-US" dirty="0"/>
          </a:p>
        </p:txBody>
      </p:sp>
      <p:pic>
        <p:nvPicPr>
          <p:cNvPr id="7" name="Content Placeholder 6"/>
          <p:cNvPicPr>
            <a:picLocks noGrp="1" noChangeAspect="1"/>
          </p:cNvPicPr>
          <p:nvPr>
            <p:ph sz="half" idx="2"/>
          </p:nvPr>
        </p:nvPicPr>
        <p:blipFill>
          <a:blip r:embed="rId2"/>
          <a:stretch>
            <a:fillRect/>
          </a:stretch>
        </p:blipFill>
        <p:spPr>
          <a:xfrm>
            <a:off x="4648200" y="1444100"/>
            <a:ext cx="3810000" cy="4803238"/>
          </a:xfrm>
          <a:prstGeom prst="rect">
            <a:avLst/>
          </a:prstGeom>
        </p:spPr>
      </p:pic>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282</a:t>
            </a:fld>
            <a:endParaRPr lang="en-US"/>
          </a:p>
        </p:txBody>
      </p:sp>
    </p:spTree>
    <p:extLst>
      <p:ext uri="{BB962C8B-B14F-4D97-AF65-F5344CB8AC3E}">
        <p14:creationId xmlns:p14="http://schemas.microsoft.com/office/powerpoint/2010/main" val="22185643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6"/>
          <p:cNvSpPr>
            <a:spLocks noGrp="1"/>
          </p:cNvSpPr>
          <p:nvPr>
            <p:ph type="sldNum" sz="quarter" idx="12"/>
          </p:nvPr>
        </p:nvSpPr>
        <p:spPr>
          <a:noFill/>
        </p:spPr>
        <p:txBody>
          <a:bodyPr/>
          <a:lstStyle/>
          <a:p>
            <a:fld id="{9F6D05B4-62D3-4446-AD28-69604753854A}" type="slidenum">
              <a:rPr lang="en-US" smtClean="0"/>
              <a:pPr/>
              <a:t>283</a:t>
            </a:fld>
            <a:endParaRPr lang="en-US" smtClean="0"/>
          </a:p>
        </p:txBody>
      </p:sp>
      <p:sp>
        <p:nvSpPr>
          <p:cNvPr id="3817475" name="Rectangle 3"/>
          <p:cNvSpPr>
            <a:spLocks noGrp="1" noChangeArrowheads="1"/>
          </p:cNvSpPr>
          <p:nvPr>
            <p:ph type="title"/>
          </p:nvPr>
        </p:nvSpPr>
        <p:spPr/>
        <p:txBody>
          <a:bodyPr>
            <a:normAutofit fontScale="90000"/>
          </a:bodyPr>
          <a:lstStyle/>
          <a:p>
            <a:pPr>
              <a:defRPr/>
            </a:pPr>
            <a:r>
              <a:rPr lang="en-US" smtClean="0"/>
              <a:t>RS: Reporting Subsystem</a:t>
            </a:r>
          </a:p>
        </p:txBody>
      </p:sp>
      <p:sp>
        <p:nvSpPr>
          <p:cNvPr id="3817476" name="Rectangle 4"/>
          <p:cNvSpPr>
            <a:spLocks noGrp="1" noChangeArrowheads="1"/>
          </p:cNvSpPr>
          <p:nvPr>
            <p:ph type="body" sz="half" idx="1"/>
          </p:nvPr>
        </p:nvSpPr>
        <p:spPr>
          <a:xfrm>
            <a:off x="377825" y="1524000"/>
            <a:ext cx="8560435" cy="5019675"/>
          </a:xfrm>
        </p:spPr>
        <p:txBody>
          <a:bodyPr>
            <a:normAutofit/>
          </a:bodyPr>
          <a:lstStyle/>
          <a:p>
            <a:pPr>
              <a:lnSpc>
                <a:spcPct val="120000"/>
              </a:lnSpc>
            </a:pPr>
            <a:r>
              <a:rPr lang="en-US" sz="2400" dirty="0" smtClean="0"/>
              <a:t>“Out of the Box” Report Groups</a:t>
            </a:r>
          </a:p>
          <a:p>
            <a:pPr lvl="1">
              <a:lnSpc>
                <a:spcPct val="120000"/>
              </a:lnSpc>
            </a:pPr>
            <a:r>
              <a:rPr lang="en-US" sz="2400" dirty="0" smtClean="0"/>
              <a:t>Event Management: Event-related reports</a:t>
            </a:r>
          </a:p>
          <a:p>
            <a:pPr lvl="1">
              <a:lnSpc>
                <a:spcPct val="120000"/>
              </a:lnSpc>
            </a:pPr>
            <a:r>
              <a:rPr lang="en-US" sz="2400" dirty="0" smtClean="0"/>
              <a:t>Performance Measures: Weekly, monthly, quarterly, and annual reports required for statewide performance measures</a:t>
            </a:r>
          </a:p>
          <a:p>
            <a:pPr lvl="1">
              <a:lnSpc>
                <a:spcPct val="120000"/>
              </a:lnSpc>
            </a:pPr>
            <a:r>
              <a:rPr lang="en-US" sz="2400" dirty="0" smtClean="0"/>
              <a:t>Road Ranger: Road Ranger management-related reports</a:t>
            </a:r>
          </a:p>
          <a:p>
            <a:pPr lvl="1">
              <a:lnSpc>
                <a:spcPct val="120000"/>
              </a:lnSpc>
            </a:pPr>
            <a:r>
              <a:rPr lang="en-US" sz="2400" dirty="0" smtClean="0"/>
              <a:t>AVL Report: Reports archived AVL locations</a:t>
            </a:r>
          </a:p>
          <a:p>
            <a:pPr lvl="1">
              <a:lnSpc>
                <a:spcPct val="120000"/>
              </a:lnSpc>
            </a:pPr>
            <a:r>
              <a:rPr lang="en-US" sz="2400" dirty="0" smtClean="0"/>
              <a:t>TSS: Traffic flow report</a:t>
            </a:r>
          </a:p>
          <a:p>
            <a:pPr lvl="1">
              <a:lnSpc>
                <a:spcPct val="120000"/>
              </a:lnSpc>
            </a:pPr>
            <a:r>
              <a:rPr lang="en-US" sz="2400" dirty="0" smtClean="0"/>
              <a:t>Device: Reports for various devices (DMS, TSS, CCTV, </a:t>
            </a:r>
            <a:r>
              <a:rPr lang="en-US" sz="2400" dirty="0" err="1" smtClean="0"/>
              <a:t>etc</a:t>
            </a:r>
            <a:r>
              <a:rPr lang="en-US" sz="2400" dirty="0" smtClean="0"/>
              <a:t>)</a:t>
            </a:r>
          </a:p>
          <a:p>
            <a:pPr lvl="1">
              <a:lnSpc>
                <a:spcPct val="120000"/>
              </a:lnSpc>
            </a:pPr>
            <a:r>
              <a:rPr lang="en-US" sz="2400" dirty="0" smtClean="0"/>
              <a:t>Software System: </a:t>
            </a:r>
            <a:r>
              <a:rPr lang="en-US" sz="2400" dirty="0" err="1" smtClean="0"/>
              <a:t>SunGuide</a:t>
            </a:r>
            <a:r>
              <a:rPr lang="en-US" sz="2400" dirty="0" smtClean="0"/>
              <a:t> computer system report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17476">
                                            <p:txEl>
                                              <p:pRg st="0" end="0"/>
                                            </p:txEl>
                                          </p:spTgt>
                                        </p:tgtEl>
                                        <p:attrNameLst>
                                          <p:attrName>style.visibility</p:attrName>
                                        </p:attrNameLst>
                                      </p:cBhvr>
                                      <p:to>
                                        <p:strVal val="visible"/>
                                      </p:to>
                                    </p:set>
                                    <p:anim calcmode="lin" valueType="num">
                                      <p:cBhvr additive="base">
                                        <p:cTn id="7" dur="500" fill="hold"/>
                                        <p:tgtEl>
                                          <p:spTgt spid="38174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17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17476">
                                            <p:txEl>
                                              <p:pRg st="1" end="1"/>
                                            </p:txEl>
                                          </p:spTgt>
                                        </p:tgtEl>
                                        <p:attrNameLst>
                                          <p:attrName>style.visibility</p:attrName>
                                        </p:attrNameLst>
                                      </p:cBhvr>
                                      <p:to>
                                        <p:strVal val="visible"/>
                                      </p:to>
                                    </p:set>
                                    <p:anim calcmode="lin" valueType="num">
                                      <p:cBhvr additive="base">
                                        <p:cTn id="11" dur="500" fill="hold"/>
                                        <p:tgtEl>
                                          <p:spTgt spid="381747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17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17476">
                                            <p:txEl>
                                              <p:pRg st="2" end="2"/>
                                            </p:txEl>
                                          </p:spTgt>
                                        </p:tgtEl>
                                        <p:attrNameLst>
                                          <p:attrName>style.visibility</p:attrName>
                                        </p:attrNameLst>
                                      </p:cBhvr>
                                      <p:to>
                                        <p:strVal val="visible"/>
                                      </p:to>
                                    </p:set>
                                    <p:anim calcmode="lin" valueType="num">
                                      <p:cBhvr additive="base">
                                        <p:cTn id="15" dur="500" fill="hold"/>
                                        <p:tgtEl>
                                          <p:spTgt spid="381747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17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17476">
                                            <p:txEl>
                                              <p:pRg st="3" end="3"/>
                                            </p:txEl>
                                          </p:spTgt>
                                        </p:tgtEl>
                                        <p:attrNameLst>
                                          <p:attrName>style.visibility</p:attrName>
                                        </p:attrNameLst>
                                      </p:cBhvr>
                                      <p:to>
                                        <p:strVal val="visible"/>
                                      </p:to>
                                    </p:set>
                                    <p:anim calcmode="lin" valueType="num">
                                      <p:cBhvr additive="base">
                                        <p:cTn id="19" dur="500" fill="hold"/>
                                        <p:tgtEl>
                                          <p:spTgt spid="381747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17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17476">
                                            <p:txEl>
                                              <p:pRg st="4" end="4"/>
                                            </p:txEl>
                                          </p:spTgt>
                                        </p:tgtEl>
                                        <p:attrNameLst>
                                          <p:attrName>style.visibility</p:attrName>
                                        </p:attrNameLst>
                                      </p:cBhvr>
                                      <p:to>
                                        <p:strVal val="visible"/>
                                      </p:to>
                                    </p:set>
                                    <p:anim calcmode="lin" valueType="num">
                                      <p:cBhvr additive="base">
                                        <p:cTn id="23" dur="500" fill="hold"/>
                                        <p:tgtEl>
                                          <p:spTgt spid="381747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17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17476">
                                            <p:txEl>
                                              <p:pRg st="5" end="5"/>
                                            </p:txEl>
                                          </p:spTgt>
                                        </p:tgtEl>
                                        <p:attrNameLst>
                                          <p:attrName>style.visibility</p:attrName>
                                        </p:attrNameLst>
                                      </p:cBhvr>
                                      <p:to>
                                        <p:strVal val="visible"/>
                                      </p:to>
                                    </p:set>
                                    <p:anim calcmode="lin" valueType="num">
                                      <p:cBhvr additive="base">
                                        <p:cTn id="27" dur="500" fill="hold"/>
                                        <p:tgtEl>
                                          <p:spTgt spid="381747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17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17476">
                                            <p:txEl>
                                              <p:pRg st="6" end="6"/>
                                            </p:txEl>
                                          </p:spTgt>
                                        </p:tgtEl>
                                        <p:attrNameLst>
                                          <p:attrName>style.visibility</p:attrName>
                                        </p:attrNameLst>
                                      </p:cBhvr>
                                      <p:to>
                                        <p:strVal val="visible"/>
                                      </p:to>
                                    </p:set>
                                    <p:anim calcmode="lin" valueType="num">
                                      <p:cBhvr additive="base">
                                        <p:cTn id="31" dur="500" fill="hold"/>
                                        <p:tgtEl>
                                          <p:spTgt spid="381747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17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17476">
                                            <p:txEl>
                                              <p:pRg st="7" end="7"/>
                                            </p:txEl>
                                          </p:spTgt>
                                        </p:tgtEl>
                                        <p:attrNameLst>
                                          <p:attrName>style.visibility</p:attrName>
                                        </p:attrNameLst>
                                      </p:cBhvr>
                                      <p:to>
                                        <p:strVal val="visible"/>
                                      </p:to>
                                    </p:set>
                                    <p:anim calcmode="lin" valueType="num">
                                      <p:cBhvr additive="base">
                                        <p:cTn id="35" dur="500" fill="hold"/>
                                        <p:tgtEl>
                                          <p:spTgt spid="381747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17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7476"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Reporting Subsystem</a:t>
            </a:r>
            <a:endParaRPr lang="en-US" dirty="0"/>
          </a:p>
        </p:txBody>
      </p:sp>
      <p:sp>
        <p:nvSpPr>
          <p:cNvPr id="179203" name="Text Placeholder 2"/>
          <p:cNvSpPr>
            <a:spLocks noGrp="1"/>
          </p:cNvSpPr>
          <p:nvPr>
            <p:ph type="body" sz="half" idx="1"/>
          </p:nvPr>
        </p:nvSpPr>
        <p:spPr>
          <a:xfrm>
            <a:off x="685801" y="1404938"/>
            <a:ext cx="2971799" cy="4767262"/>
          </a:xfrm>
        </p:spPr>
        <p:txBody>
          <a:bodyPr>
            <a:normAutofit fontScale="92500"/>
          </a:bodyPr>
          <a:lstStyle/>
          <a:p>
            <a:pPr marL="457200" indent="-457200">
              <a:buFont typeface="+mj-lt"/>
              <a:buAutoNum type="arabicPeriod"/>
              <a:defRPr/>
            </a:pPr>
            <a:r>
              <a:rPr lang="en-US" dirty="0" smtClean="0"/>
              <a:t>Access the Reports page </a:t>
            </a:r>
          </a:p>
          <a:p>
            <a:pPr marL="857250" lvl="1" indent="-457200">
              <a:buFontTx/>
              <a:buNone/>
              <a:defRPr/>
            </a:pPr>
            <a:r>
              <a:rPr lang="en-US" dirty="0" smtClean="0"/>
              <a:t> map -&gt; right click -&gt; Reporting   -&gt; Generate Reports</a:t>
            </a:r>
            <a:br>
              <a:rPr lang="en-US" dirty="0" smtClean="0"/>
            </a:br>
            <a:r>
              <a:rPr lang="en-US" dirty="0" smtClean="0"/>
              <a:t/>
            </a:r>
            <a:br>
              <a:rPr lang="en-US" dirty="0" smtClean="0"/>
            </a:br>
            <a:endParaRPr lang="en-US" dirty="0" smtClean="0"/>
          </a:p>
          <a:p>
            <a:pPr marL="457200" indent="-457200">
              <a:buFont typeface="+mj-lt"/>
              <a:buAutoNum type="arabicPeriod"/>
              <a:defRPr/>
            </a:pPr>
            <a:r>
              <a:rPr lang="en-US" dirty="0" smtClean="0"/>
              <a:t>Select the desired Report</a:t>
            </a:r>
          </a:p>
          <a:p>
            <a:pPr marL="457200" indent="-457200">
              <a:buFont typeface="+mj-lt"/>
              <a:buAutoNum type="arabicPeriod"/>
              <a:defRPr/>
            </a:pPr>
            <a:endParaRPr lang="en-US" dirty="0" smtClean="0"/>
          </a:p>
          <a:p>
            <a:pPr>
              <a:buFont typeface="Wingdings" pitchFamily="2" charset="2"/>
              <a:buNone/>
              <a:defRPr/>
            </a:pPr>
            <a:endParaRPr lang="en-US" dirty="0" smtClean="0"/>
          </a:p>
        </p:txBody>
      </p:sp>
      <p:sp>
        <p:nvSpPr>
          <p:cNvPr id="311301" name="Slide Number Placeholder 5"/>
          <p:cNvSpPr>
            <a:spLocks noGrp="1"/>
          </p:cNvSpPr>
          <p:nvPr>
            <p:ph type="sldNum" sz="quarter" idx="12"/>
          </p:nvPr>
        </p:nvSpPr>
        <p:spPr>
          <a:noFill/>
        </p:spPr>
        <p:txBody>
          <a:bodyPr/>
          <a:lstStyle/>
          <a:p>
            <a:fld id="{2A06616B-E13C-4004-B4FC-7CC261F2F0E1}" type="slidenum">
              <a:rPr lang="en-US" smtClean="0"/>
              <a:pPr/>
              <a:t>284</a:t>
            </a:fld>
            <a:endParaRPr lang="en-US" smtClean="0"/>
          </a:p>
        </p:txBody>
      </p:sp>
      <p:pic>
        <p:nvPicPr>
          <p:cNvPr id="3" name="Picture 2"/>
          <p:cNvPicPr>
            <a:picLocks noChangeAspect="1"/>
          </p:cNvPicPr>
          <p:nvPr/>
        </p:nvPicPr>
        <p:blipFill>
          <a:blip r:embed="rId2"/>
          <a:stretch>
            <a:fillRect/>
          </a:stretch>
        </p:blipFill>
        <p:spPr>
          <a:xfrm>
            <a:off x="3657600" y="1687303"/>
            <a:ext cx="5309988" cy="4123638"/>
          </a:xfrm>
          <a:prstGeom prst="rect">
            <a:avLst/>
          </a:prstGeom>
        </p:spPr>
      </p:pic>
      <p:sp>
        <p:nvSpPr>
          <p:cNvPr id="4" name="Rounded Rectangle 3"/>
          <p:cNvSpPr/>
          <p:nvPr/>
        </p:nvSpPr>
        <p:spPr>
          <a:xfrm>
            <a:off x="3657600" y="3124200"/>
            <a:ext cx="2133600" cy="1905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491288" cy="762000"/>
          </a:xfrm>
        </p:spPr>
        <p:txBody>
          <a:bodyPr>
            <a:normAutofit fontScale="90000"/>
          </a:bodyPr>
          <a:lstStyle/>
          <a:p>
            <a:pPr>
              <a:defRPr/>
            </a:pPr>
            <a:r>
              <a:rPr lang="en-US" dirty="0" smtClean="0"/>
              <a:t>Reporting Subsystem</a:t>
            </a:r>
            <a:endParaRPr lang="en-US" dirty="0"/>
          </a:p>
        </p:txBody>
      </p:sp>
      <p:sp>
        <p:nvSpPr>
          <p:cNvPr id="312323" name="Text Placeholder 2"/>
          <p:cNvSpPr>
            <a:spLocks noGrp="1"/>
          </p:cNvSpPr>
          <p:nvPr>
            <p:ph type="body" sz="half" idx="1"/>
          </p:nvPr>
        </p:nvSpPr>
        <p:spPr>
          <a:xfrm>
            <a:off x="685801" y="1443038"/>
            <a:ext cx="2819400" cy="4881562"/>
          </a:xfrm>
        </p:spPr>
        <p:txBody>
          <a:bodyPr>
            <a:normAutofit fontScale="92500" lnSpcReduction="20000"/>
          </a:bodyPr>
          <a:lstStyle/>
          <a:p>
            <a:pPr marL="457200" indent="-457200">
              <a:buFont typeface="Arial" pitchFamily="34" charset="0"/>
              <a:buAutoNum type="arabicPeriod" startAt="3"/>
            </a:pPr>
            <a:r>
              <a:rPr lang="en-US" dirty="0" smtClean="0"/>
              <a:t>Enter in the desired filter parameters</a:t>
            </a:r>
            <a:br>
              <a:rPr lang="en-US" dirty="0" smtClean="0"/>
            </a:br>
            <a:r>
              <a:rPr lang="en-US" dirty="0" smtClean="0"/>
              <a:t/>
            </a:r>
            <a:br>
              <a:rPr lang="en-US" dirty="0" smtClean="0"/>
            </a:br>
            <a:r>
              <a:rPr lang="en-US" dirty="0" smtClean="0"/>
              <a:t/>
            </a:r>
            <a:br>
              <a:rPr lang="en-US" dirty="0" smtClean="0"/>
            </a:br>
            <a:endParaRPr lang="en-US" dirty="0" smtClean="0"/>
          </a:p>
          <a:p>
            <a:pPr marL="457200" indent="-457200">
              <a:buFont typeface="Arial" pitchFamily="34" charset="0"/>
              <a:buAutoNum type="arabicPeriod" startAt="3"/>
            </a:pPr>
            <a:r>
              <a:rPr lang="en-US" dirty="0" smtClean="0"/>
              <a:t>Generate the report</a:t>
            </a:r>
            <a:br>
              <a:rPr lang="en-US" dirty="0" smtClean="0"/>
            </a:br>
            <a:r>
              <a:rPr lang="en-US" dirty="0" smtClean="0"/>
              <a:t>by clicking the button</a:t>
            </a:r>
            <a:br>
              <a:rPr lang="en-US" dirty="0" smtClean="0"/>
            </a:br>
            <a:r>
              <a:rPr lang="en-US" dirty="0" smtClean="0"/>
              <a:t>of the desired format</a:t>
            </a:r>
          </a:p>
        </p:txBody>
      </p:sp>
      <p:sp>
        <p:nvSpPr>
          <p:cNvPr id="312325" name="Slide Number Placeholder 5"/>
          <p:cNvSpPr>
            <a:spLocks noGrp="1"/>
          </p:cNvSpPr>
          <p:nvPr>
            <p:ph type="sldNum" sz="quarter" idx="12"/>
          </p:nvPr>
        </p:nvSpPr>
        <p:spPr>
          <a:noFill/>
        </p:spPr>
        <p:txBody>
          <a:bodyPr/>
          <a:lstStyle/>
          <a:p>
            <a:fld id="{D10CABE3-6DB6-48DB-BB87-1300FA222FF0}" type="slidenum">
              <a:rPr lang="en-US" smtClean="0"/>
              <a:pPr/>
              <a:t>285</a:t>
            </a:fld>
            <a:endParaRPr lang="en-US" smtClean="0"/>
          </a:p>
        </p:txBody>
      </p:sp>
      <p:pic>
        <p:nvPicPr>
          <p:cNvPr id="8" name="Picture 7"/>
          <p:cNvPicPr>
            <a:picLocks noChangeAspect="1"/>
          </p:cNvPicPr>
          <p:nvPr/>
        </p:nvPicPr>
        <p:blipFill>
          <a:blip r:embed="rId3"/>
          <a:stretch>
            <a:fillRect/>
          </a:stretch>
        </p:blipFill>
        <p:spPr>
          <a:xfrm>
            <a:off x="3628272" y="1700555"/>
            <a:ext cx="5309988" cy="4123638"/>
          </a:xfrm>
          <a:prstGeom prst="rect">
            <a:avLst/>
          </a:prstGeom>
        </p:spPr>
      </p:pic>
      <p:cxnSp>
        <p:nvCxnSpPr>
          <p:cNvPr id="4" name="Straight Arrow Connector 3"/>
          <p:cNvCxnSpPr/>
          <p:nvPr/>
        </p:nvCxnSpPr>
        <p:spPr>
          <a:xfrm>
            <a:off x="3124200" y="2514600"/>
            <a:ext cx="3657600"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05201" y="2362201"/>
            <a:ext cx="533399" cy="2819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28272" y="1700555"/>
            <a:ext cx="2086728" cy="1620514"/>
          </a:xfrm>
          <a:prstGeom prst="rect">
            <a:avLst/>
          </a:prstGeom>
        </p:spPr>
      </p:pic>
      <p:sp>
        <p:nvSpPr>
          <p:cNvPr id="2" name="Title 1"/>
          <p:cNvSpPr>
            <a:spLocks noGrp="1"/>
          </p:cNvSpPr>
          <p:nvPr>
            <p:ph type="title"/>
          </p:nvPr>
        </p:nvSpPr>
        <p:spPr/>
        <p:txBody>
          <a:bodyPr>
            <a:normAutofit fontScale="90000"/>
          </a:bodyPr>
          <a:lstStyle/>
          <a:p>
            <a:r>
              <a:rPr lang="en-US" dirty="0" smtClean="0"/>
              <a:t>Reporting Subsystem</a:t>
            </a:r>
            <a:endParaRPr lang="en-US" dirty="0"/>
          </a:p>
        </p:txBody>
      </p:sp>
      <p:sp>
        <p:nvSpPr>
          <p:cNvPr id="3" name="Text Placeholder 2"/>
          <p:cNvSpPr>
            <a:spLocks noGrp="1"/>
          </p:cNvSpPr>
          <p:nvPr>
            <p:ph type="body" sz="half" idx="1"/>
          </p:nvPr>
        </p:nvSpPr>
        <p:spPr>
          <a:xfrm>
            <a:off x="685800" y="2362200"/>
            <a:ext cx="3962400" cy="3924300"/>
          </a:xfrm>
        </p:spPr>
        <p:txBody>
          <a:bodyPr/>
          <a:lstStyle/>
          <a:p>
            <a:r>
              <a:rPr lang="en-US" dirty="0" smtClean="0"/>
              <a:t>Report Queue Options</a:t>
            </a:r>
          </a:p>
          <a:p>
            <a:pPr lvl="1"/>
            <a:r>
              <a:rPr lang="en-US" dirty="0" smtClean="0"/>
              <a:t>Cancel Report</a:t>
            </a:r>
          </a:p>
          <a:p>
            <a:pPr lvl="1"/>
            <a:r>
              <a:rPr lang="en-US" dirty="0" smtClean="0"/>
              <a:t>Download Report</a:t>
            </a:r>
          </a:p>
          <a:p>
            <a:pPr lvl="1"/>
            <a:r>
              <a:rPr lang="en-US" dirty="0" smtClean="0"/>
              <a:t>Email Report</a:t>
            </a:r>
            <a:endParaRPr lang="en-US" dirty="0"/>
          </a:p>
        </p:txBody>
      </p:sp>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286</a:t>
            </a:fld>
            <a:endParaRPr lang="en-US"/>
          </a:p>
        </p:txBody>
      </p:sp>
      <p:pic>
        <p:nvPicPr>
          <p:cNvPr id="9" name="Content Placeholder 8"/>
          <p:cNvPicPr>
            <a:picLocks noGrp="1" noChangeAspect="1"/>
          </p:cNvPicPr>
          <p:nvPr>
            <p:ph sz="half" idx="2"/>
          </p:nvPr>
        </p:nvPicPr>
        <p:blipFill>
          <a:blip r:embed="rId3"/>
          <a:stretch>
            <a:fillRect/>
          </a:stretch>
        </p:blipFill>
        <p:spPr>
          <a:xfrm>
            <a:off x="4720177" y="3886200"/>
            <a:ext cx="3874342" cy="1233311"/>
          </a:xfrm>
          <a:prstGeom prst="rect">
            <a:avLst/>
          </a:prstGeom>
        </p:spPr>
      </p:pic>
      <p:sp>
        <p:nvSpPr>
          <p:cNvPr id="10" name="Rounded Rectangle 9"/>
          <p:cNvSpPr/>
          <p:nvPr/>
        </p:nvSpPr>
        <p:spPr>
          <a:xfrm>
            <a:off x="3942764" y="1671295"/>
            <a:ext cx="553036" cy="5004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9" idx="0"/>
          </p:cNvCxnSpPr>
          <p:nvPr/>
        </p:nvCxnSpPr>
        <p:spPr>
          <a:xfrm>
            <a:off x="4495800" y="2171701"/>
            <a:ext cx="2161548" cy="1714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9276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Reporting Subsystem</a:t>
            </a:r>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287</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33888738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Reporting Subsystem</a:t>
            </a:r>
            <a:endParaRPr lang="en-US" dirty="0"/>
          </a:p>
        </p:txBody>
      </p:sp>
      <p:sp>
        <p:nvSpPr>
          <p:cNvPr id="3" name="Text Placeholder 2"/>
          <p:cNvSpPr>
            <a:spLocks noGrp="1"/>
          </p:cNvSpPr>
          <p:nvPr>
            <p:ph type="body" sz="half" idx="1"/>
          </p:nvPr>
        </p:nvSpPr>
        <p:spPr>
          <a:xfrm>
            <a:off x="685800" y="2362200"/>
            <a:ext cx="3962400" cy="3924300"/>
          </a:xfrm>
        </p:spPr>
        <p:txBody>
          <a:bodyPr>
            <a:normAutofit/>
          </a:bodyPr>
          <a:lstStyle/>
          <a:p>
            <a:r>
              <a:rPr lang="en-US" dirty="0" smtClean="0"/>
              <a:t>Create reporting templates with Crystal Reports (outside SunGuide)</a:t>
            </a:r>
          </a:p>
          <a:p>
            <a:r>
              <a:rPr lang="en-US" dirty="0" smtClean="0"/>
              <a:t>Upload template here</a:t>
            </a:r>
          </a:p>
          <a:p>
            <a:r>
              <a:rPr lang="en-US" dirty="0" smtClean="0"/>
              <a:t>Categorize reports</a:t>
            </a:r>
          </a:p>
        </p:txBody>
      </p:sp>
      <p:sp>
        <p:nvSpPr>
          <p:cNvPr id="6" name="Slide Number Placeholder 5"/>
          <p:cNvSpPr>
            <a:spLocks noGrp="1"/>
          </p:cNvSpPr>
          <p:nvPr>
            <p:ph type="sldNum" sz="quarter" idx="12"/>
          </p:nvPr>
        </p:nvSpPr>
        <p:spPr/>
        <p:txBody>
          <a:bodyPr/>
          <a:lstStyle/>
          <a:p>
            <a:pPr>
              <a:defRPr/>
            </a:pPr>
            <a:fld id="{26588F92-C9DF-47A7-B4BD-9F7995F43D90}" type="slidenum">
              <a:rPr lang="en-US" smtClean="0"/>
              <a:pPr>
                <a:defRPr/>
              </a:pPr>
              <a:t>288</a:t>
            </a:fld>
            <a:endParaRPr lang="en-US"/>
          </a:p>
        </p:txBody>
      </p:sp>
      <p:pic>
        <p:nvPicPr>
          <p:cNvPr id="791554" name="Picture 2" descr="C:\Documents\Projects\SunGuide Training\Master Slides\Screen Shots\Screan Shots R7.0\RS\Repor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54130"/>
            <a:ext cx="3657600" cy="510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8825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Integrated Transportation Information System (RITIS)</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289</a:t>
            </a:fld>
            <a:endParaRPr lang="en-US"/>
          </a:p>
        </p:txBody>
      </p:sp>
      <p:pic>
        <p:nvPicPr>
          <p:cNvPr id="241666" name="Picture 2" descr="https://www.ritis.org/images/ritis-logo-big.png">
            <a:hlinkClick r:id="rId2"/>
          </p:cNvPr>
          <p:cNvPicPr>
            <a:picLocks noChangeAspect="1" noChangeArrowheads="1"/>
          </p:cNvPicPr>
          <p:nvPr/>
        </p:nvPicPr>
        <p:blipFill>
          <a:blip r:embed="rId3" cstate="print"/>
          <a:srcRect/>
          <a:stretch>
            <a:fillRect/>
          </a:stretch>
        </p:blipFill>
        <p:spPr bwMode="auto">
          <a:xfrm>
            <a:off x="2743200" y="3505200"/>
            <a:ext cx="3181350" cy="1638300"/>
          </a:xfrm>
          <a:prstGeom prst="rect">
            <a:avLst/>
          </a:prstGeom>
          <a:solidFill>
            <a:schemeClr val="tx1"/>
          </a:solid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4" y="285750"/>
            <a:ext cx="7375525" cy="762000"/>
          </a:xfrm>
        </p:spPr>
        <p:txBody>
          <a:bodyPr>
            <a:normAutofit fontScale="90000"/>
          </a:bodyPr>
          <a:lstStyle/>
          <a:p>
            <a:r>
              <a:rPr lang="en-US" dirty="0" smtClean="0"/>
              <a:t>DMS: Message Queue</a:t>
            </a:r>
            <a:endParaRPr lang="en-US" dirty="0"/>
          </a:p>
        </p:txBody>
      </p:sp>
      <p:sp>
        <p:nvSpPr>
          <p:cNvPr id="3" name="Content Placeholder 2"/>
          <p:cNvSpPr>
            <a:spLocks noGrp="1"/>
          </p:cNvSpPr>
          <p:nvPr>
            <p:ph sz="quarter" idx="1"/>
          </p:nvPr>
        </p:nvSpPr>
        <p:spPr>
          <a:xfrm>
            <a:off x="685800" y="1674813"/>
            <a:ext cx="4775200" cy="2744787"/>
          </a:xfrm>
        </p:spPr>
        <p:txBody>
          <a:bodyPr>
            <a:normAutofit fontScale="85000" lnSpcReduction="20000"/>
          </a:bodyPr>
          <a:lstStyle/>
          <a:p>
            <a:r>
              <a:rPr lang="en-US" dirty="0" smtClean="0"/>
              <a:t>Message Queue</a:t>
            </a:r>
          </a:p>
          <a:p>
            <a:pPr lvl="1"/>
            <a:r>
              <a:rPr lang="en-US" dirty="0" smtClean="0"/>
              <a:t>Select “View Queue” from the Short Status</a:t>
            </a:r>
          </a:p>
          <a:p>
            <a:pPr lvl="1"/>
            <a:r>
              <a:rPr lang="en-US" dirty="0" smtClean="0"/>
              <a:t>Or, Select a DMS device from the Device Messaging Window and click on the “Queue” tab</a:t>
            </a:r>
          </a:p>
          <a:p>
            <a:r>
              <a:rPr lang="en-US" dirty="0" smtClean="0"/>
              <a:t>Shows list of messages currently queued</a:t>
            </a:r>
          </a:p>
          <a:p>
            <a:endParaRPr lang="en-US" dirty="0"/>
          </a:p>
        </p:txBody>
      </p:sp>
      <p:pic>
        <p:nvPicPr>
          <p:cNvPr id="9" name="Content Placeholder 8" descr="Queue.png"/>
          <p:cNvPicPr>
            <a:picLocks noGrp="1" noChangeAspect="1"/>
          </p:cNvPicPr>
          <p:nvPr>
            <p:ph sz="quarter" idx="2"/>
          </p:nvPr>
        </p:nvPicPr>
        <p:blipFill>
          <a:blip r:embed="rId2" cstate="print"/>
          <a:stretch>
            <a:fillRect/>
          </a:stretch>
        </p:blipFill>
        <p:spPr>
          <a:xfrm>
            <a:off x="5499100" y="1524000"/>
            <a:ext cx="3390304" cy="2875281"/>
          </a:xfrm>
        </p:spPr>
      </p:pic>
      <p:pic>
        <p:nvPicPr>
          <p:cNvPr id="10" name="Content Placeholder 9" descr="Queue.png"/>
          <p:cNvPicPr>
            <a:picLocks noGrp="1" noChangeAspect="1"/>
          </p:cNvPicPr>
          <p:nvPr>
            <p:ph sz="quarter" idx="4"/>
          </p:nvPr>
        </p:nvPicPr>
        <p:blipFill>
          <a:blip r:embed="rId2" cstate="print"/>
          <a:srcRect l="367" t="48851" b="26132"/>
          <a:stretch>
            <a:fillRect/>
          </a:stretch>
        </p:blipFill>
        <p:spPr>
          <a:xfrm>
            <a:off x="415724" y="4525962"/>
            <a:ext cx="8468608" cy="18034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RITIS?</a:t>
            </a:r>
            <a:endParaRPr lang="en-US" dirty="0"/>
          </a:p>
        </p:txBody>
      </p:sp>
      <p:sp>
        <p:nvSpPr>
          <p:cNvPr id="7" name="Content Placeholder 6"/>
          <p:cNvSpPr>
            <a:spLocks noGrp="1"/>
          </p:cNvSpPr>
          <p:nvPr>
            <p:ph idx="1"/>
          </p:nvPr>
        </p:nvSpPr>
        <p:spPr>
          <a:xfrm>
            <a:off x="457200" y="4800600"/>
            <a:ext cx="8229600" cy="1600200"/>
          </a:xfrm>
        </p:spPr>
        <p:txBody>
          <a:bodyPr>
            <a:normAutofit fontScale="92500" lnSpcReduction="20000"/>
          </a:bodyPr>
          <a:lstStyle/>
          <a:p>
            <a:r>
              <a:rPr lang="en-US" dirty="0" smtClean="0"/>
              <a:t>A giant traffic information data warehouse</a:t>
            </a:r>
          </a:p>
          <a:p>
            <a:r>
              <a:rPr lang="en-US" dirty="0" smtClean="0"/>
              <a:t>Provides numerous reporting tools</a:t>
            </a:r>
          </a:p>
          <a:p>
            <a:r>
              <a:rPr lang="en-US" dirty="0" smtClean="0"/>
              <a:t>All FDOT districts are providing data to it as well as other states/agencies throughout the US</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290</a:t>
            </a:fld>
            <a:endParaRPr lang="en-US"/>
          </a:p>
        </p:txBody>
      </p:sp>
      <p:pic>
        <p:nvPicPr>
          <p:cNvPr id="240642" name="Picture 2" descr="http://www.cattlab.umd.edu/wp-content/uploads/2011/10/RITIS11.jpg"/>
          <p:cNvPicPr>
            <a:picLocks noChangeAspect="1" noChangeArrowheads="1"/>
          </p:cNvPicPr>
          <p:nvPr/>
        </p:nvPicPr>
        <p:blipFill>
          <a:blip r:embed="rId2" cstate="print"/>
          <a:srcRect/>
          <a:stretch>
            <a:fillRect/>
          </a:stretch>
        </p:blipFill>
        <p:spPr bwMode="auto">
          <a:xfrm>
            <a:off x="2209800" y="1600200"/>
            <a:ext cx="4724400" cy="3232485"/>
          </a:xfrm>
          <a:prstGeom prst="rect">
            <a:avLst/>
          </a:prstGeom>
          <a:noFill/>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RITIS</a:t>
            </a:r>
            <a:endParaRPr lang="en-US" dirty="0"/>
          </a:p>
        </p:txBody>
      </p:sp>
      <p:sp>
        <p:nvSpPr>
          <p:cNvPr id="3" name="Content Placeholder 2"/>
          <p:cNvSpPr>
            <a:spLocks noGrp="1"/>
          </p:cNvSpPr>
          <p:nvPr>
            <p:ph idx="1"/>
          </p:nvPr>
        </p:nvSpPr>
        <p:spPr>
          <a:xfrm>
            <a:off x="457200" y="1775191"/>
            <a:ext cx="5943600" cy="4625609"/>
          </a:xfrm>
        </p:spPr>
        <p:txBody>
          <a:bodyPr/>
          <a:lstStyle/>
          <a:p>
            <a:r>
              <a:rPr lang="en-US" dirty="0" smtClean="0"/>
              <a:t>Internet accessible</a:t>
            </a:r>
          </a:p>
          <a:p>
            <a:r>
              <a:rPr lang="en-US" dirty="0" smtClean="0"/>
              <a:t>Requires login</a:t>
            </a:r>
          </a:p>
          <a:p>
            <a:pPr lvl="1"/>
            <a:r>
              <a:rPr lang="en-US" dirty="0" smtClean="0">
                <a:hlinkClick r:id="rId2"/>
              </a:rPr>
              <a:t>https://www.ritis.org</a:t>
            </a:r>
            <a:r>
              <a:rPr lang="en-US" dirty="0" smtClean="0"/>
              <a:t> </a:t>
            </a:r>
          </a:p>
          <a:p>
            <a:r>
              <a:rPr lang="en-US" dirty="0" smtClean="0"/>
              <a:t>Each district has been provided login credentials</a:t>
            </a:r>
          </a:p>
          <a:p>
            <a:pPr lvl="1"/>
            <a:r>
              <a:rPr lang="en-US" dirty="0" smtClean="0"/>
              <a:t>Contact FDOT CO for credentials</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291</a:t>
            </a:fld>
            <a:endParaRPr lang="en-US"/>
          </a:p>
        </p:txBody>
      </p:sp>
      <p:pic>
        <p:nvPicPr>
          <p:cNvPr id="540673" name="Picture 1"/>
          <p:cNvPicPr>
            <a:picLocks noChangeAspect="1" noChangeArrowheads="1"/>
          </p:cNvPicPr>
          <p:nvPr/>
        </p:nvPicPr>
        <p:blipFill>
          <a:blip r:embed="rId3" cstate="print"/>
          <a:srcRect/>
          <a:stretch>
            <a:fillRect/>
          </a:stretch>
        </p:blipFill>
        <p:spPr bwMode="auto">
          <a:xfrm>
            <a:off x="6400800" y="2743200"/>
            <a:ext cx="2514600" cy="2585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RITIS: Map-based reporting</a:t>
            </a:r>
            <a:endParaRPr lang="en-US" dirty="0"/>
          </a:p>
        </p:txBody>
      </p:sp>
      <p:sp>
        <p:nvSpPr>
          <p:cNvPr id="3" name="Content Placeholder 2"/>
          <p:cNvSpPr>
            <a:spLocks noGrp="1"/>
          </p:cNvSpPr>
          <p:nvPr>
            <p:ph idx="1"/>
          </p:nvPr>
        </p:nvSpPr>
        <p:spPr>
          <a:xfrm>
            <a:off x="457200" y="1775191"/>
            <a:ext cx="8229600" cy="1425209"/>
          </a:xfrm>
        </p:spPr>
        <p:txBody>
          <a:bodyPr>
            <a:normAutofit fontScale="77500" lnSpcReduction="20000"/>
          </a:bodyPr>
          <a:lstStyle/>
          <a:p>
            <a:r>
              <a:rPr lang="en-US" dirty="0" smtClean="0"/>
              <a:t>System has the ability to provide map-based traffic conditions, events, camera images, etc</a:t>
            </a:r>
          </a:p>
          <a:p>
            <a:r>
              <a:rPr lang="en-US" dirty="0" smtClean="0"/>
              <a:t>FDOT currently only providing detector and event information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292</a:t>
            </a:fld>
            <a:endParaRPr lang="en-US"/>
          </a:p>
        </p:txBody>
      </p:sp>
      <p:pic>
        <p:nvPicPr>
          <p:cNvPr id="538626" name="Picture 2" descr="Figure 1: Sample screenshot of the RITIS map showing live video, weather, traffic, and incident information."/>
          <p:cNvPicPr>
            <a:picLocks noChangeAspect="1" noChangeArrowheads="1"/>
          </p:cNvPicPr>
          <p:nvPr/>
        </p:nvPicPr>
        <p:blipFill>
          <a:blip r:embed="rId2" cstate="print"/>
          <a:srcRect/>
          <a:stretch>
            <a:fillRect/>
          </a:stretch>
        </p:blipFill>
        <p:spPr bwMode="auto">
          <a:xfrm>
            <a:off x="1447800" y="3200400"/>
            <a:ext cx="5970454" cy="3314701"/>
          </a:xfrm>
          <a:prstGeom prst="rect">
            <a:avLst/>
          </a:prstGeom>
          <a:noFill/>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RITIS: Tabular and Data Downloads</a:t>
            </a:r>
            <a:endParaRPr lang="en-US" dirty="0"/>
          </a:p>
        </p:txBody>
      </p:sp>
      <p:sp>
        <p:nvSpPr>
          <p:cNvPr id="3" name="Content Placeholder 2"/>
          <p:cNvSpPr>
            <a:spLocks noGrp="1"/>
          </p:cNvSpPr>
          <p:nvPr>
            <p:ph idx="1"/>
          </p:nvPr>
        </p:nvSpPr>
        <p:spPr>
          <a:xfrm>
            <a:off x="457200" y="1775191"/>
            <a:ext cx="4114800" cy="3482609"/>
          </a:xfrm>
        </p:spPr>
        <p:txBody>
          <a:bodyPr>
            <a:normAutofit/>
          </a:bodyPr>
          <a:lstStyle/>
          <a:p>
            <a:r>
              <a:rPr lang="en-US" dirty="0" smtClean="0"/>
              <a:t>System as various reporting formats</a:t>
            </a:r>
          </a:p>
          <a:p>
            <a:r>
              <a:rPr lang="en-US" dirty="0" smtClean="0"/>
              <a:t>Determines frequent congestion areas</a:t>
            </a:r>
          </a:p>
          <a:p>
            <a:r>
              <a:rPr lang="en-US" dirty="0" smtClean="0"/>
              <a:t>Users can download or view data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293</a:t>
            </a:fld>
            <a:endParaRPr lang="en-US"/>
          </a:p>
        </p:txBody>
      </p:sp>
      <p:pic>
        <p:nvPicPr>
          <p:cNvPr id="539650" name="Picture 2" descr="http://www.cattlab.umd.edu/wp-content/uploads/2012/04/RITISNonFigure1.png"/>
          <p:cNvPicPr>
            <a:picLocks noChangeAspect="1" noChangeArrowheads="1"/>
          </p:cNvPicPr>
          <p:nvPr/>
        </p:nvPicPr>
        <p:blipFill>
          <a:blip r:embed="rId2" cstate="print"/>
          <a:srcRect/>
          <a:stretch>
            <a:fillRect/>
          </a:stretch>
        </p:blipFill>
        <p:spPr bwMode="auto">
          <a:xfrm>
            <a:off x="4572000" y="1676400"/>
            <a:ext cx="3962400" cy="2180138"/>
          </a:xfrm>
          <a:prstGeom prst="rect">
            <a:avLst/>
          </a:prstGeom>
          <a:noFill/>
        </p:spPr>
      </p:pic>
      <p:pic>
        <p:nvPicPr>
          <p:cNvPr id="539654" name="Picture 6" descr="http://www.cattlab.umd.edu/wp-content/uploads/2012/04/RITISFigure5.png"/>
          <p:cNvPicPr>
            <a:picLocks noChangeAspect="1" noChangeArrowheads="1"/>
          </p:cNvPicPr>
          <p:nvPr/>
        </p:nvPicPr>
        <p:blipFill>
          <a:blip r:embed="rId3" cstate="print"/>
          <a:srcRect/>
          <a:stretch>
            <a:fillRect/>
          </a:stretch>
        </p:blipFill>
        <p:spPr bwMode="auto">
          <a:xfrm>
            <a:off x="3429000" y="4237072"/>
            <a:ext cx="3810000" cy="2303601"/>
          </a:xfrm>
          <a:prstGeom prst="rect">
            <a:avLst/>
          </a:prstGeom>
          <a:noFill/>
        </p:spPr>
      </p:pic>
      <p:pic>
        <p:nvPicPr>
          <p:cNvPr id="539652" name="Picture 4" descr="Figure 2: incident charts and graphs can be displayed that show average length of various types of incidents, the number of incidents that occur by hour of the day, incident types by roadway, county, state, the average response time of safety service patrols to arrive on-scene, etc."/>
          <p:cNvPicPr>
            <a:picLocks noChangeAspect="1" noChangeArrowheads="1"/>
          </p:cNvPicPr>
          <p:nvPr/>
        </p:nvPicPr>
        <p:blipFill>
          <a:blip r:embed="rId4" cstate="print"/>
          <a:srcRect/>
          <a:stretch>
            <a:fillRect/>
          </a:stretch>
        </p:blipFill>
        <p:spPr bwMode="auto">
          <a:xfrm>
            <a:off x="5410200" y="3505200"/>
            <a:ext cx="3401086" cy="1866901"/>
          </a:xfrm>
          <a:prstGeom prst="rect">
            <a:avLst/>
          </a:prstGeom>
          <a:noFill/>
        </p:spPr>
      </p:pic>
      <p:sp>
        <p:nvSpPr>
          <p:cNvPr id="9" name="Content Placeholder 2"/>
          <p:cNvSpPr txBox="1">
            <a:spLocks/>
          </p:cNvSpPr>
          <p:nvPr/>
        </p:nvSpPr>
        <p:spPr>
          <a:xfrm>
            <a:off x="457200" y="4800600"/>
            <a:ext cx="2819400" cy="1349009"/>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Data updates about every 15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mins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294</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20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7: Additional Traffic Management</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295</a:t>
            </a:fld>
            <a:endParaRPr lang="en-US"/>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Inventory Management Subsystem (IMS)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296</a:t>
            </a:fld>
            <a:endParaRPr lang="en-US"/>
          </a:p>
        </p:txBody>
      </p:sp>
      <p:pic>
        <p:nvPicPr>
          <p:cNvPr id="8" name="Picture 4" descr="DSC02633"/>
          <p:cNvPicPr>
            <a:picLocks noChangeAspect="1" noChangeArrowheads="1"/>
          </p:cNvPicPr>
          <p:nvPr/>
        </p:nvPicPr>
        <p:blipFill>
          <a:blip r:embed="rId2" cstate="print"/>
          <a:srcRect l="10393" r="28508"/>
          <a:stretch>
            <a:fillRect/>
          </a:stretch>
        </p:blipFill>
        <p:spPr bwMode="auto">
          <a:xfrm>
            <a:off x="4948238" y="2805112"/>
            <a:ext cx="2752725" cy="3435350"/>
          </a:xfrm>
          <a:prstGeom prst="rect">
            <a:avLst/>
          </a:prstGeom>
          <a:noFill/>
          <a:ln w="9525">
            <a:noFill/>
            <a:miter lim="800000"/>
            <a:headEnd/>
            <a:tailEnd/>
          </a:ln>
        </p:spPr>
      </p:pic>
      <p:pic>
        <p:nvPicPr>
          <p:cNvPr id="9" name="Picture 5" descr="DMS Walk In Box"/>
          <p:cNvPicPr>
            <a:picLocks noChangeAspect="1" noChangeArrowheads="1"/>
          </p:cNvPicPr>
          <p:nvPr/>
        </p:nvPicPr>
        <p:blipFill>
          <a:blip r:embed="rId3" cstate="print"/>
          <a:srcRect/>
          <a:stretch>
            <a:fillRect/>
          </a:stretch>
        </p:blipFill>
        <p:spPr bwMode="auto">
          <a:xfrm>
            <a:off x="914400" y="2819400"/>
            <a:ext cx="2819400" cy="345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Slide Number Placeholder 5"/>
          <p:cNvSpPr>
            <a:spLocks noGrp="1"/>
          </p:cNvSpPr>
          <p:nvPr>
            <p:ph type="sldNum" sz="quarter" idx="12"/>
          </p:nvPr>
        </p:nvSpPr>
        <p:spPr>
          <a:noFill/>
        </p:spPr>
        <p:txBody>
          <a:bodyPr/>
          <a:lstStyle/>
          <a:p>
            <a:fld id="{A990A4F4-BBFD-4B06-995E-98D0BA7E1844}" type="slidenum">
              <a:rPr lang="en-US" smtClean="0"/>
              <a:pPr/>
              <a:t>297</a:t>
            </a:fld>
            <a:endParaRPr lang="en-US" smtClean="0"/>
          </a:p>
        </p:txBody>
      </p:sp>
      <p:sp>
        <p:nvSpPr>
          <p:cNvPr id="3659778" name="Rectangle 2"/>
          <p:cNvSpPr>
            <a:spLocks noGrp="1" noChangeArrowheads="1"/>
          </p:cNvSpPr>
          <p:nvPr>
            <p:ph type="title"/>
          </p:nvPr>
        </p:nvSpPr>
        <p:spPr/>
        <p:txBody>
          <a:bodyPr/>
          <a:lstStyle/>
          <a:p>
            <a:pPr>
              <a:defRPr/>
            </a:pPr>
            <a:r>
              <a:rPr lang="en-US" smtClean="0"/>
              <a:t>IMS: Equipment Dialog</a:t>
            </a:r>
          </a:p>
        </p:txBody>
      </p:sp>
      <p:sp>
        <p:nvSpPr>
          <p:cNvPr id="212997" name="Rectangle 3"/>
          <p:cNvSpPr>
            <a:spLocks noGrp="1" noChangeArrowheads="1"/>
          </p:cNvSpPr>
          <p:nvPr>
            <p:ph type="body" idx="1"/>
          </p:nvPr>
        </p:nvSpPr>
        <p:spPr>
          <a:xfrm>
            <a:off x="731838" y="1524000"/>
            <a:ext cx="3703637" cy="4881563"/>
          </a:xfrm>
        </p:spPr>
        <p:txBody>
          <a:bodyPr/>
          <a:lstStyle/>
          <a:p>
            <a:r>
              <a:rPr lang="en-US" sz="2400" dirty="0" smtClean="0"/>
              <a:t>IMS Equipment Data</a:t>
            </a:r>
          </a:p>
          <a:p>
            <a:pPr lvl="1">
              <a:lnSpc>
                <a:spcPct val="70000"/>
              </a:lnSpc>
            </a:pPr>
            <a:r>
              <a:rPr lang="en-US" sz="2000" dirty="0" smtClean="0"/>
              <a:t>Linked Device</a:t>
            </a:r>
          </a:p>
          <a:p>
            <a:pPr lvl="1">
              <a:lnSpc>
                <a:spcPct val="70000"/>
              </a:lnSpc>
            </a:pPr>
            <a:r>
              <a:rPr lang="en-US" sz="2000" dirty="0" smtClean="0"/>
              <a:t>Type</a:t>
            </a:r>
          </a:p>
          <a:p>
            <a:pPr lvl="1">
              <a:lnSpc>
                <a:spcPct val="70000"/>
              </a:lnSpc>
            </a:pPr>
            <a:r>
              <a:rPr lang="en-US" sz="2000" dirty="0" smtClean="0"/>
              <a:t>Status</a:t>
            </a:r>
          </a:p>
          <a:p>
            <a:pPr lvl="1">
              <a:lnSpc>
                <a:spcPct val="70000"/>
              </a:lnSpc>
            </a:pPr>
            <a:r>
              <a:rPr lang="en-US" sz="2000" dirty="0" smtClean="0"/>
              <a:t>Location</a:t>
            </a:r>
          </a:p>
          <a:p>
            <a:pPr lvl="1">
              <a:lnSpc>
                <a:spcPct val="70000"/>
              </a:lnSpc>
            </a:pPr>
            <a:r>
              <a:rPr lang="en-US" sz="2000" dirty="0" smtClean="0"/>
              <a:t>Manufacturer</a:t>
            </a:r>
          </a:p>
          <a:p>
            <a:pPr lvl="1">
              <a:lnSpc>
                <a:spcPct val="70000"/>
              </a:lnSpc>
            </a:pPr>
            <a:r>
              <a:rPr lang="en-US" sz="2000" dirty="0" smtClean="0"/>
              <a:t>Vendor</a:t>
            </a:r>
          </a:p>
          <a:p>
            <a:pPr lvl="1">
              <a:lnSpc>
                <a:spcPct val="70000"/>
              </a:lnSpc>
            </a:pPr>
            <a:r>
              <a:rPr lang="en-US" sz="2000" dirty="0" smtClean="0"/>
              <a:t>Serial Number</a:t>
            </a:r>
          </a:p>
          <a:p>
            <a:pPr lvl="1">
              <a:lnSpc>
                <a:spcPct val="70000"/>
              </a:lnSpc>
            </a:pPr>
            <a:r>
              <a:rPr lang="en-US" sz="2000" dirty="0" smtClean="0"/>
              <a:t>Model Number</a:t>
            </a:r>
          </a:p>
          <a:p>
            <a:pPr lvl="1">
              <a:lnSpc>
                <a:spcPct val="70000"/>
              </a:lnSpc>
            </a:pPr>
            <a:r>
              <a:rPr lang="en-US" sz="2000" dirty="0" smtClean="0"/>
              <a:t>Firmware Version</a:t>
            </a:r>
          </a:p>
          <a:p>
            <a:pPr lvl="1">
              <a:lnSpc>
                <a:spcPct val="70000"/>
              </a:lnSpc>
            </a:pPr>
            <a:r>
              <a:rPr lang="en-US" sz="2000" dirty="0" smtClean="0"/>
              <a:t>Purchase Date</a:t>
            </a:r>
          </a:p>
          <a:p>
            <a:pPr lvl="1">
              <a:lnSpc>
                <a:spcPct val="70000"/>
              </a:lnSpc>
            </a:pPr>
            <a:r>
              <a:rPr lang="en-US" sz="2000" dirty="0" smtClean="0"/>
              <a:t>Install Date</a:t>
            </a:r>
          </a:p>
          <a:p>
            <a:pPr lvl="1">
              <a:lnSpc>
                <a:spcPct val="70000"/>
              </a:lnSpc>
            </a:pPr>
            <a:r>
              <a:rPr lang="en-US" sz="2000" dirty="0" smtClean="0"/>
              <a:t>Warranty Info</a:t>
            </a:r>
          </a:p>
          <a:p>
            <a:pPr>
              <a:lnSpc>
                <a:spcPct val="40000"/>
              </a:lnSpc>
            </a:pPr>
            <a:endParaRPr lang="en-US" sz="2400" dirty="0" smtClean="0"/>
          </a:p>
          <a:p>
            <a:pPr>
              <a:lnSpc>
                <a:spcPct val="90000"/>
              </a:lnSpc>
            </a:pPr>
            <a:r>
              <a:rPr lang="en-US" sz="2400" dirty="0" smtClean="0"/>
              <a:t>May View Printable Version of Data</a:t>
            </a:r>
          </a:p>
        </p:txBody>
      </p:sp>
      <p:pic>
        <p:nvPicPr>
          <p:cNvPr id="212998" name="Picture 4" descr="IMS Equipment"/>
          <p:cNvPicPr>
            <a:picLocks noChangeAspect="1" noChangeArrowheads="1"/>
          </p:cNvPicPr>
          <p:nvPr/>
        </p:nvPicPr>
        <p:blipFill>
          <a:blip r:embed="rId2" cstate="print"/>
          <a:srcRect/>
          <a:stretch>
            <a:fillRect/>
          </a:stretch>
        </p:blipFill>
        <p:spPr bwMode="auto">
          <a:xfrm>
            <a:off x="4022725" y="3535363"/>
            <a:ext cx="4933950" cy="2892425"/>
          </a:xfrm>
          <a:prstGeom prst="rect">
            <a:avLst/>
          </a:prstGeom>
          <a:noFill/>
          <a:ln w="9525">
            <a:noFill/>
            <a:miter lim="800000"/>
            <a:headEnd/>
            <a:tailEnd/>
          </a:ln>
        </p:spPr>
      </p:pic>
      <p:sp>
        <p:nvSpPr>
          <p:cNvPr id="212999" name="Rectangle 5"/>
          <p:cNvSpPr>
            <a:spLocks noChangeArrowheads="1"/>
          </p:cNvSpPr>
          <p:nvPr/>
        </p:nvSpPr>
        <p:spPr bwMode="auto">
          <a:xfrm>
            <a:off x="4572000" y="1524000"/>
            <a:ext cx="3703638" cy="4881563"/>
          </a:xfrm>
          <a:prstGeom prst="rect">
            <a:avLst/>
          </a:prstGeom>
          <a:noFill/>
          <a:ln w="9525">
            <a:noFill/>
            <a:miter lim="800000"/>
            <a:headEnd/>
            <a:tailEnd/>
          </a:ln>
        </p:spPr>
        <p:txBody>
          <a:bodyPr lIns="92066" tIns="46033" rIns="92066" bIns="46033"/>
          <a:lstStyle/>
          <a:p>
            <a:pPr marL="342900" indent="-342900">
              <a:lnSpc>
                <a:spcPct val="100000"/>
              </a:lnSpc>
            </a:pPr>
            <a:r>
              <a:rPr lang="en-US" sz="2400"/>
              <a:t>Filter / Sort By</a:t>
            </a:r>
          </a:p>
          <a:p>
            <a:pPr marL="742950" lvl="1" indent="-285750">
              <a:lnSpc>
                <a:spcPct val="70000"/>
              </a:lnSpc>
              <a:buClrTx/>
              <a:buSzTx/>
              <a:buFontTx/>
              <a:buChar char="–"/>
            </a:pPr>
            <a:r>
              <a:rPr lang="en-US"/>
              <a:t>Manufacturer</a:t>
            </a:r>
          </a:p>
          <a:p>
            <a:pPr marL="742950" lvl="1" indent="-285750">
              <a:lnSpc>
                <a:spcPct val="70000"/>
              </a:lnSpc>
              <a:buClrTx/>
              <a:buSzTx/>
              <a:buFontTx/>
              <a:buChar char="–"/>
            </a:pPr>
            <a:r>
              <a:rPr lang="en-US"/>
              <a:t>Vendor</a:t>
            </a:r>
          </a:p>
          <a:p>
            <a:pPr marL="742950" lvl="1" indent="-285750">
              <a:lnSpc>
                <a:spcPct val="70000"/>
              </a:lnSpc>
              <a:buClrTx/>
              <a:buSzTx/>
              <a:buFontTx/>
              <a:buChar char="–"/>
            </a:pPr>
            <a:r>
              <a:rPr lang="en-US"/>
              <a:t>Type</a:t>
            </a:r>
          </a:p>
          <a:p>
            <a:pPr marL="742950" lvl="1" indent="-285750">
              <a:lnSpc>
                <a:spcPct val="70000"/>
              </a:lnSpc>
              <a:buClrTx/>
              <a:buSzTx/>
              <a:buFontTx/>
              <a:buChar char="–"/>
            </a:pPr>
            <a:r>
              <a:rPr lang="en-US"/>
              <a:t>Model Number</a:t>
            </a:r>
          </a:p>
          <a:p>
            <a:pPr marL="742950" lvl="1" indent="-285750">
              <a:lnSpc>
                <a:spcPct val="70000"/>
              </a:lnSpc>
              <a:buClrTx/>
              <a:buSzTx/>
              <a:buFontTx/>
              <a:buChar char="–"/>
            </a:pPr>
            <a:r>
              <a:rPr lang="en-US"/>
              <a:t>Status</a:t>
            </a:r>
          </a:p>
          <a:p>
            <a:pPr marL="742950" lvl="1" indent="-285750">
              <a:lnSpc>
                <a:spcPct val="70000"/>
              </a:lnSpc>
              <a:buClrTx/>
              <a:buSzTx/>
              <a:buFontTx/>
              <a:buChar char="–"/>
            </a:pPr>
            <a:r>
              <a:rPr lang="en-US"/>
              <a:t>Linked Devices</a:t>
            </a:r>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lide Number Placeholder 5"/>
          <p:cNvSpPr>
            <a:spLocks noGrp="1"/>
          </p:cNvSpPr>
          <p:nvPr>
            <p:ph type="sldNum" sz="quarter" idx="12"/>
          </p:nvPr>
        </p:nvSpPr>
        <p:spPr>
          <a:noFill/>
        </p:spPr>
        <p:txBody>
          <a:bodyPr/>
          <a:lstStyle/>
          <a:p>
            <a:fld id="{F92F237D-41C9-416C-AE24-0F028FD355D7}" type="slidenum">
              <a:rPr lang="en-US" smtClean="0"/>
              <a:pPr/>
              <a:t>298</a:t>
            </a:fld>
            <a:endParaRPr lang="en-US" smtClean="0"/>
          </a:p>
        </p:txBody>
      </p:sp>
      <p:sp>
        <p:nvSpPr>
          <p:cNvPr id="3660802" name="Rectangle 2"/>
          <p:cNvSpPr>
            <a:spLocks noGrp="1" noChangeArrowheads="1"/>
          </p:cNvSpPr>
          <p:nvPr>
            <p:ph type="title"/>
          </p:nvPr>
        </p:nvSpPr>
        <p:spPr/>
        <p:txBody>
          <a:bodyPr/>
          <a:lstStyle/>
          <a:p>
            <a:pPr>
              <a:defRPr/>
            </a:pPr>
            <a:r>
              <a:rPr lang="en-US" smtClean="0"/>
              <a:t>IMS: Equipment History</a:t>
            </a:r>
          </a:p>
        </p:txBody>
      </p:sp>
      <p:sp>
        <p:nvSpPr>
          <p:cNvPr id="214021" name="Rectangle 3"/>
          <p:cNvSpPr>
            <a:spLocks noGrp="1" noChangeArrowheads="1"/>
          </p:cNvSpPr>
          <p:nvPr>
            <p:ph type="body" idx="1"/>
          </p:nvPr>
        </p:nvSpPr>
        <p:spPr/>
        <p:txBody>
          <a:bodyPr>
            <a:normAutofit lnSpcReduction="10000"/>
          </a:bodyPr>
          <a:lstStyle/>
          <a:p>
            <a:r>
              <a:rPr lang="en-US" sz="2400" smtClean="0"/>
              <a:t>View Repair / Maintenance Log Entries of Device</a:t>
            </a:r>
          </a:p>
          <a:p>
            <a:pPr lvl="1">
              <a:lnSpc>
                <a:spcPct val="90000"/>
              </a:lnSpc>
            </a:pPr>
            <a:r>
              <a:rPr lang="en-US" sz="1800" smtClean="0"/>
              <a:t>Status / Repair status</a:t>
            </a:r>
          </a:p>
          <a:p>
            <a:pPr lvl="1">
              <a:lnSpc>
                <a:spcPct val="90000"/>
              </a:lnSpc>
            </a:pPr>
            <a:r>
              <a:rPr lang="en-US" sz="1800" smtClean="0"/>
              <a:t>User who logged change</a:t>
            </a:r>
          </a:p>
          <a:p>
            <a:pPr lvl="1">
              <a:lnSpc>
                <a:spcPct val="90000"/>
              </a:lnSpc>
            </a:pPr>
            <a:r>
              <a:rPr lang="en-US" sz="1800" smtClean="0"/>
              <a:t>Work order of change</a:t>
            </a:r>
          </a:p>
          <a:p>
            <a:pPr lvl="1">
              <a:lnSpc>
                <a:spcPct val="90000"/>
              </a:lnSpc>
            </a:pPr>
            <a:r>
              <a:rPr lang="en-US" sz="1800" smtClean="0"/>
              <a:t>Description</a:t>
            </a:r>
          </a:p>
          <a:p>
            <a:r>
              <a:rPr lang="en-US" sz="2400" smtClean="0"/>
              <a:t>Manually Add </a:t>
            </a:r>
            <a:br>
              <a:rPr lang="en-US" sz="2400" smtClean="0"/>
            </a:br>
            <a:r>
              <a:rPr lang="en-US" sz="2400" smtClean="0"/>
              <a:t>New Log Entry</a:t>
            </a:r>
          </a:p>
          <a:p>
            <a:r>
              <a:rPr lang="en-US" sz="2400" smtClean="0"/>
              <a:t>Change IMS</a:t>
            </a:r>
            <a:br>
              <a:rPr lang="en-US" sz="2400" smtClean="0"/>
            </a:br>
            <a:r>
              <a:rPr lang="en-US" sz="2400" smtClean="0"/>
              <a:t>Location of</a:t>
            </a:r>
            <a:br>
              <a:rPr lang="en-US" sz="2400" smtClean="0"/>
            </a:br>
            <a:r>
              <a:rPr lang="en-US" sz="2400" smtClean="0"/>
              <a:t>Device</a:t>
            </a:r>
          </a:p>
          <a:p>
            <a:r>
              <a:rPr lang="en-US" sz="2400" smtClean="0"/>
              <a:t>Printable</a:t>
            </a:r>
            <a:br>
              <a:rPr lang="en-US" sz="2400" smtClean="0"/>
            </a:br>
            <a:r>
              <a:rPr lang="en-US" sz="2400" smtClean="0"/>
              <a:t>Version of Data</a:t>
            </a:r>
            <a:br>
              <a:rPr lang="en-US" sz="2400" smtClean="0"/>
            </a:br>
            <a:r>
              <a:rPr lang="en-US" sz="2400" smtClean="0"/>
              <a:t>Available</a:t>
            </a:r>
          </a:p>
        </p:txBody>
      </p:sp>
      <p:pic>
        <p:nvPicPr>
          <p:cNvPr id="214022" name="Picture 4" descr="IMS Equipment History"/>
          <p:cNvPicPr>
            <a:picLocks noChangeAspect="1" noChangeArrowheads="1"/>
          </p:cNvPicPr>
          <p:nvPr/>
        </p:nvPicPr>
        <p:blipFill>
          <a:blip r:embed="rId2" cstate="print"/>
          <a:srcRect/>
          <a:stretch>
            <a:fillRect/>
          </a:stretch>
        </p:blipFill>
        <p:spPr bwMode="auto">
          <a:xfrm>
            <a:off x="3475038" y="3063875"/>
            <a:ext cx="5411787" cy="3328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Express Lanes Management</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299</a:t>
            </a:fld>
            <a:endParaRPr lang="en-US"/>
          </a:p>
        </p:txBody>
      </p:sp>
      <p:pic>
        <p:nvPicPr>
          <p:cNvPr id="10" name="Picture 8" descr="image of future 95 Express lanes"/>
          <p:cNvPicPr>
            <a:picLocks noChangeAspect="1" noChangeArrowheads="1"/>
          </p:cNvPicPr>
          <p:nvPr/>
        </p:nvPicPr>
        <p:blipFill>
          <a:blip r:embed="rId2" cstate="print"/>
          <a:srcRect/>
          <a:stretch>
            <a:fillRect/>
          </a:stretch>
        </p:blipFill>
        <p:spPr bwMode="auto">
          <a:xfrm>
            <a:off x="2286000" y="3276600"/>
            <a:ext cx="4762500" cy="248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1: Introduction</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DMS: Send Message</a:t>
            </a:r>
            <a:endParaRPr lang="en-US" dirty="0"/>
          </a:p>
        </p:txBody>
      </p:sp>
      <p:sp>
        <p:nvSpPr>
          <p:cNvPr id="3" name="Content Placeholder 2"/>
          <p:cNvSpPr>
            <a:spLocks noGrp="1"/>
          </p:cNvSpPr>
          <p:nvPr>
            <p:ph sz="quarter" idx="1"/>
          </p:nvPr>
        </p:nvSpPr>
        <p:spPr>
          <a:xfrm>
            <a:off x="685800" y="1600200"/>
            <a:ext cx="6858000" cy="3052762"/>
          </a:xfrm>
        </p:spPr>
        <p:txBody>
          <a:bodyPr>
            <a:normAutofit fontScale="85000" lnSpcReduction="20000"/>
          </a:bodyPr>
          <a:lstStyle/>
          <a:p>
            <a:r>
              <a:rPr lang="en-US" dirty="0" smtClean="0"/>
              <a:t>Send message</a:t>
            </a:r>
          </a:p>
          <a:p>
            <a:pPr lvl="1"/>
            <a:r>
              <a:rPr lang="en-US" dirty="0" smtClean="0"/>
              <a:t>From Short Status Window</a:t>
            </a:r>
          </a:p>
          <a:p>
            <a:pPr lvl="1"/>
            <a:r>
              <a:rPr lang="en-US" dirty="0" smtClean="0"/>
              <a:t>Or, from “Add Message” button within the Device Messaging Window</a:t>
            </a:r>
          </a:p>
          <a:p>
            <a:r>
              <a:rPr lang="en-US" dirty="0" smtClean="0"/>
              <a:t>Ability to create messages with:</a:t>
            </a:r>
          </a:p>
          <a:p>
            <a:pPr lvl="1"/>
            <a:r>
              <a:rPr lang="en-US" dirty="0" smtClean="0"/>
              <a:t>Multiple pages</a:t>
            </a:r>
          </a:p>
          <a:p>
            <a:pPr lvl="1"/>
            <a:r>
              <a:rPr lang="en-US" dirty="0" smtClean="0"/>
              <a:t>Graphics</a:t>
            </a:r>
          </a:p>
          <a:p>
            <a:pPr lvl="1"/>
            <a:r>
              <a:rPr lang="en-US" dirty="0" smtClean="0"/>
              <a:t>Custom Colors</a:t>
            </a:r>
            <a:endParaRPr lang="en-US" dirty="0"/>
          </a:p>
        </p:txBody>
      </p:sp>
      <p:pic>
        <p:nvPicPr>
          <p:cNvPr id="14" name="Content Placeholder 13" descr="SendMessage.png"/>
          <p:cNvPicPr>
            <a:picLocks noGrp="1" noChangeAspect="1"/>
          </p:cNvPicPr>
          <p:nvPr>
            <p:ph sz="quarter" idx="4"/>
          </p:nvPr>
        </p:nvPicPr>
        <p:blipFill>
          <a:blip r:embed="rId3" cstate="print"/>
          <a:stretch>
            <a:fillRect/>
          </a:stretch>
        </p:blipFill>
        <p:spPr>
          <a:xfrm>
            <a:off x="3718730" y="3535362"/>
            <a:ext cx="5230550" cy="2895601"/>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30</a:t>
            </a:fld>
            <a:endParaRPr lang="en-US"/>
          </a:p>
        </p:txBody>
      </p:sp>
      <p:cxnSp>
        <p:nvCxnSpPr>
          <p:cNvPr id="13" name="Straight Arrow Connector 12"/>
          <p:cNvCxnSpPr/>
          <p:nvPr/>
        </p:nvCxnSpPr>
        <p:spPr bwMode="auto">
          <a:xfrm>
            <a:off x="3352800" y="3581400"/>
            <a:ext cx="5168900" cy="1160462"/>
          </a:xfrm>
          <a:prstGeom prst="straightConnector1">
            <a:avLst/>
          </a:prstGeom>
          <a:noFill/>
          <a:ln w="25400" cap="flat" cmpd="sng" algn="ctr">
            <a:solidFill>
              <a:srgbClr val="C00000"/>
            </a:solidFill>
            <a:prstDash val="solid"/>
            <a:round/>
            <a:headEnd type="none" w="med" len="med"/>
            <a:tailEnd type="arrow"/>
          </a:ln>
          <a:effectLst/>
        </p:spPr>
      </p:cxnSp>
      <p:cxnSp>
        <p:nvCxnSpPr>
          <p:cNvPr id="19" name="Straight Arrow Connector 18"/>
          <p:cNvCxnSpPr/>
          <p:nvPr/>
        </p:nvCxnSpPr>
        <p:spPr bwMode="auto">
          <a:xfrm>
            <a:off x="3352800" y="3657600"/>
            <a:ext cx="5295900" cy="2392362"/>
          </a:xfrm>
          <a:prstGeom prst="straightConnector1">
            <a:avLst/>
          </a:prstGeom>
          <a:noFill/>
          <a:ln w="25400" cap="flat" cmpd="sng" algn="ctr">
            <a:solidFill>
              <a:srgbClr val="C00000"/>
            </a:solidFill>
            <a:prstDash val="solid"/>
            <a:round/>
            <a:headEnd type="none" w="med" len="med"/>
            <a:tailEnd type="arrow"/>
          </a:ln>
          <a:effectLst/>
        </p:spPr>
      </p:cxnSp>
      <p:cxnSp>
        <p:nvCxnSpPr>
          <p:cNvPr id="22" name="Straight Arrow Connector 21"/>
          <p:cNvCxnSpPr/>
          <p:nvPr/>
        </p:nvCxnSpPr>
        <p:spPr bwMode="auto">
          <a:xfrm>
            <a:off x="2667000" y="3962400"/>
            <a:ext cx="2489200" cy="817562"/>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a:off x="3352800" y="4343400"/>
            <a:ext cx="2514600" cy="1135062"/>
          </a:xfrm>
          <a:prstGeom prst="straightConnector1">
            <a:avLst/>
          </a:prstGeom>
          <a:noFill/>
          <a:ln w="25400" cap="flat" cmpd="sng" algn="ctr">
            <a:solidFill>
              <a:srgbClr val="00CC66"/>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300</a:t>
            </a:fld>
            <a:endParaRPr lang="en-US" smtClean="0"/>
          </a:p>
        </p:txBody>
      </p:sp>
      <p:sp>
        <p:nvSpPr>
          <p:cNvPr id="2960386" name="Rectangle 2"/>
          <p:cNvSpPr>
            <a:spLocks noGrp="1" noChangeArrowheads="1"/>
          </p:cNvSpPr>
          <p:nvPr>
            <p:ph type="title"/>
          </p:nvPr>
        </p:nvSpPr>
        <p:spPr/>
        <p:txBody>
          <a:bodyPr/>
          <a:lstStyle/>
          <a:p>
            <a:pPr>
              <a:defRPr/>
            </a:pPr>
            <a:r>
              <a:rPr lang="en-US" sz="3600"/>
              <a:t>Express Lanes</a:t>
            </a:r>
            <a:endParaRPr lang="en-US" sz="2400"/>
          </a:p>
        </p:txBody>
      </p:sp>
      <p:sp>
        <p:nvSpPr>
          <p:cNvPr id="2960391" name="Rectangle 7"/>
          <p:cNvSpPr>
            <a:spLocks noChangeArrowheads="1"/>
          </p:cNvSpPr>
          <p:nvPr/>
        </p:nvSpPr>
        <p:spPr bwMode="auto">
          <a:xfrm>
            <a:off x="266700" y="1866900"/>
            <a:ext cx="5384800" cy="46323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tabLst>
                <a:tab pos="1257300" algn="l"/>
              </a:tabLst>
            </a:pPr>
            <a:endParaRPr lang="en-US" dirty="0"/>
          </a:p>
          <a:p>
            <a:pPr marL="800100" lvl="1" indent="-342900" defTabSz="862013">
              <a:lnSpc>
                <a:spcPct val="85000"/>
              </a:lnSpc>
              <a:tabLst>
                <a:tab pos="1257300" algn="l"/>
              </a:tabLst>
            </a:pPr>
            <a:r>
              <a:rPr lang="en-US" sz="2400" dirty="0"/>
              <a:t>High Occupancy Toll (HOT) lanes, separated from regular traffic lanes, that drivers can choose to use</a:t>
            </a:r>
          </a:p>
          <a:p>
            <a:pPr marL="800100" lvl="1" indent="-342900" defTabSz="862013">
              <a:lnSpc>
                <a:spcPct val="85000"/>
              </a:lnSpc>
              <a:tabLst>
                <a:tab pos="1257300" algn="l"/>
              </a:tabLst>
            </a:pPr>
            <a:r>
              <a:rPr lang="en-US" sz="2400" dirty="0" smtClean="0"/>
              <a:t>I-95 Express Lanes Spans </a:t>
            </a:r>
            <a:r>
              <a:rPr lang="en-US" sz="2400" dirty="0"/>
              <a:t>on I-95 from the Dolphin </a:t>
            </a:r>
            <a:r>
              <a:rPr lang="en-US" sz="2400" dirty="0" err="1"/>
              <a:t>Expwy</a:t>
            </a:r>
            <a:r>
              <a:rPr lang="en-US" sz="2400" dirty="0"/>
              <a:t> (SR 836) in D4 to Broward Blvd (SR 842) in D6.</a:t>
            </a:r>
          </a:p>
          <a:p>
            <a:pPr lvl="2" indent="342900" defTabSz="862013">
              <a:lnSpc>
                <a:spcPct val="85000"/>
              </a:lnSpc>
              <a:buFont typeface="Wingdings" pitchFamily="2" charset="2"/>
              <a:buChar char="§"/>
              <a:tabLst>
                <a:tab pos="1257300" algn="l"/>
              </a:tabLst>
            </a:pPr>
            <a:r>
              <a:rPr lang="en-US" sz="2400" dirty="0"/>
              <a:t>Initial deployment will span a segment of I-95 near the Airport </a:t>
            </a:r>
            <a:r>
              <a:rPr lang="en-US" sz="2400" dirty="0" err="1"/>
              <a:t>Expwy</a:t>
            </a:r>
            <a:r>
              <a:rPr lang="en-US" sz="2400" dirty="0"/>
              <a:t> (SR 112) </a:t>
            </a:r>
          </a:p>
          <a:p>
            <a:pPr marL="800100" lvl="1" indent="-342900" defTabSz="862013">
              <a:lnSpc>
                <a:spcPct val="85000"/>
              </a:lnSpc>
              <a:tabLst>
                <a:tab pos="1257300" algn="l"/>
              </a:tabLst>
            </a:pPr>
            <a:endParaRPr lang="en-US" sz="2400" dirty="0"/>
          </a:p>
          <a:p>
            <a:pPr defTabSz="862013">
              <a:lnSpc>
                <a:spcPct val="85000"/>
              </a:lnSpc>
              <a:tabLst>
                <a:tab pos="1257300" algn="l"/>
              </a:tabLst>
            </a:pPr>
            <a:endParaRPr lang="en-US" sz="2400" dirty="0"/>
          </a:p>
        </p:txBody>
      </p:sp>
      <p:graphicFrame>
        <p:nvGraphicFramePr>
          <p:cNvPr id="27650" name="Object 2"/>
          <p:cNvGraphicFramePr>
            <a:graphicFrameLocks noGrp="1" noChangeAspect="1"/>
          </p:cNvGraphicFramePr>
          <p:nvPr>
            <p:ph idx="1"/>
          </p:nvPr>
        </p:nvGraphicFramePr>
        <p:xfrm>
          <a:off x="5765800" y="2268538"/>
          <a:ext cx="3114675" cy="3878262"/>
        </p:xfrm>
        <a:graphic>
          <a:graphicData uri="http://schemas.openxmlformats.org/presentationml/2006/ole">
            <mc:AlternateContent xmlns:mc="http://schemas.openxmlformats.org/markup-compatibility/2006">
              <mc:Choice xmlns:v="urn:schemas-microsoft-com:vml" Requires="v">
                <p:oleObj spid="_x0000_s146485" r:id="rId4" imgW="4191585" imgH="5219048" progId="">
                  <p:embed/>
                </p:oleObj>
              </mc:Choice>
              <mc:Fallback>
                <p:oleObj r:id="rId4" imgW="4191585" imgH="521904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800" y="2268538"/>
                        <a:ext cx="3114675" cy="387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960395" name="Rectangle 11"/>
          <p:cNvSpPr>
            <a:spLocks noChangeArrowheads="1"/>
          </p:cNvSpPr>
          <p:nvPr/>
        </p:nvSpPr>
        <p:spPr bwMode="auto">
          <a:xfrm>
            <a:off x="855663" y="1414463"/>
            <a:ext cx="68072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are Express </a:t>
            </a:r>
            <a:r>
              <a:rPr lang="en-US" sz="3200" dirty="0"/>
              <a:t>Lanes?</a:t>
            </a:r>
            <a:endParaRPr lang="en-US" sz="2400" dirty="0"/>
          </a:p>
          <a:p>
            <a:pPr defTabSz="862013">
              <a:lnSpc>
                <a:spcPct val="85000"/>
              </a:lnSpc>
            </a:pP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1">
                                            <p:txEl>
                                              <p:pRg st="1" end="1"/>
                                            </p:txEl>
                                          </p:spTgt>
                                        </p:tgtEl>
                                        <p:attrNameLst>
                                          <p:attrName>style.visibility</p:attrName>
                                        </p:attrNameLst>
                                      </p:cBhvr>
                                      <p:to>
                                        <p:strVal val="visible"/>
                                      </p:to>
                                    </p:set>
                                    <p:anim calcmode="lin" valueType="num">
                                      <p:cBhvr additive="base">
                                        <p:cTn id="7" dur="500" fill="hold"/>
                                        <p:tgtEl>
                                          <p:spTgt spid="29603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0391">
                                            <p:txEl>
                                              <p:pRg st="2" end="2"/>
                                            </p:txEl>
                                          </p:spTgt>
                                        </p:tgtEl>
                                        <p:attrNameLst>
                                          <p:attrName>style.visibility</p:attrName>
                                        </p:attrNameLst>
                                      </p:cBhvr>
                                      <p:to>
                                        <p:strVal val="visible"/>
                                      </p:to>
                                    </p:set>
                                    <p:anim calcmode="lin" valueType="num">
                                      <p:cBhvr additive="base">
                                        <p:cTn id="13" dur="500" fill="hold"/>
                                        <p:tgtEl>
                                          <p:spTgt spid="29603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039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60391">
                                            <p:txEl>
                                              <p:pRg st="3" end="3"/>
                                            </p:txEl>
                                          </p:spTgt>
                                        </p:tgtEl>
                                        <p:attrNameLst>
                                          <p:attrName>style.visibility</p:attrName>
                                        </p:attrNameLst>
                                      </p:cBhvr>
                                      <p:to>
                                        <p:strVal val="visible"/>
                                      </p:to>
                                    </p:set>
                                    <p:anim calcmode="lin" valueType="num">
                                      <p:cBhvr additive="base">
                                        <p:cTn id="17" dur="500" fill="hold"/>
                                        <p:tgtEl>
                                          <p:spTgt spid="296039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039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60395">
                                            <p:txEl>
                                              <p:pRg st="0" end="0"/>
                                            </p:txEl>
                                          </p:spTgt>
                                        </p:tgtEl>
                                        <p:attrNameLst>
                                          <p:attrName>style.visibility</p:attrName>
                                        </p:attrNameLst>
                                      </p:cBhvr>
                                      <p:to>
                                        <p:strVal val="visible"/>
                                      </p:to>
                                    </p:set>
                                    <p:anim calcmode="lin" valueType="num">
                                      <p:cBhvr additive="base">
                                        <p:cTn id="21"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1" grpId="0" build="p" bldLvl="2"/>
      <p:bldP spid="2960395" grpId="0" build="p" bldLvl="2"/>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Slide Number Placeholder 6"/>
          <p:cNvSpPr>
            <a:spLocks noGrp="1"/>
          </p:cNvSpPr>
          <p:nvPr>
            <p:ph type="sldNum" sz="quarter" idx="12"/>
          </p:nvPr>
        </p:nvSpPr>
        <p:spPr>
          <a:noFill/>
        </p:spPr>
        <p:txBody>
          <a:bodyPr/>
          <a:lstStyle/>
          <a:p>
            <a:fld id="{4C3A9780-C047-4CBE-A47A-FC6C59FC38A0}" type="slidenum">
              <a:rPr lang="en-US" smtClean="0"/>
              <a:pPr/>
              <a:t>301</a:t>
            </a:fld>
            <a:endParaRPr lang="en-US" smtClean="0"/>
          </a:p>
        </p:txBody>
      </p:sp>
      <p:grpSp>
        <p:nvGrpSpPr>
          <p:cNvPr id="2" name="Group 48"/>
          <p:cNvGrpSpPr>
            <a:grpSpLocks/>
          </p:cNvGrpSpPr>
          <p:nvPr/>
        </p:nvGrpSpPr>
        <p:grpSpPr bwMode="auto">
          <a:xfrm>
            <a:off x="3467100" y="2692400"/>
            <a:ext cx="3455988" cy="338138"/>
            <a:chOff x="336" y="1696"/>
            <a:chExt cx="2177" cy="213"/>
          </a:xfrm>
        </p:grpSpPr>
        <p:pic>
          <p:nvPicPr>
            <p:cNvPr id="28724" name="Picture 46" descr="road"/>
            <p:cNvPicPr>
              <a:picLocks noChangeAspect="1" noChangeArrowheads="1"/>
            </p:cNvPicPr>
            <p:nvPr/>
          </p:nvPicPr>
          <p:blipFill>
            <a:blip r:embed="rId4" cstate="print"/>
            <a:srcRect/>
            <a:stretch>
              <a:fillRect/>
            </a:stretch>
          </p:blipFill>
          <p:spPr bwMode="auto">
            <a:xfrm>
              <a:off x="1347" y="1699"/>
              <a:ext cx="1166" cy="210"/>
            </a:xfrm>
            <a:prstGeom prst="rect">
              <a:avLst/>
            </a:prstGeom>
            <a:noFill/>
            <a:ln w="9525">
              <a:noFill/>
              <a:miter lim="800000"/>
              <a:headEnd/>
              <a:tailEnd/>
            </a:ln>
          </p:spPr>
        </p:pic>
        <p:pic>
          <p:nvPicPr>
            <p:cNvPr id="28725" name="Picture 45" descr="road"/>
            <p:cNvPicPr>
              <a:picLocks noChangeAspect="1" noChangeArrowheads="1"/>
            </p:cNvPicPr>
            <p:nvPr/>
          </p:nvPicPr>
          <p:blipFill>
            <a:blip r:embed="rId4" cstate="print"/>
            <a:srcRect/>
            <a:stretch>
              <a:fillRect/>
            </a:stretch>
          </p:blipFill>
          <p:spPr bwMode="auto">
            <a:xfrm>
              <a:off x="336" y="1696"/>
              <a:ext cx="1166" cy="210"/>
            </a:xfrm>
            <a:prstGeom prst="rect">
              <a:avLst/>
            </a:prstGeom>
            <a:noFill/>
            <a:ln w="9525">
              <a:noFill/>
              <a:miter lim="800000"/>
              <a:headEnd/>
              <a:tailEnd/>
            </a:ln>
          </p:spPr>
        </p:pic>
      </p:grpSp>
      <p:sp>
        <p:nvSpPr>
          <p:cNvPr id="3389442" name="Rectangle 2"/>
          <p:cNvSpPr>
            <a:spLocks noGrp="1" noChangeArrowheads="1"/>
          </p:cNvSpPr>
          <p:nvPr>
            <p:ph type="title"/>
          </p:nvPr>
        </p:nvSpPr>
        <p:spPr/>
        <p:txBody>
          <a:bodyPr/>
          <a:lstStyle/>
          <a:p>
            <a:pPr>
              <a:defRPr/>
            </a:pPr>
            <a:r>
              <a:rPr lang="en-US" sz="3600"/>
              <a:t>Express Lanes</a:t>
            </a:r>
            <a:br>
              <a:rPr lang="en-US" sz="3600"/>
            </a:br>
            <a:r>
              <a:rPr lang="en-US" sz="2400"/>
              <a:t>System Operations</a:t>
            </a:r>
          </a:p>
        </p:txBody>
      </p:sp>
      <p:grpSp>
        <p:nvGrpSpPr>
          <p:cNvPr id="3" name="Group 47"/>
          <p:cNvGrpSpPr>
            <a:grpSpLocks/>
          </p:cNvGrpSpPr>
          <p:nvPr/>
        </p:nvGrpSpPr>
        <p:grpSpPr bwMode="auto">
          <a:xfrm>
            <a:off x="3459163" y="1754188"/>
            <a:ext cx="3529012" cy="946150"/>
            <a:chOff x="328" y="1088"/>
            <a:chExt cx="2219" cy="626"/>
          </a:xfrm>
        </p:grpSpPr>
        <p:grpSp>
          <p:nvGrpSpPr>
            <p:cNvPr id="4" name="Group 5"/>
            <p:cNvGrpSpPr>
              <a:grpSpLocks/>
            </p:cNvGrpSpPr>
            <p:nvPr/>
          </p:nvGrpSpPr>
          <p:grpSpPr bwMode="auto">
            <a:xfrm>
              <a:off x="2164" y="1088"/>
              <a:ext cx="383" cy="438"/>
              <a:chOff x="3546" y="1287"/>
              <a:chExt cx="383" cy="438"/>
            </a:xfrm>
          </p:grpSpPr>
          <p:sp>
            <p:nvSpPr>
              <p:cNvPr id="28723" name="AutoShape 6"/>
              <p:cNvSpPr>
                <a:spLocks noChangeArrowheads="1"/>
              </p:cNvSpPr>
              <p:nvPr/>
            </p:nvSpPr>
            <p:spPr bwMode="auto">
              <a:xfrm>
                <a:off x="3777" y="1389"/>
                <a:ext cx="42" cy="336"/>
              </a:xfrm>
              <a:prstGeom prst="flowChartMagneticDisk">
                <a:avLst/>
              </a:prstGeom>
              <a:solidFill>
                <a:srgbClr val="C0C0C0"/>
              </a:solidFill>
              <a:ln w="12700">
                <a:noFill/>
                <a:round/>
                <a:headEnd/>
                <a:tailEnd/>
              </a:ln>
            </p:spPr>
            <p:txBody>
              <a:bodyPr wrap="none" anchor="ctr"/>
              <a:lstStyle/>
              <a:p>
                <a:endParaRPr lang="en-US"/>
              </a:p>
            </p:txBody>
          </p:sp>
          <p:graphicFrame>
            <p:nvGraphicFramePr>
              <p:cNvPr id="28675" name="Object 3"/>
              <p:cNvGraphicFramePr>
                <a:graphicFrameLocks noChangeAspect="1"/>
              </p:cNvGraphicFramePr>
              <p:nvPr/>
            </p:nvGraphicFramePr>
            <p:xfrm>
              <a:off x="3546" y="1287"/>
              <a:ext cx="383" cy="392"/>
            </p:xfrm>
            <a:graphic>
              <a:graphicData uri="http://schemas.openxmlformats.org/presentationml/2006/ole">
                <mc:AlternateContent xmlns:mc="http://schemas.openxmlformats.org/markup-compatibility/2006">
                  <mc:Choice xmlns:v="urn:schemas-microsoft-com:vml" Requires="v">
                    <p:oleObj spid="_x0000_s147560" name="Photo Editor Photo" r:id="rId5" imgW="16371429" imgH="16742857" progId="">
                      <p:embed/>
                    </p:oleObj>
                  </mc:Choice>
                  <mc:Fallback>
                    <p:oleObj name="Photo Editor Photo" r:id="rId5" imgW="16371429" imgH="16742857"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 y="1287"/>
                            <a:ext cx="383"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8719" name="Picture 8" descr="tree"/>
            <p:cNvPicPr>
              <a:picLocks noChangeAspect="1" noChangeArrowheads="1"/>
            </p:cNvPicPr>
            <p:nvPr/>
          </p:nvPicPr>
          <p:blipFill>
            <a:blip r:embed="rId7" cstate="print"/>
            <a:srcRect/>
            <a:stretch>
              <a:fillRect/>
            </a:stretch>
          </p:blipFill>
          <p:spPr bwMode="auto">
            <a:xfrm>
              <a:off x="1038" y="1221"/>
              <a:ext cx="250" cy="300"/>
            </a:xfrm>
            <a:prstGeom prst="rect">
              <a:avLst/>
            </a:prstGeom>
            <a:noFill/>
            <a:ln w="9525">
              <a:noFill/>
              <a:miter lim="800000"/>
              <a:headEnd/>
              <a:tailEnd/>
            </a:ln>
          </p:spPr>
        </p:pic>
        <p:pic>
          <p:nvPicPr>
            <p:cNvPr id="28720" name="Picture 9" descr="road"/>
            <p:cNvPicPr>
              <a:picLocks noChangeAspect="1" noChangeArrowheads="1"/>
            </p:cNvPicPr>
            <p:nvPr/>
          </p:nvPicPr>
          <p:blipFill>
            <a:blip r:embed="rId4" cstate="print"/>
            <a:srcRect/>
            <a:stretch>
              <a:fillRect/>
            </a:stretch>
          </p:blipFill>
          <p:spPr bwMode="auto">
            <a:xfrm>
              <a:off x="1449" y="1507"/>
              <a:ext cx="1057" cy="207"/>
            </a:xfrm>
            <a:prstGeom prst="rect">
              <a:avLst/>
            </a:prstGeom>
            <a:noFill/>
            <a:ln w="9525">
              <a:noFill/>
              <a:miter lim="800000"/>
              <a:headEnd/>
              <a:tailEnd/>
            </a:ln>
          </p:spPr>
        </p:pic>
        <p:pic>
          <p:nvPicPr>
            <p:cNvPr id="28721" name="Picture 10" descr="tree"/>
            <p:cNvPicPr>
              <a:picLocks noChangeAspect="1" noChangeArrowheads="1"/>
            </p:cNvPicPr>
            <p:nvPr/>
          </p:nvPicPr>
          <p:blipFill>
            <a:blip r:embed="rId7" cstate="print"/>
            <a:srcRect/>
            <a:stretch>
              <a:fillRect/>
            </a:stretch>
          </p:blipFill>
          <p:spPr bwMode="auto">
            <a:xfrm>
              <a:off x="1850" y="1221"/>
              <a:ext cx="250" cy="300"/>
            </a:xfrm>
            <a:prstGeom prst="rect">
              <a:avLst/>
            </a:prstGeom>
            <a:noFill/>
            <a:ln w="9525">
              <a:noFill/>
              <a:miter lim="800000"/>
              <a:headEnd/>
              <a:tailEnd/>
            </a:ln>
          </p:spPr>
        </p:pic>
        <p:pic>
          <p:nvPicPr>
            <p:cNvPr id="28722" name="Picture 14" descr="road"/>
            <p:cNvPicPr>
              <a:picLocks noChangeAspect="1" noChangeArrowheads="1"/>
            </p:cNvPicPr>
            <p:nvPr/>
          </p:nvPicPr>
          <p:blipFill>
            <a:blip r:embed="rId4" cstate="print"/>
            <a:srcRect/>
            <a:stretch>
              <a:fillRect/>
            </a:stretch>
          </p:blipFill>
          <p:spPr bwMode="auto">
            <a:xfrm>
              <a:off x="328" y="1504"/>
              <a:ext cx="1166" cy="210"/>
            </a:xfrm>
            <a:prstGeom prst="rect">
              <a:avLst/>
            </a:prstGeom>
            <a:noFill/>
            <a:ln w="9525">
              <a:noFill/>
              <a:miter lim="800000"/>
              <a:headEnd/>
              <a:tailEnd/>
            </a:ln>
          </p:spPr>
        </p:pic>
      </p:grpSp>
      <p:pic>
        <p:nvPicPr>
          <p:cNvPr id="3389455" name="Picture 15" descr="red_car2"/>
          <p:cNvPicPr>
            <a:picLocks noChangeAspect="1" noChangeArrowheads="1"/>
          </p:cNvPicPr>
          <p:nvPr/>
        </p:nvPicPr>
        <p:blipFill>
          <a:blip r:embed="rId8" cstate="print"/>
          <a:srcRect/>
          <a:stretch>
            <a:fillRect/>
          </a:stretch>
        </p:blipFill>
        <p:spPr bwMode="auto">
          <a:xfrm>
            <a:off x="5905500" y="2390775"/>
            <a:ext cx="581025" cy="263525"/>
          </a:xfrm>
          <a:prstGeom prst="rect">
            <a:avLst/>
          </a:prstGeom>
          <a:noFill/>
          <a:ln w="9525">
            <a:noFill/>
            <a:miter lim="800000"/>
            <a:headEnd/>
            <a:tailEnd/>
          </a:ln>
        </p:spPr>
      </p:pic>
      <p:pic>
        <p:nvPicPr>
          <p:cNvPr id="3389459" name="Picture 19" descr="image of express lane toll sign"/>
          <p:cNvPicPr>
            <a:picLocks noChangeAspect="1" noChangeArrowheads="1"/>
          </p:cNvPicPr>
          <p:nvPr/>
        </p:nvPicPr>
        <p:blipFill>
          <a:blip r:embed="rId9" cstate="print"/>
          <a:srcRect/>
          <a:stretch>
            <a:fillRect/>
          </a:stretch>
        </p:blipFill>
        <p:spPr bwMode="auto">
          <a:xfrm>
            <a:off x="4646613" y="3170238"/>
            <a:ext cx="1704975" cy="1325562"/>
          </a:xfrm>
          <a:prstGeom prst="rect">
            <a:avLst/>
          </a:prstGeom>
          <a:noFill/>
          <a:ln w="9525">
            <a:noFill/>
            <a:miter lim="800000"/>
            <a:headEnd/>
            <a:tailEnd/>
          </a:ln>
        </p:spPr>
      </p:pic>
      <p:sp>
        <p:nvSpPr>
          <p:cNvPr id="28683" name="Line 20"/>
          <p:cNvSpPr>
            <a:spLocks noChangeShapeType="1"/>
          </p:cNvSpPr>
          <p:nvPr/>
        </p:nvSpPr>
        <p:spPr bwMode="auto">
          <a:xfrm flipH="1" flipV="1">
            <a:off x="5219700" y="2095500"/>
            <a:ext cx="12700" cy="304800"/>
          </a:xfrm>
          <a:prstGeom prst="line">
            <a:avLst/>
          </a:prstGeom>
          <a:noFill/>
          <a:ln w="9525">
            <a:solidFill>
              <a:schemeClr val="bg2"/>
            </a:solidFill>
            <a:round/>
            <a:headEnd/>
            <a:tailEnd/>
          </a:ln>
        </p:spPr>
        <p:txBody>
          <a:bodyPr lIns="92066" tIns="46033" rIns="92066" bIns="46033"/>
          <a:lstStyle/>
          <a:p>
            <a:endParaRPr lang="en-US"/>
          </a:p>
        </p:txBody>
      </p:sp>
      <p:sp>
        <p:nvSpPr>
          <p:cNvPr id="28684" name="Line 21"/>
          <p:cNvSpPr>
            <a:spLocks noChangeShapeType="1"/>
          </p:cNvSpPr>
          <p:nvPr/>
        </p:nvSpPr>
        <p:spPr bwMode="auto">
          <a:xfrm flipV="1">
            <a:off x="5364163" y="2239963"/>
            <a:ext cx="0" cy="457200"/>
          </a:xfrm>
          <a:prstGeom prst="line">
            <a:avLst/>
          </a:prstGeom>
          <a:noFill/>
          <a:ln w="9525">
            <a:solidFill>
              <a:schemeClr val="bg2"/>
            </a:solidFill>
            <a:round/>
            <a:headEnd/>
            <a:tailEnd/>
          </a:ln>
        </p:spPr>
        <p:txBody>
          <a:bodyPr lIns="92066" tIns="46033" rIns="92066" bIns="46033"/>
          <a:lstStyle/>
          <a:p>
            <a:endParaRPr lang="en-US"/>
          </a:p>
        </p:txBody>
      </p:sp>
      <p:sp>
        <p:nvSpPr>
          <p:cNvPr id="28685" name="Line 22"/>
          <p:cNvSpPr>
            <a:spLocks noChangeShapeType="1"/>
          </p:cNvSpPr>
          <p:nvPr/>
        </p:nvSpPr>
        <p:spPr bwMode="auto">
          <a:xfrm flipH="1" flipV="1">
            <a:off x="5241925" y="2143125"/>
            <a:ext cx="114300" cy="101600"/>
          </a:xfrm>
          <a:prstGeom prst="line">
            <a:avLst/>
          </a:prstGeom>
          <a:noFill/>
          <a:ln w="9525">
            <a:solidFill>
              <a:schemeClr val="bg2"/>
            </a:solidFill>
            <a:round/>
            <a:headEnd/>
            <a:tailEnd/>
          </a:ln>
        </p:spPr>
        <p:txBody>
          <a:bodyPr lIns="92066" tIns="46033" rIns="92066" bIns="46033"/>
          <a:lstStyle/>
          <a:p>
            <a:endParaRPr lang="en-US"/>
          </a:p>
        </p:txBody>
      </p:sp>
      <p:sp>
        <p:nvSpPr>
          <p:cNvPr id="28686" name="Line 23"/>
          <p:cNvSpPr>
            <a:spLocks noChangeShapeType="1"/>
          </p:cNvSpPr>
          <p:nvPr/>
        </p:nvSpPr>
        <p:spPr bwMode="auto">
          <a:xfrm flipH="1" flipV="1">
            <a:off x="5241925" y="2168525"/>
            <a:ext cx="114300" cy="292100"/>
          </a:xfrm>
          <a:prstGeom prst="line">
            <a:avLst/>
          </a:prstGeom>
          <a:noFill/>
          <a:ln w="9525">
            <a:solidFill>
              <a:schemeClr val="bg2"/>
            </a:solidFill>
            <a:round/>
            <a:headEnd/>
            <a:tailEnd/>
          </a:ln>
        </p:spPr>
        <p:txBody>
          <a:bodyPr lIns="92066" tIns="46033" rIns="92066" bIns="46033"/>
          <a:lstStyle/>
          <a:p>
            <a:endParaRPr lang="en-US"/>
          </a:p>
        </p:txBody>
      </p:sp>
      <p:sp>
        <p:nvSpPr>
          <p:cNvPr id="28687" name="AutoShape 31"/>
          <p:cNvSpPr>
            <a:spLocks noChangeArrowheads="1"/>
          </p:cNvSpPr>
          <p:nvPr/>
        </p:nvSpPr>
        <p:spPr bwMode="auto">
          <a:xfrm>
            <a:off x="5041900" y="2070100"/>
            <a:ext cx="482600" cy="241300"/>
          </a:xfrm>
          <a:prstGeom prst="cube">
            <a:avLst>
              <a:gd name="adj" fmla="val 25000"/>
            </a:avLst>
          </a:prstGeom>
          <a:solidFill>
            <a:schemeClr val="bg2"/>
          </a:solidFill>
          <a:ln w="9525">
            <a:solidFill>
              <a:schemeClr val="bg2"/>
            </a:solidFill>
            <a:miter lim="800000"/>
            <a:headEnd/>
            <a:tailEnd/>
          </a:ln>
        </p:spPr>
        <p:txBody>
          <a:bodyPr wrap="none" lIns="92066" tIns="46033" rIns="92066" bIns="46033" anchor="ctr"/>
          <a:lstStyle/>
          <a:p>
            <a:endParaRPr lang="en-US"/>
          </a:p>
        </p:txBody>
      </p:sp>
      <p:sp>
        <p:nvSpPr>
          <p:cNvPr id="28688" name="Line 32"/>
          <p:cNvSpPr>
            <a:spLocks noChangeShapeType="1"/>
          </p:cNvSpPr>
          <p:nvPr/>
        </p:nvSpPr>
        <p:spPr bwMode="auto">
          <a:xfrm flipV="1">
            <a:off x="5130800" y="2209800"/>
            <a:ext cx="266700" cy="0"/>
          </a:xfrm>
          <a:prstGeom prst="line">
            <a:avLst/>
          </a:prstGeom>
          <a:noFill/>
          <a:ln w="25400">
            <a:solidFill>
              <a:schemeClr val="accent2"/>
            </a:solidFill>
            <a:round/>
            <a:headEnd/>
            <a:tailEnd/>
          </a:ln>
        </p:spPr>
        <p:txBody>
          <a:bodyPr lIns="92066" tIns="46033" rIns="92066" bIns="46033"/>
          <a:lstStyle/>
          <a:p>
            <a:endParaRPr lang="en-US"/>
          </a:p>
        </p:txBody>
      </p:sp>
      <p:sp>
        <p:nvSpPr>
          <p:cNvPr id="28689" name="Line 33"/>
          <p:cNvSpPr>
            <a:spLocks noChangeShapeType="1"/>
          </p:cNvSpPr>
          <p:nvPr/>
        </p:nvSpPr>
        <p:spPr bwMode="auto">
          <a:xfrm flipV="1">
            <a:off x="5135563" y="2265363"/>
            <a:ext cx="266700" cy="0"/>
          </a:xfrm>
          <a:prstGeom prst="line">
            <a:avLst/>
          </a:prstGeom>
          <a:noFill/>
          <a:ln w="25400">
            <a:solidFill>
              <a:schemeClr val="accent2"/>
            </a:solidFill>
            <a:round/>
            <a:headEnd/>
            <a:tailEnd/>
          </a:ln>
        </p:spPr>
        <p:txBody>
          <a:bodyPr lIns="92066" tIns="46033" rIns="92066" bIns="46033"/>
          <a:lstStyle/>
          <a:p>
            <a:endParaRPr lang="en-US"/>
          </a:p>
        </p:txBody>
      </p:sp>
      <p:sp>
        <p:nvSpPr>
          <p:cNvPr id="3389484" name="AutoShape 44"/>
          <p:cNvSpPr>
            <a:spLocks noChangeArrowheads="1"/>
          </p:cNvSpPr>
          <p:nvPr/>
        </p:nvSpPr>
        <p:spPr bwMode="auto">
          <a:xfrm rot="4801899">
            <a:off x="4951412" y="2414588"/>
            <a:ext cx="89217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892 h 21600"/>
              <a:gd name="T14" fmla="*/ 20210 w 21600"/>
              <a:gd name="T15" fmla="*/ 13708 h 21600"/>
            </a:gdLst>
            <a:ahLst/>
            <a:cxnLst>
              <a:cxn ang="T8">
                <a:pos x="T0" y="T1"/>
              </a:cxn>
              <a:cxn ang="T9">
                <a:pos x="T2" y="T3"/>
              </a:cxn>
              <a:cxn ang="T10">
                <a:pos x="T4" y="T5"/>
              </a:cxn>
              <a:cxn ang="T11">
                <a:pos x="T6" y="T7"/>
              </a:cxn>
            </a:cxnLst>
            <a:rect l="T12" t="T13" r="T14" b="T15"/>
            <a:pathLst>
              <a:path w="21600" h="21600">
                <a:moveTo>
                  <a:pt x="16437" y="0"/>
                </a:moveTo>
                <a:lnTo>
                  <a:pt x="16437" y="7892"/>
                </a:lnTo>
                <a:lnTo>
                  <a:pt x="3375" y="7892"/>
                </a:lnTo>
                <a:lnTo>
                  <a:pt x="3375" y="13708"/>
                </a:lnTo>
                <a:lnTo>
                  <a:pt x="16437" y="13708"/>
                </a:lnTo>
                <a:lnTo>
                  <a:pt x="16437" y="21600"/>
                </a:lnTo>
                <a:lnTo>
                  <a:pt x="21600" y="10800"/>
                </a:lnTo>
                <a:close/>
              </a:path>
              <a:path w="21600" h="21600">
                <a:moveTo>
                  <a:pt x="1350" y="7892"/>
                </a:moveTo>
                <a:lnTo>
                  <a:pt x="1350" y="13708"/>
                </a:lnTo>
                <a:lnTo>
                  <a:pt x="2700" y="13708"/>
                </a:lnTo>
                <a:lnTo>
                  <a:pt x="2700" y="7892"/>
                </a:lnTo>
                <a:close/>
              </a:path>
              <a:path w="21600" h="21600">
                <a:moveTo>
                  <a:pt x="0" y="7892"/>
                </a:moveTo>
                <a:lnTo>
                  <a:pt x="0" y="13708"/>
                </a:lnTo>
                <a:lnTo>
                  <a:pt x="675" y="13708"/>
                </a:lnTo>
                <a:lnTo>
                  <a:pt x="675" y="7892"/>
                </a:lnTo>
                <a:close/>
              </a:path>
            </a:pathLst>
          </a:custGeom>
          <a:solidFill>
            <a:schemeClr val="bg2">
              <a:alpha val="50195"/>
            </a:schemeClr>
          </a:solidFill>
          <a:ln w="9525" algn="ctr">
            <a:solidFill>
              <a:schemeClr val="bg2"/>
            </a:solidFill>
            <a:miter lim="800000"/>
            <a:headEnd/>
            <a:tailEnd/>
          </a:ln>
        </p:spPr>
        <p:txBody>
          <a:bodyPr wrap="none" lIns="92066" tIns="46033" rIns="92066" bIns="46033" anchor="ctr"/>
          <a:lstStyle/>
          <a:p>
            <a:endParaRPr lang="en-US"/>
          </a:p>
        </p:txBody>
      </p:sp>
      <p:sp>
        <p:nvSpPr>
          <p:cNvPr id="3389489" name="Text Box 49"/>
          <p:cNvSpPr txBox="1">
            <a:spLocks noChangeArrowheads="1"/>
          </p:cNvSpPr>
          <p:nvPr/>
        </p:nvSpPr>
        <p:spPr bwMode="auto">
          <a:xfrm>
            <a:off x="1358900" y="2489200"/>
            <a:ext cx="1460500" cy="708025"/>
          </a:xfrm>
          <a:prstGeom prst="rect">
            <a:avLst/>
          </a:prstGeom>
          <a:gradFill rotWithShape="1">
            <a:gsLst>
              <a:gs pos="0">
                <a:schemeClr val="bg1"/>
              </a:gs>
              <a:gs pos="100000">
                <a:schemeClr val="bg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dirty="0" err="1">
                <a:latin typeface="Arial" charset="0"/>
              </a:rPr>
              <a:t>SunGuide</a:t>
            </a:r>
            <a:endParaRPr lang="en-US" dirty="0">
              <a:latin typeface="Arial" charset="0"/>
            </a:endParaRPr>
          </a:p>
        </p:txBody>
      </p:sp>
      <p:sp>
        <p:nvSpPr>
          <p:cNvPr id="3389492" name="Line 52"/>
          <p:cNvSpPr>
            <a:spLocks noChangeShapeType="1"/>
          </p:cNvSpPr>
          <p:nvPr/>
        </p:nvSpPr>
        <p:spPr bwMode="auto">
          <a:xfrm flipV="1">
            <a:off x="2849563" y="2239963"/>
            <a:ext cx="2159000" cy="330200"/>
          </a:xfrm>
          <a:prstGeom prst="line">
            <a:avLst/>
          </a:prstGeom>
          <a:noFill/>
          <a:ln w="25400">
            <a:solidFill>
              <a:schemeClr val="bg2"/>
            </a:solidFill>
            <a:round/>
            <a:headEnd/>
            <a:tailEnd type="triangle" w="med" len="med"/>
          </a:ln>
        </p:spPr>
        <p:txBody>
          <a:bodyPr lIns="92066" tIns="46033" rIns="92066" bIns="46033"/>
          <a:lstStyle/>
          <a:p>
            <a:endParaRPr lang="en-US"/>
          </a:p>
        </p:txBody>
      </p:sp>
      <p:grpSp>
        <p:nvGrpSpPr>
          <p:cNvPr id="5" name="Group 86"/>
          <p:cNvGrpSpPr>
            <a:grpSpLocks/>
          </p:cNvGrpSpPr>
          <p:nvPr/>
        </p:nvGrpSpPr>
        <p:grpSpPr bwMode="auto">
          <a:xfrm>
            <a:off x="1524000" y="3209925"/>
            <a:ext cx="1320800" cy="1617663"/>
            <a:chOff x="960" y="2022"/>
            <a:chExt cx="832" cy="1019"/>
          </a:xfrm>
        </p:grpSpPr>
        <p:pic>
          <p:nvPicPr>
            <p:cNvPr id="28715" name="Picture 53" descr="j0195384"/>
            <p:cNvPicPr>
              <a:picLocks noChangeAspect="1" noChangeArrowheads="1"/>
            </p:cNvPicPr>
            <p:nvPr/>
          </p:nvPicPr>
          <p:blipFill>
            <a:blip r:embed="rId10" cstate="print"/>
            <a:srcRect/>
            <a:stretch>
              <a:fillRect/>
            </a:stretch>
          </p:blipFill>
          <p:spPr bwMode="auto">
            <a:xfrm>
              <a:off x="1147" y="2396"/>
              <a:ext cx="443" cy="453"/>
            </a:xfrm>
            <a:prstGeom prst="rect">
              <a:avLst/>
            </a:prstGeom>
            <a:noFill/>
            <a:ln w="9525">
              <a:noFill/>
              <a:miter lim="800000"/>
              <a:headEnd/>
              <a:tailEnd/>
            </a:ln>
          </p:spPr>
        </p:pic>
        <p:sp>
          <p:nvSpPr>
            <p:cNvPr id="28716" name="Text Box 54"/>
            <p:cNvSpPr txBox="1">
              <a:spLocks noChangeArrowheads="1"/>
            </p:cNvSpPr>
            <p:nvPr/>
          </p:nvSpPr>
          <p:spPr bwMode="auto">
            <a:xfrm>
              <a:off x="960" y="2872"/>
              <a:ext cx="832" cy="169"/>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RTMC Operator</a:t>
              </a:r>
            </a:p>
          </p:txBody>
        </p:sp>
        <p:sp>
          <p:nvSpPr>
            <p:cNvPr id="28717" name="Line 55"/>
            <p:cNvSpPr>
              <a:spLocks noChangeShapeType="1"/>
            </p:cNvSpPr>
            <p:nvPr/>
          </p:nvSpPr>
          <p:spPr bwMode="auto">
            <a:xfrm flipV="1">
              <a:off x="1350" y="2022"/>
              <a:ext cx="0" cy="352"/>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sp>
        <p:nvSpPr>
          <p:cNvPr id="3389496" name="Text Box 56"/>
          <p:cNvSpPr txBox="1">
            <a:spLocks noChangeArrowheads="1"/>
          </p:cNvSpPr>
          <p:nvPr/>
        </p:nvSpPr>
        <p:spPr bwMode="auto">
          <a:xfrm>
            <a:off x="6951663" y="4703763"/>
            <a:ext cx="1460500" cy="708025"/>
          </a:xfrm>
          <a:prstGeom prst="rect">
            <a:avLst/>
          </a:prstGeom>
          <a:gradFill rotWithShape="1">
            <a:gsLst>
              <a:gs pos="0">
                <a:schemeClr val="accent1"/>
              </a:gs>
              <a:gs pos="100000">
                <a:schemeClr val="accent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sz="1600">
                <a:latin typeface="Arial" charset="0"/>
              </a:rPr>
              <a:t>Turnpike’s Tolling Software</a:t>
            </a:r>
          </a:p>
        </p:txBody>
      </p:sp>
      <p:grpSp>
        <p:nvGrpSpPr>
          <p:cNvPr id="6" name="Group 87"/>
          <p:cNvGrpSpPr>
            <a:grpSpLocks/>
          </p:cNvGrpSpPr>
          <p:nvPr/>
        </p:nvGrpSpPr>
        <p:grpSpPr bwMode="auto">
          <a:xfrm>
            <a:off x="2795588" y="3176588"/>
            <a:ext cx="4132262" cy="2036762"/>
            <a:chOff x="1761" y="2001"/>
            <a:chExt cx="2603" cy="1283"/>
          </a:xfrm>
        </p:grpSpPr>
        <p:sp>
          <p:nvSpPr>
            <p:cNvPr id="3389497" name="Text Box 57"/>
            <p:cNvSpPr txBox="1">
              <a:spLocks noChangeArrowheads="1"/>
            </p:cNvSpPr>
            <p:nvPr/>
          </p:nvSpPr>
          <p:spPr bwMode="auto">
            <a:xfrm>
              <a:off x="3430" y="3030"/>
              <a:ext cx="712" cy="254"/>
            </a:xfrm>
            <a:prstGeom prst="rect">
              <a:avLst/>
            </a:prstGeom>
            <a:gradFill rotWithShape="1">
              <a:gsLst>
                <a:gs pos="0">
                  <a:schemeClr val="accent1"/>
                </a:gs>
                <a:gs pos="100000">
                  <a:schemeClr val="accent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sz="1200">
                  <a:latin typeface="Arial" charset="0"/>
                </a:rPr>
                <a:t>Turnpike’s Middleware</a:t>
              </a:r>
            </a:p>
          </p:txBody>
        </p:sp>
        <p:sp>
          <p:nvSpPr>
            <p:cNvPr id="28712" name="Line 59"/>
            <p:cNvSpPr>
              <a:spLocks noChangeShapeType="1"/>
            </p:cNvSpPr>
            <p:nvPr/>
          </p:nvSpPr>
          <p:spPr bwMode="auto">
            <a:xfrm flipH="1">
              <a:off x="4140" y="3180"/>
              <a:ext cx="224" cy="0"/>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sp>
          <p:nvSpPr>
            <p:cNvPr id="28713" name="Line 60"/>
            <p:cNvSpPr>
              <a:spLocks noChangeShapeType="1"/>
            </p:cNvSpPr>
            <p:nvPr/>
          </p:nvSpPr>
          <p:spPr bwMode="auto">
            <a:xfrm>
              <a:off x="2894" y="3110"/>
              <a:ext cx="528" cy="0"/>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14" name="Line 61"/>
            <p:cNvSpPr>
              <a:spLocks noChangeShapeType="1"/>
            </p:cNvSpPr>
            <p:nvPr/>
          </p:nvSpPr>
          <p:spPr bwMode="auto">
            <a:xfrm flipH="1" flipV="1">
              <a:off x="1761" y="2001"/>
              <a:ext cx="1136" cy="1112"/>
            </a:xfrm>
            <a:prstGeom prst="line">
              <a:avLst/>
            </a:prstGeom>
            <a:noFill/>
            <a:ln w="25400">
              <a:solidFill>
                <a:schemeClr val="bg2"/>
              </a:solidFill>
              <a:round/>
              <a:headEnd/>
              <a:tailEnd type="triangle" w="med" len="med"/>
            </a:ln>
          </p:spPr>
          <p:txBody>
            <a:bodyPr lIns="92066" tIns="46033" rIns="92066" bIns="46033"/>
            <a:lstStyle/>
            <a:p>
              <a:endParaRPr lang="en-US"/>
            </a:p>
          </p:txBody>
        </p:sp>
      </p:grpSp>
      <p:sp>
        <p:nvSpPr>
          <p:cNvPr id="3389502" name="Line 62"/>
          <p:cNvSpPr>
            <a:spLocks noChangeShapeType="1"/>
          </p:cNvSpPr>
          <p:nvPr/>
        </p:nvSpPr>
        <p:spPr bwMode="auto">
          <a:xfrm>
            <a:off x="6757988" y="2338388"/>
            <a:ext cx="952500" cy="2349500"/>
          </a:xfrm>
          <a:prstGeom prst="line">
            <a:avLst/>
          </a:prstGeom>
          <a:noFill/>
          <a:ln w="25400">
            <a:solidFill>
              <a:schemeClr val="bg2"/>
            </a:solidFill>
            <a:round/>
            <a:headEnd/>
            <a:tailEnd type="triangle" w="med" len="med"/>
          </a:ln>
        </p:spPr>
        <p:txBody>
          <a:bodyPr lIns="92066" tIns="46033" rIns="92066" bIns="46033"/>
          <a:lstStyle/>
          <a:p>
            <a:endParaRPr lang="en-US"/>
          </a:p>
        </p:txBody>
      </p:sp>
      <p:grpSp>
        <p:nvGrpSpPr>
          <p:cNvPr id="7" name="Group 89"/>
          <p:cNvGrpSpPr>
            <a:grpSpLocks/>
          </p:cNvGrpSpPr>
          <p:nvPr/>
        </p:nvGrpSpPr>
        <p:grpSpPr bwMode="auto">
          <a:xfrm>
            <a:off x="5857875" y="5527675"/>
            <a:ext cx="1371600" cy="976313"/>
            <a:chOff x="3690" y="3482"/>
            <a:chExt cx="864" cy="615"/>
          </a:xfrm>
        </p:grpSpPr>
        <p:graphicFrame>
          <p:nvGraphicFramePr>
            <p:cNvPr id="28674" name="Object 2"/>
            <p:cNvGraphicFramePr>
              <a:graphicFrameLocks noChangeAspect="1"/>
            </p:cNvGraphicFramePr>
            <p:nvPr/>
          </p:nvGraphicFramePr>
          <p:xfrm>
            <a:off x="3853" y="3482"/>
            <a:ext cx="542" cy="485"/>
          </p:xfrm>
          <a:graphic>
            <a:graphicData uri="http://schemas.openxmlformats.org/presentationml/2006/ole">
              <mc:AlternateContent xmlns:mc="http://schemas.openxmlformats.org/markup-compatibility/2006">
                <mc:Choice xmlns:v="urn:schemas-microsoft-com:vml" Requires="v">
                  <p:oleObj spid="_x0000_s147561" r:id="rId11" imgW="1181265" imgH="1057423" progId="">
                    <p:embed/>
                  </p:oleObj>
                </mc:Choice>
                <mc:Fallback>
                  <p:oleObj r:id="rId11" imgW="1181265" imgH="1057423" progId="">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3" y="3482"/>
                          <a:ext cx="542" cy="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8710" name="Text Box 72"/>
            <p:cNvSpPr txBox="1">
              <a:spLocks noChangeArrowheads="1"/>
            </p:cNvSpPr>
            <p:nvPr/>
          </p:nvSpPr>
          <p:spPr bwMode="auto">
            <a:xfrm>
              <a:off x="3690" y="3928"/>
              <a:ext cx="864" cy="169"/>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Tolls Operator</a:t>
              </a:r>
            </a:p>
          </p:txBody>
        </p:sp>
      </p:grpSp>
      <p:sp>
        <p:nvSpPr>
          <p:cNvPr id="3389513" name="Line 73"/>
          <p:cNvSpPr>
            <a:spLocks noChangeShapeType="1"/>
          </p:cNvSpPr>
          <p:nvPr/>
        </p:nvSpPr>
        <p:spPr bwMode="auto">
          <a:xfrm flipH="1">
            <a:off x="6897688" y="5410200"/>
            <a:ext cx="188912" cy="322263"/>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nvGrpSpPr>
          <p:cNvPr id="8" name="Group 90"/>
          <p:cNvGrpSpPr>
            <a:grpSpLocks/>
          </p:cNvGrpSpPr>
          <p:nvPr/>
        </p:nvGrpSpPr>
        <p:grpSpPr bwMode="auto">
          <a:xfrm>
            <a:off x="2489200" y="3216275"/>
            <a:ext cx="3589338" cy="2616200"/>
            <a:chOff x="1568" y="2026"/>
            <a:chExt cx="2261" cy="1648"/>
          </a:xfrm>
        </p:grpSpPr>
        <p:sp>
          <p:nvSpPr>
            <p:cNvPr id="28708" name="Line 75"/>
            <p:cNvSpPr>
              <a:spLocks noChangeShapeType="1"/>
            </p:cNvSpPr>
            <p:nvPr/>
          </p:nvSpPr>
          <p:spPr bwMode="auto">
            <a:xfrm>
              <a:off x="3082" y="3671"/>
              <a:ext cx="747" cy="0"/>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09" name="Line 76"/>
            <p:cNvSpPr>
              <a:spLocks noChangeShapeType="1"/>
            </p:cNvSpPr>
            <p:nvPr/>
          </p:nvSpPr>
          <p:spPr bwMode="auto">
            <a:xfrm flipH="1" flipV="1">
              <a:off x="1568" y="2026"/>
              <a:ext cx="1517" cy="1648"/>
            </a:xfrm>
            <a:prstGeom prst="line">
              <a:avLst/>
            </a:prstGeom>
            <a:noFill/>
            <a:ln w="25400">
              <a:solidFill>
                <a:schemeClr val="bg2"/>
              </a:solidFill>
              <a:round/>
              <a:headEnd/>
              <a:tailEnd type="triangle" w="med" len="med"/>
            </a:ln>
          </p:spPr>
          <p:txBody>
            <a:bodyPr lIns="92066" tIns="46033" rIns="92066" bIns="46033"/>
            <a:lstStyle/>
            <a:p>
              <a:endParaRPr lang="en-US"/>
            </a:p>
          </p:txBody>
        </p:sp>
      </p:grpSp>
      <p:grpSp>
        <p:nvGrpSpPr>
          <p:cNvPr id="9" name="Group 85"/>
          <p:cNvGrpSpPr>
            <a:grpSpLocks/>
          </p:cNvGrpSpPr>
          <p:nvPr/>
        </p:nvGrpSpPr>
        <p:grpSpPr bwMode="auto">
          <a:xfrm>
            <a:off x="152400" y="1350963"/>
            <a:ext cx="1865313" cy="1135062"/>
            <a:chOff x="96" y="851"/>
            <a:chExt cx="1175" cy="715"/>
          </a:xfrm>
        </p:grpSpPr>
        <p:pic>
          <p:nvPicPr>
            <p:cNvPr id="28705" name="Picture 50" descr="MCj04041330000[1]"/>
            <p:cNvPicPr>
              <a:picLocks noChangeAspect="1" noChangeArrowheads="1"/>
            </p:cNvPicPr>
            <p:nvPr/>
          </p:nvPicPr>
          <p:blipFill>
            <a:blip r:embed="rId13" cstate="print"/>
            <a:srcRect/>
            <a:stretch>
              <a:fillRect/>
            </a:stretch>
          </p:blipFill>
          <p:spPr bwMode="auto">
            <a:xfrm>
              <a:off x="728" y="851"/>
              <a:ext cx="543" cy="551"/>
            </a:xfrm>
            <a:prstGeom prst="rect">
              <a:avLst/>
            </a:prstGeom>
            <a:noFill/>
            <a:ln w="9525">
              <a:noFill/>
              <a:miter lim="800000"/>
              <a:headEnd/>
              <a:tailEnd/>
            </a:ln>
          </p:spPr>
        </p:pic>
        <p:sp>
          <p:nvSpPr>
            <p:cNvPr id="28706" name="Line 51"/>
            <p:cNvSpPr>
              <a:spLocks noChangeShapeType="1"/>
            </p:cNvSpPr>
            <p:nvPr/>
          </p:nvSpPr>
          <p:spPr bwMode="auto">
            <a:xfrm>
              <a:off x="1070" y="1382"/>
              <a:ext cx="102" cy="184"/>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07" name="Text Box 77"/>
            <p:cNvSpPr txBox="1">
              <a:spLocks noChangeArrowheads="1"/>
            </p:cNvSpPr>
            <p:nvPr/>
          </p:nvSpPr>
          <p:spPr bwMode="auto">
            <a:xfrm>
              <a:off x="96" y="919"/>
              <a:ext cx="735" cy="390"/>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Schedule-Based Toll Rates</a:t>
              </a:r>
            </a:p>
          </p:txBody>
        </p:sp>
      </p:grpSp>
      <p:sp>
        <p:nvSpPr>
          <p:cNvPr id="3389520" name="Line 80"/>
          <p:cNvSpPr>
            <a:spLocks noChangeShapeType="1"/>
          </p:cNvSpPr>
          <p:nvPr/>
        </p:nvSpPr>
        <p:spPr bwMode="auto">
          <a:xfrm flipH="1" flipV="1">
            <a:off x="6910388" y="5915025"/>
            <a:ext cx="847725" cy="103188"/>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nvGrpSpPr>
          <p:cNvPr id="10" name="Group 88"/>
          <p:cNvGrpSpPr>
            <a:grpSpLocks/>
          </p:cNvGrpSpPr>
          <p:nvPr/>
        </p:nvGrpSpPr>
        <p:grpSpPr bwMode="auto">
          <a:xfrm>
            <a:off x="7572375" y="5692775"/>
            <a:ext cx="1371600" cy="1104900"/>
            <a:chOff x="4770" y="3586"/>
            <a:chExt cx="864" cy="696"/>
          </a:xfrm>
        </p:grpSpPr>
        <p:pic>
          <p:nvPicPr>
            <p:cNvPr id="28703" name="Picture 79" descr="Angry%2Bface">
              <a:hlinkClick r:id="rId14"/>
            </p:cNvPr>
            <p:cNvPicPr>
              <a:picLocks noChangeAspect="1" noChangeArrowheads="1"/>
            </p:cNvPicPr>
            <p:nvPr/>
          </p:nvPicPr>
          <p:blipFill>
            <a:blip r:embed="rId15" cstate="print"/>
            <a:srcRect/>
            <a:stretch>
              <a:fillRect/>
            </a:stretch>
          </p:blipFill>
          <p:spPr bwMode="auto">
            <a:xfrm>
              <a:off x="4921" y="3586"/>
              <a:ext cx="571" cy="428"/>
            </a:xfrm>
            <a:prstGeom prst="rect">
              <a:avLst/>
            </a:prstGeom>
            <a:noFill/>
            <a:ln w="9525">
              <a:noFill/>
              <a:miter lim="800000"/>
              <a:headEnd/>
              <a:tailEnd/>
            </a:ln>
          </p:spPr>
        </p:pic>
        <p:sp>
          <p:nvSpPr>
            <p:cNvPr id="28704" name="Text Box 81"/>
            <p:cNvSpPr txBox="1">
              <a:spLocks noChangeArrowheads="1"/>
            </p:cNvSpPr>
            <p:nvPr/>
          </p:nvSpPr>
          <p:spPr bwMode="auto">
            <a:xfrm>
              <a:off x="4770" y="4002"/>
              <a:ext cx="864" cy="280"/>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Customer Disputes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89492"/>
                                        </p:tgtEl>
                                        <p:attrNameLst>
                                          <p:attrName>style.visibility</p:attrName>
                                        </p:attrNameLst>
                                      </p:cBhvr>
                                      <p:to>
                                        <p:strVal val="visible"/>
                                      </p:to>
                                    </p:set>
                                    <p:animEffect transition="in" filter="wipe(down)">
                                      <p:cBhvr>
                                        <p:cTn id="17" dur="500"/>
                                        <p:tgtEl>
                                          <p:spTgt spid="3389492"/>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389484"/>
                                        </p:tgtEl>
                                        <p:attrNameLst>
                                          <p:attrName>style.visibility</p:attrName>
                                        </p:attrNameLst>
                                      </p:cBhvr>
                                      <p:to>
                                        <p:strVal val="visible"/>
                                      </p:to>
                                    </p:set>
                                    <p:animEffect transition="in" filter="blinds(horizontal)">
                                      <p:cBhvr>
                                        <p:cTn id="21" dur="500"/>
                                        <p:tgtEl>
                                          <p:spTgt spid="3389484"/>
                                        </p:tgtEl>
                                      </p:cBhvr>
                                    </p:animEffect>
                                  </p:childTnLst>
                                </p:cTn>
                              </p:par>
                            </p:childTnLst>
                          </p:cTn>
                        </p:par>
                        <p:par>
                          <p:cTn id="22" fill="hold">
                            <p:stCondLst>
                              <p:cond delay="1000"/>
                            </p:stCondLst>
                            <p:childTnLst>
                              <p:par>
                                <p:cTn id="23" presetID="5" presetClass="entr" presetSubtype="10" fill="hold" nodeType="afterEffect">
                                  <p:stCondLst>
                                    <p:cond delay="0"/>
                                  </p:stCondLst>
                                  <p:childTnLst>
                                    <p:set>
                                      <p:cBhvr>
                                        <p:cTn id="24" dur="1" fill="hold">
                                          <p:stCondLst>
                                            <p:cond delay="0"/>
                                          </p:stCondLst>
                                        </p:cTn>
                                        <p:tgtEl>
                                          <p:spTgt spid="3389459"/>
                                        </p:tgtEl>
                                        <p:attrNameLst>
                                          <p:attrName>style.visibility</p:attrName>
                                        </p:attrNameLst>
                                      </p:cBhvr>
                                      <p:to>
                                        <p:strVal val="visible"/>
                                      </p:to>
                                    </p:set>
                                    <p:animEffect transition="in" filter="checkerboard(across)">
                                      <p:cBhvr>
                                        <p:cTn id="25" dur="500"/>
                                        <p:tgtEl>
                                          <p:spTgt spid="33894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389455"/>
                                        </p:tgtEl>
                                        <p:attrNameLst>
                                          <p:attrName>style.visibility</p:attrName>
                                        </p:attrNameLst>
                                      </p:cBhvr>
                                      <p:to>
                                        <p:strVal val="visible"/>
                                      </p:to>
                                    </p:set>
                                    <p:anim calcmode="lin" valueType="num">
                                      <p:cBhvr additive="base">
                                        <p:cTn id="30" dur="500" fill="hold"/>
                                        <p:tgtEl>
                                          <p:spTgt spid="3389455"/>
                                        </p:tgtEl>
                                        <p:attrNameLst>
                                          <p:attrName>ppt_x</p:attrName>
                                        </p:attrNameLst>
                                      </p:cBhvr>
                                      <p:tavLst>
                                        <p:tav tm="0">
                                          <p:val>
                                            <p:strVal val="0-#ppt_w/2"/>
                                          </p:val>
                                        </p:tav>
                                        <p:tav tm="100000">
                                          <p:val>
                                            <p:strVal val="#ppt_x"/>
                                          </p:val>
                                        </p:tav>
                                      </p:tavLst>
                                    </p:anim>
                                    <p:anim calcmode="lin" valueType="num">
                                      <p:cBhvr additive="base">
                                        <p:cTn id="31" dur="500" fill="hold"/>
                                        <p:tgtEl>
                                          <p:spTgt spid="338945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3389502"/>
                                        </p:tgtEl>
                                        <p:attrNameLst>
                                          <p:attrName>style.visibility</p:attrName>
                                        </p:attrNameLst>
                                      </p:cBhvr>
                                      <p:to>
                                        <p:strVal val="visible"/>
                                      </p:to>
                                    </p:set>
                                    <p:animEffect transition="in" filter="wipe(up)">
                                      <p:cBhvr>
                                        <p:cTn id="35" dur="500"/>
                                        <p:tgtEl>
                                          <p:spTgt spid="3389502"/>
                                        </p:tgtEl>
                                      </p:cBhvr>
                                    </p:animEffect>
                                  </p:childTnLst>
                                </p:cTn>
                              </p:par>
                            </p:childTnLst>
                          </p:cTn>
                        </p:par>
                        <p:par>
                          <p:cTn id="36" fill="hold">
                            <p:stCondLst>
                              <p:cond delay="1000"/>
                            </p:stCondLst>
                            <p:childTnLst>
                              <p:par>
                                <p:cTn id="37" presetID="3" presetClass="entr" presetSubtype="10" fill="hold" grpId="0" nodeType="afterEffect">
                                  <p:stCondLst>
                                    <p:cond delay="0"/>
                                  </p:stCondLst>
                                  <p:childTnLst>
                                    <p:set>
                                      <p:cBhvr>
                                        <p:cTn id="38" dur="1" fill="hold">
                                          <p:stCondLst>
                                            <p:cond delay="0"/>
                                          </p:stCondLst>
                                        </p:cTn>
                                        <p:tgtEl>
                                          <p:spTgt spid="3389496"/>
                                        </p:tgtEl>
                                        <p:attrNameLst>
                                          <p:attrName>style.visibility</p:attrName>
                                        </p:attrNameLst>
                                      </p:cBhvr>
                                      <p:to>
                                        <p:strVal val="visible"/>
                                      </p:to>
                                    </p:set>
                                    <p:animEffect transition="in" filter="blinds(horizontal)">
                                      <p:cBhvr>
                                        <p:cTn id="39" dur="500"/>
                                        <p:tgtEl>
                                          <p:spTgt spid="33894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3389520"/>
                                        </p:tgtEl>
                                        <p:attrNameLst>
                                          <p:attrName>style.visibility</p:attrName>
                                        </p:attrNameLst>
                                      </p:cBhvr>
                                      <p:to>
                                        <p:strVal val="visible"/>
                                      </p:to>
                                    </p:set>
                                    <p:animEffect transition="in" filter="wipe(right)">
                                      <p:cBhvr>
                                        <p:cTn id="53" dur="500"/>
                                        <p:tgtEl>
                                          <p:spTgt spid="3389520"/>
                                        </p:tgtEl>
                                      </p:cBhvr>
                                    </p:animEffect>
                                  </p:childTnLst>
                                </p:cTn>
                              </p:par>
                            </p:childTnLst>
                          </p:cTn>
                        </p:par>
                        <p:par>
                          <p:cTn id="54" fill="hold">
                            <p:stCondLst>
                              <p:cond delay="1000"/>
                            </p:stCondLst>
                            <p:childTnLst>
                              <p:par>
                                <p:cTn id="55" presetID="3"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389513"/>
                                        </p:tgtEl>
                                        <p:attrNameLst>
                                          <p:attrName>style.visibility</p:attrName>
                                        </p:attrNameLst>
                                      </p:cBhvr>
                                      <p:to>
                                        <p:strVal val="visible"/>
                                      </p:to>
                                    </p:set>
                                    <p:animEffect transition="in" filter="wipe(down)">
                                      <p:cBhvr>
                                        <p:cTn id="64" dur="500"/>
                                        <p:tgtEl>
                                          <p:spTgt spid="338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84" grpId="0" animBg="1"/>
      <p:bldP spid="3389492" grpId="0" animBg="1"/>
      <p:bldP spid="3389496" grpId="0" animBg="1"/>
      <p:bldP spid="3389502" grpId="0" animBg="1"/>
      <p:bldP spid="3389513" grpId="0" animBg="1"/>
      <p:bldP spid="3389520"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Slide Number Placeholder 6"/>
          <p:cNvSpPr>
            <a:spLocks noGrp="1"/>
          </p:cNvSpPr>
          <p:nvPr>
            <p:ph type="sldNum" sz="quarter" idx="12"/>
          </p:nvPr>
        </p:nvSpPr>
        <p:spPr>
          <a:noFill/>
        </p:spPr>
        <p:txBody>
          <a:bodyPr/>
          <a:lstStyle/>
          <a:p>
            <a:fld id="{EB1B9853-2EE4-48BB-9A45-574FDFD32F73}" type="slidenum">
              <a:rPr lang="en-US" smtClean="0"/>
              <a:pPr/>
              <a:t>302</a:t>
            </a:fld>
            <a:endParaRPr lang="en-US" smtClean="0"/>
          </a:p>
        </p:txBody>
      </p:sp>
      <p:sp>
        <p:nvSpPr>
          <p:cNvPr id="3499010" name="Rectangle 2"/>
          <p:cNvSpPr>
            <a:spLocks noGrp="1" noChangeArrowheads="1"/>
          </p:cNvSpPr>
          <p:nvPr>
            <p:ph type="title"/>
          </p:nvPr>
        </p:nvSpPr>
        <p:spPr/>
        <p:txBody>
          <a:bodyPr/>
          <a:lstStyle/>
          <a:p>
            <a:pPr>
              <a:defRPr/>
            </a:pPr>
            <a:r>
              <a:rPr lang="en-US" sz="3600"/>
              <a:t>Express Lanes</a:t>
            </a:r>
            <a:endParaRPr lang="en-US" sz="2400"/>
          </a:p>
        </p:txBody>
      </p:sp>
      <p:sp>
        <p:nvSpPr>
          <p:cNvPr id="217093" name="Rectangle 4"/>
          <p:cNvSpPr>
            <a:spLocks noChangeArrowheads="1"/>
          </p:cNvSpPr>
          <p:nvPr/>
        </p:nvSpPr>
        <p:spPr bwMode="auto">
          <a:xfrm>
            <a:off x="4319588" y="1427163"/>
            <a:ext cx="3948112" cy="654050"/>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buFont typeface="Wingdings" pitchFamily="2" charset="2"/>
              <a:buNone/>
            </a:pPr>
            <a:r>
              <a:rPr lang="en-US" sz="3200"/>
              <a:t>Express Lanes Tab</a:t>
            </a:r>
          </a:p>
        </p:txBody>
      </p:sp>
      <p:sp>
        <p:nvSpPr>
          <p:cNvPr id="217094" name="Rectangle 8"/>
          <p:cNvSpPr>
            <a:spLocks noChangeArrowheads="1"/>
          </p:cNvSpPr>
          <p:nvPr/>
        </p:nvSpPr>
        <p:spPr bwMode="auto">
          <a:xfrm>
            <a:off x="4411663" y="2136775"/>
            <a:ext cx="3935412" cy="3873500"/>
          </a:xfrm>
          <a:prstGeom prst="rect">
            <a:avLst/>
          </a:prstGeom>
          <a:noFill/>
          <a:ln w="9525">
            <a:noFill/>
            <a:miter lim="800000"/>
            <a:headEnd type="none" w="sm" len="sm"/>
            <a:tailEnd type="none" w="sm" len="sm"/>
          </a:ln>
        </p:spPr>
        <p:txBody>
          <a:bodyPr lIns="92075" tIns="46038" rIns="92075" bIns="46038"/>
          <a:lstStyle/>
          <a:p>
            <a:pPr defTabSz="862013">
              <a:lnSpc>
                <a:spcPct val="100000"/>
              </a:lnSpc>
              <a:buFont typeface="Arial" pitchFamily="34" charset="0"/>
              <a:buChar char="•"/>
            </a:pPr>
            <a:r>
              <a:rPr lang="en-US" sz="2800" dirty="0"/>
              <a:t>To access from the Operator Map</a:t>
            </a:r>
          </a:p>
          <a:p>
            <a:pPr marL="800100" lvl="1" indent="-342900" defTabSz="862013">
              <a:lnSpc>
                <a:spcPct val="100000"/>
              </a:lnSpc>
              <a:buFont typeface="Arial" pitchFamily="34" charset="0"/>
              <a:buChar char="•"/>
            </a:pPr>
            <a:r>
              <a:rPr lang="en-US" sz="2800" dirty="0"/>
              <a:t>Right-click on map</a:t>
            </a:r>
          </a:p>
          <a:p>
            <a:pPr marL="800100" lvl="1" indent="-342900" defTabSz="862013">
              <a:lnSpc>
                <a:spcPct val="100000"/>
              </a:lnSpc>
              <a:buFont typeface="Arial" pitchFamily="34" charset="0"/>
              <a:buChar char="•"/>
            </a:pPr>
            <a:r>
              <a:rPr lang="en-US" sz="2800" dirty="0"/>
              <a:t>Select “Express Lanes”</a:t>
            </a:r>
          </a:p>
          <a:p>
            <a:pPr marL="800100" lvl="1" indent="-342900" defTabSz="862013">
              <a:lnSpc>
                <a:spcPct val="100000"/>
              </a:lnSpc>
              <a:buFont typeface="Arial" pitchFamily="34" charset="0"/>
              <a:buChar char="•"/>
            </a:pPr>
            <a:r>
              <a:rPr lang="en-US" sz="2800" dirty="0"/>
              <a:t>Select “Express Lanes…”</a:t>
            </a:r>
          </a:p>
          <a:p>
            <a:pPr defTabSz="862013">
              <a:lnSpc>
                <a:spcPct val="85000"/>
              </a:lnSpc>
            </a:pPr>
            <a:endParaRPr lang="en-US" sz="2400" dirty="0"/>
          </a:p>
        </p:txBody>
      </p:sp>
      <p:pic>
        <p:nvPicPr>
          <p:cNvPr id="217095" name="Picture 8"/>
          <p:cNvPicPr>
            <a:picLocks noGrp="1" noChangeAspect="1" noChangeArrowheads="1"/>
          </p:cNvPicPr>
          <p:nvPr>
            <p:ph sz="half" idx="1"/>
          </p:nvPr>
        </p:nvPicPr>
        <p:blipFill>
          <a:blip r:embed="rId3" cstate="print"/>
          <a:srcRect/>
          <a:stretch>
            <a:fillRect/>
          </a:stretch>
        </p:blipFill>
        <p:spPr>
          <a:xfrm>
            <a:off x="938213" y="3136900"/>
            <a:ext cx="2960687" cy="542925"/>
          </a:xfrm>
          <a:noFill/>
        </p:spPr>
      </p:pic>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Slide Number Placeholder 6"/>
          <p:cNvSpPr>
            <a:spLocks noGrp="1"/>
          </p:cNvSpPr>
          <p:nvPr>
            <p:ph type="sldNum" sz="quarter" idx="12"/>
          </p:nvPr>
        </p:nvSpPr>
        <p:spPr>
          <a:noFill/>
        </p:spPr>
        <p:txBody>
          <a:bodyPr/>
          <a:lstStyle/>
          <a:p>
            <a:fld id="{D26C188A-ECE8-4C59-AD0D-F2B3CE497118}" type="slidenum">
              <a:rPr lang="en-US" smtClean="0"/>
              <a:pPr/>
              <a:t>303</a:t>
            </a:fld>
            <a:endParaRPr lang="en-US" smtClean="0"/>
          </a:p>
        </p:txBody>
      </p:sp>
      <p:sp>
        <p:nvSpPr>
          <p:cNvPr id="3501058" name="Rectangle 2"/>
          <p:cNvSpPr>
            <a:spLocks noGrp="1" noChangeArrowheads="1"/>
          </p:cNvSpPr>
          <p:nvPr>
            <p:ph type="title"/>
          </p:nvPr>
        </p:nvSpPr>
        <p:spPr/>
        <p:txBody>
          <a:bodyPr/>
          <a:lstStyle/>
          <a:p>
            <a:pPr>
              <a:defRPr/>
            </a:pPr>
            <a:r>
              <a:rPr lang="en-US" sz="3600"/>
              <a:t>Express Lanes</a:t>
            </a:r>
            <a:endParaRPr lang="en-US" sz="2400"/>
          </a:p>
        </p:txBody>
      </p:sp>
      <p:sp>
        <p:nvSpPr>
          <p:cNvPr id="218117" name="Rectangle 4"/>
          <p:cNvSpPr>
            <a:spLocks noChangeArrowheads="1"/>
          </p:cNvSpPr>
          <p:nvPr/>
        </p:nvSpPr>
        <p:spPr bwMode="auto">
          <a:xfrm>
            <a:off x="855663" y="1285875"/>
            <a:ext cx="68072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buFont typeface="Wingdings" pitchFamily="2" charset="2"/>
              <a:buNone/>
            </a:pPr>
            <a:r>
              <a:rPr lang="en-US" sz="3200"/>
              <a:t>Express Lanes Tab</a:t>
            </a:r>
            <a:endParaRPr lang="en-US" sz="2400"/>
          </a:p>
          <a:p>
            <a:pPr defTabSz="862013">
              <a:lnSpc>
                <a:spcPct val="85000"/>
              </a:lnSpc>
            </a:pPr>
            <a:endParaRPr lang="en-US" sz="2400"/>
          </a:p>
        </p:txBody>
      </p:sp>
      <p:sp>
        <p:nvSpPr>
          <p:cNvPr id="218118" name="Line 5"/>
          <p:cNvSpPr>
            <a:spLocks noChangeShapeType="1"/>
          </p:cNvSpPr>
          <p:nvPr/>
        </p:nvSpPr>
        <p:spPr bwMode="auto">
          <a:xfrm flipH="1">
            <a:off x="3406775" y="1838325"/>
            <a:ext cx="455613" cy="22225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218119" name="Picture 9"/>
          <p:cNvPicPr>
            <a:picLocks noChangeAspect="1" noChangeArrowheads="1"/>
          </p:cNvPicPr>
          <p:nvPr/>
        </p:nvPicPr>
        <p:blipFill>
          <a:blip r:embed="rId3" cstate="print"/>
          <a:srcRect t="7021" r="22588" b="45860"/>
          <a:stretch>
            <a:fillRect/>
          </a:stretch>
        </p:blipFill>
        <p:spPr bwMode="auto">
          <a:xfrm>
            <a:off x="0" y="2119313"/>
            <a:ext cx="9144000" cy="3040062"/>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2"/>
          <p:cNvPicPr>
            <a:picLocks noChangeAspect="1" noChangeArrowheads="1"/>
          </p:cNvPicPr>
          <p:nvPr/>
        </p:nvPicPr>
        <p:blipFill>
          <a:blip r:embed="rId3" cstate="print"/>
          <a:srcRect l="641" t="6636" r="22588" b="3905"/>
          <a:stretch>
            <a:fillRect/>
          </a:stretch>
        </p:blipFill>
        <p:spPr bwMode="auto">
          <a:xfrm>
            <a:off x="231775" y="1511300"/>
            <a:ext cx="5346700" cy="3403600"/>
          </a:xfrm>
          <a:prstGeom prst="rect">
            <a:avLst/>
          </a:prstGeom>
          <a:noFill/>
          <a:ln w="9525" algn="ctr">
            <a:noFill/>
            <a:miter lim="800000"/>
            <a:headEnd/>
            <a:tailEnd/>
          </a:ln>
        </p:spPr>
      </p:pic>
      <p:sp>
        <p:nvSpPr>
          <p:cNvPr id="219140" name="Slide Number Placeholder 6"/>
          <p:cNvSpPr>
            <a:spLocks noGrp="1"/>
          </p:cNvSpPr>
          <p:nvPr>
            <p:ph type="sldNum" sz="quarter" idx="12"/>
          </p:nvPr>
        </p:nvSpPr>
        <p:spPr>
          <a:noFill/>
        </p:spPr>
        <p:txBody>
          <a:bodyPr/>
          <a:lstStyle/>
          <a:p>
            <a:fld id="{FF734469-CCF1-49CD-92C4-A1066ADEC35E}" type="slidenum">
              <a:rPr lang="en-US" smtClean="0"/>
              <a:pPr/>
              <a:t>304</a:t>
            </a:fld>
            <a:endParaRPr lang="en-US" smtClean="0"/>
          </a:p>
        </p:txBody>
      </p:sp>
      <p:sp>
        <p:nvSpPr>
          <p:cNvPr id="3397634" name="Rectangle 2"/>
          <p:cNvSpPr>
            <a:spLocks noGrp="1" noChangeArrowheads="1"/>
          </p:cNvSpPr>
          <p:nvPr>
            <p:ph type="title"/>
          </p:nvPr>
        </p:nvSpPr>
        <p:spPr/>
        <p:txBody>
          <a:bodyPr/>
          <a:lstStyle/>
          <a:p>
            <a:pPr>
              <a:defRPr/>
            </a:pPr>
            <a:r>
              <a:rPr lang="en-US" sz="3600"/>
              <a:t>Express Lanes</a:t>
            </a:r>
            <a:endParaRPr lang="en-US" sz="2400"/>
          </a:p>
        </p:txBody>
      </p:sp>
      <p:sp>
        <p:nvSpPr>
          <p:cNvPr id="3397636" name="Rectangle 4"/>
          <p:cNvSpPr>
            <a:spLocks noChangeArrowheads="1"/>
          </p:cNvSpPr>
          <p:nvPr/>
        </p:nvSpPr>
        <p:spPr bwMode="auto">
          <a:xfrm>
            <a:off x="6189663" y="1600200"/>
            <a:ext cx="2954337" cy="3833813"/>
          </a:xfrm>
          <a:prstGeom prst="rect">
            <a:avLst/>
          </a:prstGeom>
          <a:noFill/>
          <a:ln w="9525">
            <a:noFill/>
            <a:miter lim="800000"/>
            <a:headEnd type="none" w="sm" len="sm"/>
            <a:tailEnd type="none" w="sm" len="sm"/>
          </a:ln>
        </p:spPr>
        <p:txBody>
          <a:bodyPr lIns="92075" tIns="46038" rIns="92075" bIns="46038"/>
          <a:lstStyle/>
          <a:p>
            <a:pPr marL="231775" indent="-231775" defTabSz="862013">
              <a:lnSpc>
                <a:spcPct val="100000"/>
              </a:lnSpc>
            </a:pPr>
            <a:r>
              <a:rPr lang="en-US" sz="2400" dirty="0"/>
              <a:t>DMS are listed in the order in which they occur on the roadway</a:t>
            </a:r>
          </a:p>
          <a:p>
            <a:pPr marL="231775" indent="-231775" defTabSz="862013">
              <a:lnSpc>
                <a:spcPct val="100000"/>
              </a:lnSpc>
            </a:pPr>
            <a:r>
              <a:rPr lang="en-US" sz="2400" dirty="0"/>
              <a:t>DMS are grouped by segment</a:t>
            </a:r>
          </a:p>
          <a:p>
            <a:pPr marL="231775" indent="-231775" defTabSz="862013">
              <a:lnSpc>
                <a:spcPct val="100000"/>
              </a:lnSpc>
            </a:pPr>
            <a:r>
              <a:rPr lang="en-US" sz="2400" dirty="0"/>
              <a:t>Each segment has one Toll Gantry</a:t>
            </a:r>
          </a:p>
          <a:p>
            <a:pPr marL="231775" indent="-231775" defTabSz="862013">
              <a:lnSpc>
                <a:spcPct val="85000"/>
              </a:lnSpc>
            </a:pPr>
            <a:endParaRPr lang="en-US" sz="2400" dirty="0"/>
          </a:p>
        </p:txBody>
      </p:sp>
      <p:sp>
        <p:nvSpPr>
          <p:cNvPr id="219143" name="Line 5"/>
          <p:cNvSpPr>
            <a:spLocks noChangeShapeType="1"/>
          </p:cNvSpPr>
          <p:nvPr/>
        </p:nvSpPr>
        <p:spPr bwMode="auto">
          <a:xfrm flipH="1">
            <a:off x="844550" y="1306513"/>
            <a:ext cx="528638"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4" name="Line 6"/>
          <p:cNvSpPr>
            <a:spLocks noChangeShapeType="1"/>
          </p:cNvSpPr>
          <p:nvPr/>
        </p:nvSpPr>
        <p:spPr bwMode="auto">
          <a:xfrm flipH="1">
            <a:off x="1933575" y="1354138"/>
            <a:ext cx="528638"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5" name="Line 8"/>
          <p:cNvSpPr>
            <a:spLocks noChangeShapeType="1"/>
          </p:cNvSpPr>
          <p:nvPr/>
        </p:nvSpPr>
        <p:spPr bwMode="auto">
          <a:xfrm flipH="1">
            <a:off x="2973388" y="1312863"/>
            <a:ext cx="528637"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6" name="Line 9"/>
          <p:cNvSpPr>
            <a:spLocks noChangeShapeType="1"/>
          </p:cNvSpPr>
          <p:nvPr/>
        </p:nvSpPr>
        <p:spPr bwMode="auto">
          <a:xfrm flipH="1">
            <a:off x="4116388" y="1327150"/>
            <a:ext cx="528637" cy="77311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7" name="Line 10"/>
          <p:cNvSpPr>
            <a:spLocks noChangeShapeType="1"/>
          </p:cNvSpPr>
          <p:nvPr/>
        </p:nvSpPr>
        <p:spPr bwMode="auto">
          <a:xfrm flipH="1">
            <a:off x="5087938" y="1325563"/>
            <a:ext cx="528637"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8" name="AutoShape 14"/>
          <p:cNvSpPr>
            <a:spLocks/>
          </p:cNvSpPr>
          <p:nvPr/>
        </p:nvSpPr>
        <p:spPr bwMode="auto">
          <a:xfrm>
            <a:off x="5630863" y="1673225"/>
            <a:ext cx="387350" cy="1560513"/>
          </a:xfrm>
          <a:prstGeom prst="rightBrace">
            <a:avLst>
              <a:gd name="adj1" fmla="val 33572"/>
              <a:gd name="adj2" fmla="val 50000"/>
            </a:avLst>
          </a:prstGeom>
          <a:noFill/>
          <a:ln w="38100">
            <a:solidFill>
              <a:srgbClr val="FF0000"/>
            </a:solidFill>
            <a:round/>
            <a:headEnd/>
            <a:tailEnd/>
          </a:ln>
        </p:spPr>
        <p:txBody>
          <a:bodyPr wrap="none" lIns="92066" tIns="46033" rIns="92066" bIns="46033" anchor="ctr"/>
          <a:lstStyle/>
          <a:p>
            <a:endParaRPr lang="en-US"/>
          </a:p>
        </p:txBody>
      </p:sp>
      <p:sp>
        <p:nvSpPr>
          <p:cNvPr id="219149" name="AutoShape 15"/>
          <p:cNvSpPr>
            <a:spLocks/>
          </p:cNvSpPr>
          <p:nvPr/>
        </p:nvSpPr>
        <p:spPr bwMode="auto">
          <a:xfrm>
            <a:off x="5622925" y="3317875"/>
            <a:ext cx="387350" cy="1592263"/>
          </a:xfrm>
          <a:prstGeom prst="rightBrace">
            <a:avLst>
              <a:gd name="adj1" fmla="val 34255"/>
              <a:gd name="adj2" fmla="val 50000"/>
            </a:avLst>
          </a:prstGeom>
          <a:noFill/>
          <a:ln w="38100">
            <a:solidFill>
              <a:srgbClr val="FF0000"/>
            </a:solidFill>
            <a:round/>
            <a:headEnd/>
            <a:tailEnd/>
          </a:ln>
        </p:spPr>
        <p:txBody>
          <a:bodyPr wrap="none" lIns="92066" tIns="46033" rIns="92066" bIns="46033" anchor="ctr"/>
          <a:lstStyle/>
          <a:p>
            <a:endParaRPr lang="en-US"/>
          </a:p>
        </p:txBody>
      </p:sp>
      <p:grpSp>
        <p:nvGrpSpPr>
          <p:cNvPr id="2" name="Group 47"/>
          <p:cNvGrpSpPr>
            <a:grpSpLocks/>
          </p:cNvGrpSpPr>
          <p:nvPr/>
        </p:nvGrpSpPr>
        <p:grpSpPr bwMode="auto">
          <a:xfrm>
            <a:off x="357188" y="4897438"/>
            <a:ext cx="8164512" cy="1952625"/>
            <a:chOff x="317" y="3144"/>
            <a:chExt cx="5143" cy="1230"/>
          </a:xfrm>
        </p:grpSpPr>
        <p:sp>
          <p:nvSpPr>
            <p:cNvPr id="219151" name="Line 25"/>
            <p:cNvSpPr>
              <a:spLocks noChangeShapeType="1"/>
            </p:cNvSpPr>
            <p:nvPr/>
          </p:nvSpPr>
          <p:spPr bwMode="auto">
            <a:xfrm flipV="1">
              <a:off x="317" y="3691"/>
              <a:ext cx="5143" cy="0"/>
            </a:xfrm>
            <a:prstGeom prst="line">
              <a:avLst/>
            </a:prstGeom>
            <a:noFill/>
            <a:ln w="63500">
              <a:solidFill>
                <a:srgbClr val="808080"/>
              </a:solidFill>
              <a:round/>
              <a:headEnd/>
              <a:tailEnd/>
            </a:ln>
          </p:spPr>
          <p:txBody>
            <a:bodyPr lIns="92066" tIns="46033" rIns="92066" bIns="46033"/>
            <a:lstStyle/>
            <a:p>
              <a:endParaRPr lang="en-US"/>
            </a:p>
          </p:txBody>
        </p:sp>
        <p:sp>
          <p:nvSpPr>
            <p:cNvPr id="219152" name="Rectangle 26"/>
            <p:cNvSpPr>
              <a:spLocks noChangeArrowheads="1"/>
            </p:cNvSpPr>
            <p:nvPr/>
          </p:nvSpPr>
          <p:spPr bwMode="auto">
            <a:xfrm>
              <a:off x="843" y="3579"/>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3" name="Rectangle 27"/>
            <p:cNvSpPr>
              <a:spLocks noChangeArrowheads="1"/>
            </p:cNvSpPr>
            <p:nvPr/>
          </p:nvSpPr>
          <p:spPr bwMode="auto">
            <a:xfrm>
              <a:off x="1152" y="3573"/>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4" name="Rectangle 28"/>
            <p:cNvSpPr>
              <a:spLocks noChangeArrowheads="1"/>
            </p:cNvSpPr>
            <p:nvPr/>
          </p:nvSpPr>
          <p:spPr bwMode="auto">
            <a:xfrm>
              <a:off x="1510" y="3572"/>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5" name="Rectangle 29"/>
            <p:cNvSpPr>
              <a:spLocks noChangeArrowheads="1"/>
            </p:cNvSpPr>
            <p:nvPr/>
          </p:nvSpPr>
          <p:spPr bwMode="auto">
            <a:xfrm>
              <a:off x="1989" y="3572"/>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6" name="AutoShape 30"/>
            <p:cNvSpPr>
              <a:spLocks/>
            </p:cNvSpPr>
            <p:nvPr/>
          </p:nvSpPr>
          <p:spPr bwMode="auto">
            <a:xfrm>
              <a:off x="1744" y="3563"/>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57" name="Rectangle 31"/>
            <p:cNvSpPr>
              <a:spLocks noChangeArrowheads="1"/>
            </p:cNvSpPr>
            <p:nvPr/>
          </p:nvSpPr>
          <p:spPr bwMode="auto">
            <a:xfrm>
              <a:off x="3028" y="3563"/>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8" name="Rectangle 32"/>
            <p:cNvSpPr>
              <a:spLocks noChangeArrowheads="1"/>
            </p:cNvSpPr>
            <p:nvPr/>
          </p:nvSpPr>
          <p:spPr bwMode="auto">
            <a:xfrm>
              <a:off x="3337" y="3557"/>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9" name="Rectangle 33"/>
            <p:cNvSpPr>
              <a:spLocks noChangeArrowheads="1"/>
            </p:cNvSpPr>
            <p:nvPr/>
          </p:nvSpPr>
          <p:spPr bwMode="auto">
            <a:xfrm>
              <a:off x="3695" y="3556"/>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0" name="Rectangle 34"/>
            <p:cNvSpPr>
              <a:spLocks noChangeArrowheads="1"/>
            </p:cNvSpPr>
            <p:nvPr/>
          </p:nvSpPr>
          <p:spPr bwMode="auto">
            <a:xfrm>
              <a:off x="4174" y="3556"/>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1" name="AutoShape 35"/>
            <p:cNvSpPr>
              <a:spLocks/>
            </p:cNvSpPr>
            <p:nvPr/>
          </p:nvSpPr>
          <p:spPr bwMode="auto">
            <a:xfrm>
              <a:off x="3929" y="3547"/>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62" name="Text Box 36"/>
            <p:cNvSpPr txBox="1">
              <a:spLocks noChangeArrowheads="1"/>
            </p:cNvSpPr>
            <p:nvPr/>
          </p:nvSpPr>
          <p:spPr bwMode="auto">
            <a:xfrm>
              <a:off x="4591" y="3941"/>
              <a:ext cx="666"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 DMS</a:t>
              </a:r>
            </a:p>
          </p:txBody>
        </p:sp>
        <p:sp>
          <p:nvSpPr>
            <p:cNvPr id="219163" name="Rectangle 37"/>
            <p:cNvSpPr>
              <a:spLocks noChangeArrowheads="1"/>
            </p:cNvSpPr>
            <p:nvPr/>
          </p:nvSpPr>
          <p:spPr bwMode="auto">
            <a:xfrm>
              <a:off x="4426" y="3905"/>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4" name="AutoShape 38"/>
            <p:cNvSpPr>
              <a:spLocks/>
            </p:cNvSpPr>
            <p:nvPr/>
          </p:nvSpPr>
          <p:spPr bwMode="auto">
            <a:xfrm>
              <a:off x="3094" y="3913"/>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65" name="Text Box 39"/>
            <p:cNvSpPr txBox="1">
              <a:spLocks noChangeArrowheads="1"/>
            </p:cNvSpPr>
            <p:nvPr/>
          </p:nvSpPr>
          <p:spPr bwMode="auto">
            <a:xfrm>
              <a:off x="3263" y="3952"/>
              <a:ext cx="990" cy="422"/>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 Toll Gantry</a:t>
              </a:r>
            </a:p>
          </p:txBody>
        </p:sp>
        <p:sp>
          <p:nvSpPr>
            <p:cNvPr id="219166" name="AutoShape 40"/>
            <p:cNvSpPr>
              <a:spLocks/>
            </p:cNvSpPr>
            <p:nvPr/>
          </p:nvSpPr>
          <p:spPr bwMode="auto">
            <a:xfrm rot="-5400000">
              <a:off x="1554" y="2477"/>
              <a:ext cx="194" cy="1979"/>
            </a:xfrm>
            <a:prstGeom prst="rightBrace">
              <a:avLst>
                <a:gd name="adj1" fmla="val 85009"/>
                <a:gd name="adj2" fmla="val 50000"/>
              </a:avLst>
            </a:prstGeom>
            <a:noFill/>
            <a:ln w="25400">
              <a:solidFill>
                <a:srgbClr val="FF0000"/>
              </a:solidFill>
              <a:round/>
              <a:headEnd/>
              <a:tailEnd/>
            </a:ln>
          </p:spPr>
          <p:txBody>
            <a:bodyPr vert="eaVert" wrap="none" lIns="92066" tIns="46033" rIns="92066" bIns="46033" anchor="ctr"/>
            <a:lstStyle/>
            <a:p>
              <a:pPr>
                <a:buFont typeface="Wingdings" pitchFamily="2" charset="2"/>
                <a:buNone/>
              </a:pPr>
              <a:endParaRPr lang="en-US"/>
            </a:p>
          </p:txBody>
        </p:sp>
        <p:sp>
          <p:nvSpPr>
            <p:cNvPr id="219167" name="AutoShape 41"/>
            <p:cNvSpPr>
              <a:spLocks/>
            </p:cNvSpPr>
            <p:nvPr/>
          </p:nvSpPr>
          <p:spPr bwMode="auto">
            <a:xfrm rot="-5400000">
              <a:off x="3657" y="2470"/>
              <a:ext cx="194" cy="1979"/>
            </a:xfrm>
            <a:prstGeom prst="rightBrace">
              <a:avLst>
                <a:gd name="adj1" fmla="val 85009"/>
                <a:gd name="adj2" fmla="val 50000"/>
              </a:avLst>
            </a:prstGeom>
            <a:noFill/>
            <a:ln w="25400">
              <a:solidFill>
                <a:srgbClr val="FF0000"/>
              </a:solidFill>
              <a:round/>
              <a:headEnd/>
              <a:tailEnd/>
            </a:ln>
          </p:spPr>
          <p:txBody>
            <a:bodyPr vert="eaVert" wrap="none" lIns="92066" tIns="46033" rIns="92066" bIns="46033" anchor="ctr"/>
            <a:lstStyle/>
            <a:p>
              <a:pPr>
                <a:buFont typeface="Wingdings" pitchFamily="2" charset="2"/>
                <a:buNone/>
              </a:pPr>
              <a:endParaRPr lang="en-US"/>
            </a:p>
          </p:txBody>
        </p:sp>
        <p:sp>
          <p:nvSpPr>
            <p:cNvPr id="219168" name="Text Box 42"/>
            <p:cNvSpPr txBox="1">
              <a:spLocks noChangeArrowheads="1"/>
            </p:cNvSpPr>
            <p:nvPr/>
          </p:nvSpPr>
          <p:spPr bwMode="auto">
            <a:xfrm>
              <a:off x="1333" y="3167"/>
              <a:ext cx="990"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Segment 1</a:t>
              </a:r>
            </a:p>
          </p:txBody>
        </p:sp>
        <p:sp>
          <p:nvSpPr>
            <p:cNvPr id="219169" name="Text Box 43"/>
            <p:cNvSpPr txBox="1">
              <a:spLocks noChangeArrowheads="1"/>
            </p:cNvSpPr>
            <p:nvPr/>
          </p:nvSpPr>
          <p:spPr bwMode="auto">
            <a:xfrm>
              <a:off x="3379" y="3144"/>
              <a:ext cx="990"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Segment 2</a:t>
              </a:r>
            </a:p>
          </p:txBody>
        </p:sp>
        <p:pic>
          <p:nvPicPr>
            <p:cNvPr id="219170" name="Picture 46" descr="70px-I-95">
              <a:hlinkClick r:id="rId4" tooltip="I-95.svg"/>
            </p:cNvPr>
            <p:cNvPicPr>
              <a:picLocks noChangeAspect="1" noChangeArrowheads="1"/>
            </p:cNvPicPr>
            <p:nvPr/>
          </p:nvPicPr>
          <p:blipFill>
            <a:blip r:embed="rId5" cstate="print"/>
            <a:srcRect/>
            <a:stretch>
              <a:fillRect/>
            </a:stretch>
          </p:blipFill>
          <p:spPr bwMode="auto">
            <a:xfrm>
              <a:off x="5136" y="3575"/>
              <a:ext cx="209" cy="209"/>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7636">
                                            <p:txEl>
                                              <p:pRg st="0" end="0"/>
                                            </p:txEl>
                                          </p:spTgt>
                                        </p:tgtEl>
                                        <p:attrNameLst>
                                          <p:attrName>style.visibility</p:attrName>
                                        </p:attrNameLst>
                                      </p:cBhvr>
                                      <p:to>
                                        <p:strVal val="visible"/>
                                      </p:to>
                                    </p:set>
                                    <p:anim calcmode="lin" valueType="num">
                                      <p:cBhvr additive="base">
                                        <p:cTn id="7" dur="500" fill="hold"/>
                                        <p:tgtEl>
                                          <p:spTgt spid="33976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76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97636">
                                            <p:txEl>
                                              <p:pRg st="1" end="1"/>
                                            </p:txEl>
                                          </p:spTgt>
                                        </p:tgtEl>
                                        <p:attrNameLst>
                                          <p:attrName>style.visibility</p:attrName>
                                        </p:attrNameLst>
                                      </p:cBhvr>
                                      <p:to>
                                        <p:strVal val="visible"/>
                                      </p:to>
                                    </p:set>
                                    <p:anim calcmode="lin" valueType="num">
                                      <p:cBhvr additive="base">
                                        <p:cTn id="13" dur="500" fill="hold"/>
                                        <p:tgtEl>
                                          <p:spTgt spid="33976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976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97636">
                                            <p:txEl>
                                              <p:pRg st="2" end="2"/>
                                            </p:txEl>
                                          </p:spTgt>
                                        </p:tgtEl>
                                        <p:attrNameLst>
                                          <p:attrName>style.visibility</p:attrName>
                                        </p:attrNameLst>
                                      </p:cBhvr>
                                      <p:to>
                                        <p:strVal val="visible"/>
                                      </p:to>
                                    </p:set>
                                    <p:anim calcmode="lin" valueType="num">
                                      <p:cBhvr additive="base">
                                        <p:cTn id="19" dur="500" fill="hold"/>
                                        <p:tgtEl>
                                          <p:spTgt spid="33976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97636">
                                            <p:txEl>
                                              <p:pRg st="2" end="2"/>
                                            </p:txEl>
                                          </p:spTgt>
                                        </p:tgtEl>
                                        <p:attrNameLst>
                                          <p:attrName>ppt_y</p:attrName>
                                        </p:attrNameLst>
                                      </p:cBhvr>
                                      <p:tavLst>
                                        <p:tav tm="0">
                                          <p:val>
                                            <p:strVal val="1+#ppt_h/2"/>
                                          </p:val>
                                        </p:tav>
                                        <p:tav tm="100000">
                                          <p:val>
                                            <p:strVal val="#ppt_y"/>
                                          </p:val>
                                        </p:tav>
                                      </p:tavLst>
                                    </p:anim>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7636"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Slide Number Placeholder 5"/>
          <p:cNvSpPr>
            <a:spLocks noGrp="1"/>
          </p:cNvSpPr>
          <p:nvPr>
            <p:ph type="sldNum" sz="quarter" idx="12"/>
          </p:nvPr>
        </p:nvSpPr>
        <p:spPr>
          <a:noFill/>
        </p:spPr>
        <p:txBody>
          <a:bodyPr/>
          <a:lstStyle/>
          <a:p>
            <a:fld id="{BD80CC80-0F39-4DEB-98E1-7007620B97E6}" type="slidenum">
              <a:rPr lang="en-US" smtClean="0"/>
              <a:pPr/>
              <a:t>305</a:t>
            </a:fld>
            <a:endParaRPr lang="en-US" smtClean="0"/>
          </a:p>
        </p:txBody>
      </p:sp>
      <p:sp>
        <p:nvSpPr>
          <p:cNvPr id="3385346" name="Rectangle 2"/>
          <p:cNvSpPr>
            <a:spLocks noGrp="1" noChangeArrowheads="1"/>
          </p:cNvSpPr>
          <p:nvPr>
            <p:ph type="title"/>
          </p:nvPr>
        </p:nvSpPr>
        <p:spPr/>
        <p:txBody>
          <a:bodyPr/>
          <a:lstStyle/>
          <a:p>
            <a:pPr>
              <a:defRPr/>
            </a:pPr>
            <a:r>
              <a:rPr lang="en-US" sz="3600"/>
              <a:t>Express Lanes</a:t>
            </a:r>
            <a:br>
              <a:rPr lang="en-US" sz="3600"/>
            </a:br>
            <a:r>
              <a:rPr lang="en-US" sz="2400"/>
              <a:t>Initial Device Deployment</a:t>
            </a:r>
          </a:p>
        </p:txBody>
      </p:sp>
      <p:pic>
        <p:nvPicPr>
          <p:cNvPr id="220165" name="Picture 7" descr="UpperRight"/>
          <p:cNvPicPr>
            <a:picLocks noChangeAspect="1" noChangeArrowheads="1"/>
          </p:cNvPicPr>
          <p:nvPr/>
        </p:nvPicPr>
        <p:blipFill>
          <a:blip r:embed="rId3" cstate="print"/>
          <a:srcRect/>
          <a:stretch>
            <a:fillRect/>
          </a:stretch>
        </p:blipFill>
        <p:spPr bwMode="auto">
          <a:xfrm>
            <a:off x="5303838" y="1235075"/>
            <a:ext cx="3638550" cy="2738438"/>
          </a:xfrm>
          <a:prstGeom prst="rect">
            <a:avLst/>
          </a:prstGeom>
          <a:noFill/>
          <a:ln w="9525">
            <a:noFill/>
            <a:miter lim="800000"/>
            <a:headEnd/>
            <a:tailEnd/>
          </a:ln>
        </p:spPr>
      </p:pic>
      <p:pic>
        <p:nvPicPr>
          <p:cNvPr id="220166" name="Picture 8" descr="LowerLeft"/>
          <p:cNvPicPr>
            <a:picLocks noChangeAspect="1" noChangeArrowheads="1"/>
          </p:cNvPicPr>
          <p:nvPr/>
        </p:nvPicPr>
        <p:blipFill>
          <a:blip r:embed="rId4" cstate="print"/>
          <a:srcRect/>
          <a:stretch>
            <a:fillRect/>
          </a:stretch>
        </p:blipFill>
        <p:spPr bwMode="auto">
          <a:xfrm>
            <a:off x="1646238" y="3979863"/>
            <a:ext cx="3656012" cy="2741612"/>
          </a:xfrm>
          <a:prstGeom prst="rect">
            <a:avLst/>
          </a:prstGeom>
          <a:noFill/>
          <a:ln w="9525">
            <a:noFill/>
            <a:miter lim="800000"/>
            <a:headEnd/>
            <a:tailEnd/>
          </a:ln>
        </p:spPr>
      </p:pic>
      <p:pic>
        <p:nvPicPr>
          <p:cNvPr id="220167" name="Picture 9" descr="LowerRight"/>
          <p:cNvPicPr>
            <a:picLocks noChangeAspect="1" noChangeArrowheads="1"/>
          </p:cNvPicPr>
          <p:nvPr/>
        </p:nvPicPr>
        <p:blipFill>
          <a:blip r:embed="rId5" cstate="print"/>
          <a:srcRect/>
          <a:stretch>
            <a:fillRect/>
          </a:stretch>
        </p:blipFill>
        <p:spPr bwMode="auto">
          <a:xfrm>
            <a:off x="5305425" y="3978275"/>
            <a:ext cx="3656013" cy="2741613"/>
          </a:xfrm>
          <a:prstGeom prst="rect">
            <a:avLst/>
          </a:prstGeom>
          <a:noFill/>
          <a:ln w="9525">
            <a:noFill/>
            <a:miter lim="800000"/>
            <a:headEnd/>
            <a:tailEnd/>
          </a:ln>
        </p:spPr>
      </p:pic>
      <p:pic>
        <p:nvPicPr>
          <p:cNvPr id="220168" name="Picture 10" descr="FDOT Graphic - I95 Device Locations - 2008-01-09"/>
          <p:cNvPicPr>
            <a:picLocks noChangeAspect="1" noChangeArrowheads="1"/>
          </p:cNvPicPr>
          <p:nvPr/>
        </p:nvPicPr>
        <p:blipFill>
          <a:blip r:embed="rId6" cstate="print"/>
          <a:srcRect/>
          <a:stretch>
            <a:fillRect/>
          </a:stretch>
        </p:blipFill>
        <p:spPr bwMode="auto">
          <a:xfrm>
            <a:off x="182563" y="1187450"/>
            <a:ext cx="1603375" cy="2743200"/>
          </a:xfrm>
          <a:prstGeom prst="rect">
            <a:avLst/>
          </a:prstGeom>
          <a:noFill/>
          <a:ln w="9525">
            <a:noFill/>
            <a:miter lim="800000"/>
            <a:headEnd/>
            <a:tailEnd/>
          </a:ln>
        </p:spPr>
      </p:pic>
      <p:sp>
        <p:nvSpPr>
          <p:cNvPr id="220169" name="Line 11"/>
          <p:cNvSpPr>
            <a:spLocks noChangeShapeType="1"/>
          </p:cNvSpPr>
          <p:nvPr/>
        </p:nvSpPr>
        <p:spPr bwMode="auto">
          <a:xfrm>
            <a:off x="1646238" y="2514600"/>
            <a:ext cx="3475037" cy="1096963"/>
          </a:xfrm>
          <a:prstGeom prst="line">
            <a:avLst/>
          </a:prstGeom>
          <a:noFill/>
          <a:ln w="76200">
            <a:solidFill>
              <a:schemeClr val="accent2"/>
            </a:solidFill>
            <a:round/>
            <a:headEnd type="none" w="sm" len="sm"/>
            <a:tailEnd type="triangle" w="med" len="med"/>
          </a:ln>
        </p:spPr>
        <p:txBody>
          <a:bodyPr lIns="92075" tIns="46038" rIns="92075" bIns="46038"/>
          <a:lstStyle/>
          <a:p>
            <a:endParaRPr lang="en-US"/>
          </a:p>
        </p:txBody>
      </p:sp>
      <p:sp>
        <p:nvSpPr>
          <p:cNvPr id="220170" name="Text Box 12"/>
          <p:cNvSpPr txBox="1">
            <a:spLocks noChangeArrowheads="1"/>
          </p:cNvSpPr>
          <p:nvPr/>
        </p:nvSpPr>
        <p:spPr bwMode="auto">
          <a:xfrm>
            <a:off x="2151063" y="1635125"/>
            <a:ext cx="2859087" cy="1135063"/>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2400" i="1"/>
              <a:t>Initially there will be only one segment</a:t>
            </a:r>
          </a:p>
        </p:txBody>
      </p:sp>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0"/>
          <p:cNvPicPr>
            <a:picLocks noChangeAspect="1" noChangeArrowheads="1"/>
          </p:cNvPicPr>
          <p:nvPr/>
        </p:nvPicPr>
        <p:blipFill>
          <a:blip r:embed="rId3" cstate="print"/>
          <a:srcRect l="644" t="10831" r="22577" b="45671"/>
          <a:stretch>
            <a:fillRect/>
          </a:stretch>
        </p:blipFill>
        <p:spPr bwMode="auto">
          <a:xfrm>
            <a:off x="384175" y="1465263"/>
            <a:ext cx="8396288" cy="2586037"/>
          </a:xfrm>
          <a:prstGeom prst="rect">
            <a:avLst/>
          </a:prstGeom>
          <a:noFill/>
          <a:ln w="9525" algn="ctr">
            <a:noFill/>
            <a:miter lim="800000"/>
            <a:headEnd/>
            <a:tailEnd/>
          </a:ln>
        </p:spPr>
      </p:pic>
      <p:sp>
        <p:nvSpPr>
          <p:cNvPr id="221188" name="Slide Number Placeholder 6"/>
          <p:cNvSpPr>
            <a:spLocks noGrp="1"/>
          </p:cNvSpPr>
          <p:nvPr>
            <p:ph type="sldNum" sz="quarter" idx="12"/>
          </p:nvPr>
        </p:nvSpPr>
        <p:spPr>
          <a:noFill/>
        </p:spPr>
        <p:txBody>
          <a:bodyPr/>
          <a:lstStyle/>
          <a:p>
            <a:fld id="{5243FE16-93CB-4C84-B2AF-2A1E75699D97}" type="slidenum">
              <a:rPr lang="en-US" smtClean="0"/>
              <a:pPr/>
              <a:t>306</a:t>
            </a:fld>
            <a:endParaRPr lang="en-US" smtClean="0"/>
          </a:p>
        </p:txBody>
      </p:sp>
      <p:sp>
        <p:nvSpPr>
          <p:cNvPr id="3395586" name="Rectangle 2"/>
          <p:cNvSpPr>
            <a:spLocks noGrp="1" noChangeArrowheads="1"/>
          </p:cNvSpPr>
          <p:nvPr>
            <p:ph type="title"/>
          </p:nvPr>
        </p:nvSpPr>
        <p:spPr/>
        <p:txBody>
          <a:bodyPr>
            <a:normAutofit fontScale="90000"/>
          </a:bodyPr>
          <a:lstStyle/>
          <a:p>
            <a:pPr>
              <a:defRPr/>
            </a:pPr>
            <a:r>
              <a:rPr lang="en-US" smtClean="0"/>
              <a:t>Express Lanes</a:t>
            </a:r>
            <a:br>
              <a:rPr lang="en-US" smtClean="0"/>
            </a:br>
            <a:r>
              <a:rPr lang="en-US" smtClean="0"/>
              <a:t>Segments and Modes</a:t>
            </a:r>
            <a:endParaRPr lang="en-US" sz="2000" smtClean="0"/>
          </a:p>
        </p:txBody>
      </p:sp>
      <p:sp>
        <p:nvSpPr>
          <p:cNvPr id="3395588" name="Rectangle 4"/>
          <p:cNvSpPr>
            <a:spLocks noChangeArrowheads="1"/>
          </p:cNvSpPr>
          <p:nvPr/>
        </p:nvSpPr>
        <p:spPr bwMode="auto">
          <a:xfrm>
            <a:off x="685800" y="4081463"/>
            <a:ext cx="6973888" cy="251936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Each Segment has a unique “Segment ID”</a:t>
            </a:r>
          </a:p>
          <a:p>
            <a:pPr marL="282575" indent="-282575" defTabSz="862013">
              <a:lnSpc>
                <a:spcPct val="100000"/>
              </a:lnSpc>
            </a:pPr>
            <a:r>
              <a:rPr lang="en-US" sz="1600"/>
              <a:t>Segment Mode</a:t>
            </a:r>
          </a:p>
          <a:p>
            <a:pPr marL="800100" lvl="1" indent="-342900" defTabSz="862013">
              <a:lnSpc>
                <a:spcPct val="100000"/>
              </a:lnSpc>
            </a:pPr>
            <a:r>
              <a:rPr lang="en-US" sz="1600"/>
              <a:t>Time of Day: Using TOD schedule-based toll rates</a:t>
            </a:r>
          </a:p>
          <a:p>
            <a:pPr marL="800100" lvl="1" indent="-342900" defTabSz="862013"/>
            <a:r>
              <a:rPr lang="en-US" sz="1600"/>
              <a:t>Manual Rate: Operator has overridden the Schedule-Based Toll Rate with a manually-entered rate </a:t>
            </a:r>
          </a:p>
          <a:p>
            <a:pPr marL="800100" lvl="1" indent="-342900" defTabSz="862013"/>
            <a:r>
              <a:rPr lang="en-US" sz="1600"/>
              <a:t>Closed: Segment is closed to travelers, $0 is charged</a:t>
            </a:r>
          </a:p>
          <a:p>
            <a:pPr marL="800100" lvl="1" indent="-342900" defTabSz="862013">
              <a:lnSpc>
                <a:spcPct val="100000"/>
              </a:lnSpc>
            </a:pPr>
            <a:r>
              <a:rPr lang="en-US" sz="1600"/>
              <a:t>Zero Rate: Segment is open, $0 is charged</a:t>
            </a:r>
          </a:p>
          <a:p>
            <a:pPr marL="800100" lvl="1" indent="-342900" defTabSz="862013">
              <a:lnSpc>
                <a:spcPct val="100000"/>
              </a:lnSpc>
            </a:pPr>
            <a:endParaRPr lang="en-US" sz="1600"/>
          </a:p>
          <a:p>
            <a:pPr marL="282575" indent="-282575" defTabSz="862013">
              <a:lnSpc>
                <a:spcPct val="85000"/>
              </a:lnSpc>
            </a:pPr>
            <a:endParaRPr lang="en-US" sz="1600"/>
          </a:p>
        </p:txBody>
      </p:sp>
      <p:sp>
        <p:nvSpPr>
          <p:cNvPr id="3395589" name="Line 5"/>
          <p:cNvSpPr>
            <a:spLocks noChangeShapeType="1"/>
          </p:cNvSpPr>
          <p:nvPr/>
        </p:nvSpPr>
        <p:spPr bwMode="auto">
          <a:xfrm flipV="1">
            <a:off x="285750" y="1784350"/>
            <a:ext cx="579438" cy="4635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5591" name="Line 7"/>
          <p:cNvSpPr>
            <a:spLocks noChangeShapeType="1"/>
          </p:cNvSpPr>
          <p:nvPr/>
        </p:nvSpPr>
        <p:spPr bwMode="auto">
          <a:xfrm flipH="1" flipV="1">
            <a:off x="1865313" y="1803400"/>
            <a:ext cx="514350" cy="360363"/>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5588">
                                            <p:txEl>
                                              <p:pRg st="0" end="0"/>
                                            </p:txEl>
                                          </p:spTgt>
                                        </p:tgtEl>
                                        <p:attrNameLst>
                                          <p:attrName>style.visibility</p:attrName>
                                        </p:attrNameLst>
                                      </p:cBhvr>
                                      <p:to>
                                        <p:strVal val="visible"/>
                                      </p:to>
                                    </p:set>
                                    <p:anim calcmode="lin" valueType="num">
                                      <p:cBhvr additive="base">
                                        <p:cTn id="7" dur="500" fill="hold"/>
                                        <p:tgtEl>
                                          <p:spTgt spid="339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558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395589"/>
                                        </p:tgtEl>
                                        <p:attrNameLst>
                                          <p:attrName>style.visibility</p:attrName>
                                        </p:attrNameLst>
                                      </p:cBhvr>
                                      <p:to>
                                        <p:strVal val="visible"/>
                                      </p:to>
                                    </p:set>
                                    <p:animEffect transition="in" filter="blinds(horizontal)">
                                      <p:cBhvr>
                                        <p:cTn id="11" dur="500"/>
                                        <p:tgtEl>
                                          <p:spTgt spid="339558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95588">
                                            <p:txEl>
                                              <p:pRg st="1" end="1"/>
                                            </p:txEl>
                                          </p:spTgt>
                                        </p:tgtEl>
                                        <p:attrNameLst>
                                          <p:attrName>style.visibility</p:attrName>
                                        </p:attrNameLst>
                                      </p:cBhvr>
                                      <p:to>
                                        <p:strVal val="visible"/>
                                      </p:to>
                                    </p:set>
                                    <p:anim calcmode="lin" valueType="num">
                                      <p:cBhvr additive="base">
                                        <p:cTn id="16" dur="500" fill="hold"/>
                                        <p:tgtEl>
                                          <p:spTgt spid="339558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395588">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395588">
                                            <p:txEl>
                                              <p:pRg st="2" end="2"/>
                                            </p:txEl>
                                          </p:spTgt>
                                        </p:tgtEl>
                                        <p:attrNameLst>
                                          <p:attrName>style.visibility</p:attrName>
                                        </p:attrNameLst>
                                      </p:cBhvr>
                                      <p:to>
                                        <p:strVal val="visible"/>
                                      </p:to>
                                    </p:set>
                                    <p:anim calcmode="lin" valueType="num">
                                      <p:cBhvr additive="base">
                                        <p:cTn id="20" dur="500" fill="hold"/>
                                        <p:tgtEl>
                                          <p:spTgt spid="339558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395588">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395588">
                                            <p:txEl>
                                              <p:pRg st="3" end="3"/>
                                            </p:txEl>
                                          </p:spTgt>
                                        </p:tgtEl>
                                        <p:attrNameLst>
                                          <p:attrName>style.visibility</p:attrName>
                                        </p:attrNameLst>
                                      </p:cBhvr>
                                      <p:to>
                                        <p:strVal val="visible"/>
                                      </p:to>
                                    </p:set>
                                    <p:anim calcmode="lin" valueType="num">
                                      <p:cBhvr additive="base">
                                        <p:cTn id="24" dur="500" fill="hold"/>
                                        <p:tgtEl>
                                          <p:spTgt spid="339558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395588">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395588">
                                            <p:txEl>
                                              <p:pRg st="4" end="4"/>
                                            </p:txEl>
                                          </p:spTgt>
                                        </p:tgtEl>
                                        <p:attrNameLst>
                                          <p:attrName>style.visibility</p:attrName>
                                        </p:attrNameLst>
                                      </p:cBhvr>
                                      <p:to>
                                        <p:strVal val="visible"/>
                                      </p:to>
                                    </p:set>
                                    <p:anim calcmode="lin" valueType="num">
                                      <p:cBhvr additive="base">
                                        <p:cTn id="28" dur="500" fill="hold"/>
                                        <p:tgtEl>
                                          <p:spTgt spid="3395588">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395588">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395588">
                                            <p:txEl>
                                              <p:pRg st="5" end="5"/>
                                            </p:txEl>
                                          </p:spTgt>
                                        </p:tgtEl>
                                        <p:attrNameLst>
                                          <p:attrName>style.visibility</p:attrName>
                                        </p:attrNameLst>
                                      </p:cBhvr>
                                      <p:to>
                                        <p:strVal val="visible"/>
                                      </p:to>
                                    </p:set>
                                    <p:anim calcmode="lin" valueType="num">
                                      <p:cBhvr additive="base">
                                        <p:cTn id="32" dur="500" fill="hold"/>
                                        <p:tgtEl>
                                          <p:spTgt spid="339558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395588">
                                            <p:txEl>
                                              <p:pRg st="5" end="5"/>
                                            </p:txEl>
                                          </p:spTgt>
                                        </p:tgtEl>
                                        <p:attrNameLst>
                                          <p:attrName>ppt_y</p:attrName>
                                        </p:attrNameLst>
                                      </p:cBhvr>
                                      <p:tavLst>
                                        <p:tav tm="0">
                                          <p:val>
                                            <p:strVal val="1+#ppt_h/2"/>
                                          </p:val>
                                        </p:tav>
                                        <p:tav tm="100000">
                                          <p:val>
                                            <p:strVal val="#ppt_y"/>
                                          </p:val>
                                        </p:tav>
                                      </p:tavLst>
                                    </p:anim>
                                  </p:childTnLst>
                                </p:cTn>
                              </p:par>
                              <p:par>
                                <p:cTn id="34" presetID="3" presetClass="entr" presetSubtype="10" fill="hold" grpId="0" nodeType="withEffect">
                                  <p:stCondLst>
                                    <p:cond delay="0"/>
                                  </p:stCondLst>
                                  <p:childTnLst>
                                    <p:set>
                                      <p:cBhvr>
                                        <p:cTn id="35" dur="1" fill="hold">
                                          <p:stCondLst>
                                            <p:cond delay="0"/>
                                          </p:stCondLst>
                                        </p:cTn>
                                        <p:tgtEl>
                                          <p:spTgt spid="3395591"/>
                                        </p:tgtEl>
                                        <p:attrNameLst>
                                          <p:attrName>style.visibility</p:attrName>
                                        </p:attrNameLst>
                                      </p:cBhvr>
                                      <p:to>
                                        <p:strVal val="visible"/>
                                      </p:to>
                                    </p:set>
                                    <p:animEffect transition="in" filter="blinds(horizontal)">
                                      <p:cBhvr>
                                        <p:cTn id="36" dur="500"/>
                                        <p:tgtEl>
                                          <p:spTgt spid="3395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5588" grpId="0" build="p"/>
      <p:bldP spid="3395589" grpId="0" animBg="1"/>
      <p:bldP spid="3395591"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5"/>
          <p:cNvPicPr>
            <a:picLocks noChangeAspect="1" noChangeArrowheads="1"/>
          </p:cNvPicPr>
          <p:nvPr/>
        </p:nvPicPr>
        <p:blipFill>
          <a:blip r:embed="rId3" cstate="print"/>
          <a:srcRect l="726" t="11131" r="22847" b="65225"/>
          <a:stretch>
            <a:fillRect/>
          </a:stretch>
        </p:blipFill>
        <p:spPr bwMode="auto">
          <a:xfrm>
            <a:off x="0" y="1498600"/>
            <a:ext cx="9144000" cy="1538288"/>
          </a:xfrm>
          <a:prstGeom prst="rect">
            <a:avLst/>
          </a:prstGeom>
          <a:noFill/>
          <a:ln w="9525" algn="ctr">
            <a:noFill/>
            <a:miter lim="800000"/>
            <a:headEnd/>
            <a:tailEnd/>
          </a:ln>
        </p:spPr>
      </p:pic>
      <p:sp>
        <p:nvSpPr>
          <p:cNvPr id="222212" name="Slide Number Placeholder 8"/>
          <p:cNvSpPr>
            <a:spLocks noGrp="1"/>
          </p:cNvSpPr>
          <p:nvPr>
            <p:ph type="sldNum" sz="quarter" idx="12"/>
          </p:nvPr>
        </p:nvSpPr>
        <p:spPr>
          <a:noFill/>
        </p:spPr>
        <p:txBody>
          <a:bodyPr/>
          <a:lstStyle/>
          <a:p>
            <a:fld id="{93CC6D16-D50A-40C0-8889-8E50D23A25EE}" type="slidenum">
              <a:rPr lang="en-US" smtClean="0"/>
              <a:pPr/>
              <a:t>307</a:t>
            </a:fld>
            <a:endParaRPr lang="en-US" smtClean="0"/>
          </a:p>
        </p:txBody>
      </p:sp>
      <p:sp>
        <p:nvSpPr>
          <p:cNvPr id="3399683" name="Rectangle 3"/>
          <p:cNvSpPr>
            <a:spLocks noGrp="1" noChangeArrowheads="1"/>
          </p:cNvSpPr>
          <p:nvPr>
            <p:ph type="title" sz="quarter"/>
          </p:nvPr>
        </p:nvSpPr>
        <p:spPr/>
        <p:txBody>
          <a:bodyPr/>
          <a:lstStyle/>
          <a:p>
            <a:pPr>
              <a:defRPr/>
            </a:pPr>
            <a:r>
              <a:rPr lang="en-US" sz="3600"/>
              <a:t>Express Lanes</a:t>
            </a:r>
            <a:endParaRPr lang="en-US" sz="2400"/>
          </a:p>
        </p:txBody>
      </p:sp>
      <p:sp>
        <p:nvSpPr>
          <p:cNvPr id="3399684" name="Rectangle 4"/>
          <p:cNvSpPr>
            <a:spLocks noChangeArrowheads="1"/>
          </p:cNvSpPr>
          <p:nvPr/>
        </p:nvSpPr>
        <p:spPr bwMode="auto">
          <a:xfrm>
            <a:off x="741363" y="3444875"/>
            <a:ext cx="6923087" cy="245268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Associated Events (if any): Summary of an event that an operator has associated with this segment</a:t>
            </a:r>
          </a:p>
          <a:p>
            <a:pPr marL="800100" lvl="1" indent="-342900" defTabSz="862013">
              <a:lnSpc>
                <a:spcPct val="100000"/>
              </a:lnSpc>
            </a:pPr>
            <a:r>
              <a:rPr lang="en-US" sz="1600"/>
              <a:t>Note: Will show associated event for one hour after the event is closed (as long as the event shows in the “Closed Events” list).</a:t>
            </a:r>
          </a:p>
          <a:p>
            <a:pPr marL="282575" indent="-282575" defTabSz="862013">
              <a:lnSpc>
                <a:spcPct val="100000"/>
              </a:lnSpc>
            </a:pPr>
            <a:r>
              <a:rPr lang="en-US" sz="1600"/>
              <a:t>Current Rate: Current rate that is being charged and the time that this rate started to be charged</a:t>
            </a:r>
          </a:p>
          <a:p>
            <a:pPr marL="282575" indent="-282575" defTabSz="862013">
              <a:lnSpc>
                <a:spcPct val="100000"/>
              </a:lnSpc>
            </a:pPr>
            <a:r>
              <a:rPr lang="en-US" sz="1600"/>
              <a:t>Next Rate: At this time, the next rate will be charged unless in override mode or an event is associated</a:t>
            </a:r>
          </a:p>
        </p:txBody>
      </p:sp>
      <p:sp>
        <p:nvSpPr>
          <p:cNvPr id="3399685" name="Line 5"/>
          <p:cNvSpPr>
            <a:spLocks noChangeShapeType="1"/>
          </p:cNvSpPr>
          <p:nvPr/>
        </p:nvSpPr>
        <p:spPr bwMode="auto">
          <a:xfrm flipV="1">
            <a:off x="1758950" y="1841500"/>
            <a:ext cx="579438" cy="4635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9686" name="Line 6"/>
          <p:cNvSpPr>
            <a:spLocks noChangeShapeType="1"/>
          </p:cNvSpPr>
          <p:nvPr/>
        </p:nvSpPr>
        <p:spPr bwMode="auto">
          <a:xfrm flipH="1" flipV="1">
            <a:off x="5294313" y="1841500"/>
            <a:ext cx="514350" cy="36036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9705" name="Line 25"/>
          <p:cNvSpPr>
            <a:spLocks noChangeShapeType="1"/>
          </p:cNvSpPr>
          <p:nvPr/>
        </p:nvSpPr>
        <p:spPr bwMode="auto">
          <a:xfrm flipH="1" flipV="1">
            <a:off x="7078663" y="1855788"/>
            <a:ext cx="514350" cy="360362"/>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9684">
                                            <p:txEl>
                                              <p:pRg st="0" end="0"/>
                                            </p:txEl>
                                          </p:spTgt>
                                        </p:tgtEl>
                                        <p:attrNameLst>
                                          <p:attrName>style.visibility</p:attrName>
                                        </p:attrNameLst>
                                      </p:cBhvr>
                                      <p:to>
                                        <p:strVal val="visible"/>
                                      </p:to>
                                    </p:set>
                                    <p:anim calcmode="lin" valueType="num">
                                      <p:cBhvr additive="base">
                                        <p:cTn id="7" dur="500" fill="hold"/>
                                        <p:tgtEl>
                                          <p:spTgt spid="33996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96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99684">
                                            <p:txEl>
                                              <p:pRg st="1" end="1"/>
                                            </p:txEl>
                                          </p:spTgt>
                                        </p:tgtEl>
                                        <p:attrNameLst>
                                          <p:attrName>style.visibility</p:attrName>
                                        </p:attrNameLst>
                                      </p:cBhvr>
                                      <p:to>
                                        <p:strVal val="visible"/>
                                      </p:to>
                                    </p:set>
                                    <p:anim calcmode="lin" valueType="num">
                                      <p:cBhvr additive="base">
                                        <p:cTn id="11" dur="500" fill="hold"/>
                                        <p:tgtEl>
                                          <p:spTgt spid="33996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99684">
                                            <p:txEl>
                                              <p:pRg st="1" end="1"/>
                                            </p:txEl>
                                          </p:spTgt>
                                        </p:tgtEl>
                                        <p:attrNameLst>
                                          <p:attrName>ppt_y</p:attrName>
                                        </p:attrNameLst>
                                      </p:cBhvr>
                                      <p:tavLst>
                                        <p:tav tm="0">
                                          <p:val>
                                            <p:strVal val="1+#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3399685"/>
                                        </p:tgtEl>
                                        <p:attrNameLst>
                                          <p:attrName>style.visibility</p:attrName>
                                        </p:attrNameLst>
                                      </p:cBhvr>
                                      <p:to>
                                        <p:strVal val="visible"/>
                                      </p:to>
                                    </p:set>
                                    <p:animEffect transition="in" filter="blinds(horizontal)">
                                      <p:cBhvr>
                                        <p:cTn id="15" dur="500"/>
                                        <p:tgtEl>
                                          <p:spTgt spid="339968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399684">
                                            <p:txEl>
                                              <p:pRg st="2" end="2"/>
                                            </p:txEl>
                                          </p:spTgt>
                                        </p:tgtEl>
                                        <p:attrNameLst>
                                          <p:attrName>style.visibility</p:attrName>
                                        </p:attrNameLst>
                                      </p:cBhvr>
                                      <p:to>
                                        <p:strVal val="visible"/>
                                      </p:to>
                                    </p:set>
                                    <p:anim calcmode="lin" valueType="num">
                                      <p:cBhvr additive="base">
                                        <p:cTn id="20" dur="500" fill="hold"/>
                                        <p:tgtEl>
                                          <p:spTgt spid="339968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399684">
                                            <p:txEl>
                                              <p:pRg st="2" end="2"/>
                                            </p:txEl>
                                          </p:spTgt>
                                        </p:tgtEl>
                                        <p:attrNameLst>
                                          <p:attrName>ppt_y</p:attrName>
                                        </p:attrNameLst>
                                      </p:cBhvr>
                                      <p:tavLst>
                                        <p:tav tm="0">
                                          <p:val>
                                            <p:strVal val="1+#ppt_h/2"/>
                                          </p:val>
                                        </p:tav>
                                        <p:tav tm="100000">
                                          <p:val>
                                            <p:strVal val="#ppt_y"/>
                                          </p:val>
                                        </p:tav>
                                      </p:tavLst>
                                    </p:anim>
                                  </p:childTnLst>
                                </p:cTn>
                              </p:par>
                              <p:par>
                                <p:cTn id="22" presetID="3" presetClass="entr" presetSubtype="10" fill="hold" grpId="0" nodeType="withEffect">
                                  <p:stCondLst>
                                    <p:cond delay="0"/>
                                  </p:stCondLst>
                                  <p:childTnLst>
                                    <p:set>
                                      <p:cBhvr>
                                        <p:cTn id="23" dur="1" fill="hold">
                                          <p:stCondLst>
                                            <p:cond delay="0"/>
                                          </p:stCondLst>
                                        </p:cTn>
                                        <p:tgtEl>
                                          <p:spTgt spid="3399686"/>
                                        </p:tgtEl>
                                        <p:attrNameLst>
                                          <p:attrName>style.visibility</p:attrName>
                                        </p:attrNameLst>
                                      </p:cBhvr>
                                      <p:to>
                                        <p:strVal val="visible"/>
                                      </p:to>
                                    </p:set>
                                    <p:animEffect transition="in" filter="blinds(horizontal)">
                                      <p:cBhvr>
                                        <p:cTn id="24" dur="500"/>
                                        <p:tgtEl>
                                          <p:spTgt spid="339968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99684">
                                            <p:txEl>
                                              <p:pRg st="3" end="3"/>
                                            </p:txEl>
                                          </p:spTgt>
                                        </p:tgtEl>
                                        <p:attrNameLst>
                                          <p:attrName>style.visibility</p:attrName>
                                        </p:attrNameLst>
                                      </p:cBhvr>
                                      <p:to>
                                        <p:strVal val="visible"/>
                                      </p:to>
                                    </p:set>
                                    <p:anim calcmode="lin" valueType="num">
                                      <p:cBhvr additive="base">
                                        <p:cTn id="29" dur="500" fill="hold"/>
                                        <p:tgtEl>
                                          <p:spTgt spid="339968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399684">
                                            <p:txEl>
                                              <p:pRg st="3" end="3"/>
                                            </p:txEl>
                                          </p:spTgt>
                                        </p:tgtEl>
                                        <p:attrNameLst>
                                          <p:attrName>ppt_y</p:attrName>
                                        </p:attrNameLst>
                                      </p:cBhvr>
                                      <p:tavLst>
                                        <p:tav tm="0">
                                          <p:val>
                                            <p:strVal val="1+#ppt_h/2"/>
                                          </p:val>
                                        </p:tav>
                                        <p:tav tm="100000">
                                          <p:val>
                                            <p:strVal val="#ppt_y"/>
                                          </p:val>
                                        </p:tav>
                                      </p:tavLst>
                                    </p:anim>
                                  </p:childTnLst>
                                </p:cTn>
                              </p:par>
                              <p:par>
                                <p:cTn id="31" presetID="3" presetClass="entr" presetSubtype="10" fill="hold" grpId="0" nodeType="withEffect">
                                  <p:stCondLst>
                                    <p:cond delay="0"/>
                                  </p:stCondLst>
                                  <p:childTnLst>
                                    <p:set>
                                      <p:cBhvr>
                                        <p:cTn id="32" dur="1" fill="hold">
                                          <p:stCondLst>
                                            <p:cond delay="0"/>
                                          </p:stCondLst>
                                        </p:cTn>
                                        <p:tgtEl>
                                          <p:spTgt spid="3399705"/>
                                        </p:tgtEl>
                                        <p:attrNameLst>
                                          <p:attrName>style.visibility</p:attrName>
                                        </p:attrNameLst>
                                      </p:cBhvr>
                                      <p:to>
                                        <p:strVal val="visible"/>
                                      </p:to>
                                    </p:set>
                                    <p:animEffect transition="in" filter="blinds(horizontal)">
                                      <p:cBhvr>
                                        <p:cTn id="33" dur="500"/>
                                        <p:tgtEl>
                                          <p:spTgt spid="339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684" grpId="0" build="p"/>
      <p:bldP spid="3399685" grpId="0" animBg="1"/>
      <p:bldP spid="3399686" grpId="0" animBg="1"/>
      <p:bldP spid="3399705"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0"/>
          <p:cNvPicPr>
            <a:picLocks noChangeAspect="1" noChangeArrowheads="1"/>
          </p:cNvPicPr>
          <p:nvPr/>
        </p:nvPicPr>
        <p:blipFill>
          <a:blip r:embed="rId3" cstate="print"/>
          <a:srcRect l="749" t="54436" r="22847" b="22223"/>
          <a:stretch>
            <a:fillRect/>
          </a:stretch>
        </p:blipFill>
        <p:spPr bwMode="auto">
          <a:xfrm>
            <a:off x="0" y="1533525"/>
            <a:ext cx="9144000" cy="1517650"/>
          </a:xfrm>
          <a:prstGeom prst="rect">
            <a:avLst/>
          </a:prstGeom>
          <a:noFill/>
          <a:ln w="9525" algn="ctr">
            <a:noFill/>
            <a:miter lim="800000"/>
            <a:headEnd/>
            <a:tailEnd/>
          </a:ln>
        </p:spPr>
      </p:pic>
      <p:sp>
        <p:nvSpPr>
          <p:cNvPr id="223236" name="Slide Number Placeholder 6"/>
          <p:cNvSpPr>
            <a:spLocks noGrp="1"/>
          </p:cNvSpPr>
          <p:nvPr>
            <p:ph type="sldNum" sz="quarter" idx="12"/>
          </p:nvPr>
        </p:nvSpPr>
        <p:spPr>
          <a:noFill/>
        </p:spPr>
        <p:txBody>
          <a:bodyPr/>
          <a:lstStyle/>
          <a:p>
            <a:fld id="{D8AF3D61-CB7D-4016-B6B0-2C46A8B0DDB7}" type="slidenum">
              <a:rPr lang="en-US" smtClean="0"/>
              <a:pPr/>
              <a:t>308</a:t>
            </a:fld>
            <a:endParaRPr lang="en-US" smtClean="0"/>
          </a:p>
        </p:txBody>
      </p:sp>
      <p:sp>
        <p:nvSpPr>
          <p:cNvPr id="3409922" name="Rectangle 2"/>
          <p:cNvSpPr>
            <a:spLocks noGrp="1" noChangeArrowheads="1"/>
          </p:cNvSpPr>
          <p:nvPr>
            <p:ph type="title"/>
          </p:nvPr>
        </p:nvSpPr>
        <p:spPr/>
        <p:txBody>
          <a:bodyPr/>
          <a:lstStyle/>
          <a:p>
            <a:pPr>
              <a:defRPr/>
            </a:pPr>
            <a:r>
              <a:rPr lang="en-US" sz="3600"/>
              <a:t>Express Lanes</a:t>
            </a:r>
            <a:endParaRPr lang="en-US" sz="2400"/>
          </a:p>
        </p:txBody>
      </p:sp>
      <p:sp>
        <p:nvSpPr>
          <p:cNvPr id="3409924" name="Rectangle 4"/>
          <p:cNvSpPr>
            <a:spLocks noChangeArrowheads="1"/>
          </p:cNvSpPr>
          <p:nvPr/>
        </p:nvSpPr>
        <p:spPr bwMode="auto">
          <a:xfrm>
            <a:off x="625475" y="3257550"/>
            <a:ext cx="8204200" cy="2005013"/>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Show All/Hide All: Shows or hides DMS for all segments on this page</a:t>
            </a:r>
          </a:p>
          <a:p>
            <a:pPr marL="282575" indent="-282575" defTabSz="862013">
              <a:lnSpc>
                <a:spcPct val="100000"/>
              </a:lnSpc>
            </a:pPr>
            <a:r>
              <a:rPr lang="en-US" sz="1600" dirty="0"/>
              <a:t>Show/Hide: Shows or hides DMS for selected segment</a:t>
            </a:r>
          </a:p>
          <a:p>
            <a:pPr marL="282575" indent="-282575" defTabSz="862013">
              <a:lnSpc>
                <a:spcPct val="100000"/>
              </a:lnSpc>
            </a:pPr>
            <a:r>
              <a:rPr lang="en-US" sz="1600" dirty="0"/>
              <a:t>Two different types of DMS</a:t>
            </a:r>
          </a:p>
          <a:p>
            <a:pPr marL="800100" lvl="1" indent="-342900" defTabSz="862013">
              <a:lnSpc>
                <a:spcPct val="100000"/>
              </a:lnSpc>
            </a:pPr>
            <a:r>
              <a:rPr lang="en-US" sz="1600" dirty="0"/>
              <a:t>“Toll Rate” DMS shows what will be charged</a:t>
            </a:r>
          </a:p>
          <a:p>
            <a:pPr marL="800100" lvl="1" indent="-342900" defTabSz="862013">
              <a:lnSpc>
                <a:spcPct val="100000"/>
              </a:lnSpc>
            </a:pPr>
            <a:r>
              <a:rPr lang="en-US" sz="1600" dirty="0"/>
              <a:t>“Toll Gantry” is a toll rate DMS at the entrance of the express lane</a:t>
            </a:r>
          </a:p>
          <a:p>
            <a:pPr marL="800100" lvl="1" indent="-342900" defTabSz="862013">
              <a:lnSpc>
                <a:spcPct val="100000"/>
              </a:lnSpc>
            </a:pPr>
            <a:r>
              <a:rPr lang="en-US" sz="1600" dirty="0"/>
              <a:t>“Lane Status” DMS shows the tolling status of the express lane</a:t>
            </a:r>
          </a:p>
          <a:p>
            <a:pPr marL="282575" indent="-282575" defTabSz="862013">
              <a:lnSpc>
                <a:spcPct val="100000"/>
              </a:lnSpc>
            </a:pPr>
            <a:r>
              <a:rPr lang="en-US" sz="1600" dirty="0"/>
              <a:t>Current and last messages sent are displayed.  </a:t>
            </a:r>
          </a:p>
          <a:p>
            <a:pPr marL="282575" indent="-282575" defTabSz="862013">
              <a:lnSpc>
                <a:spcPct val="100000"/>
              </a:lnSpc>
            </a:pPr>
            <a:r>
              <a:rPr lang="en-US" sz="1600" dirty="0"/>
              <a:t>Red indicated inconsistency of what has been sent and what is currently on the DMS</a:t>
            </a:r>
          </a:p>
        </p:txBody>
      </p:sp>
      <p:sp>
        <p:nvSpPr>
          <p:cNvPr id="3399686" name="Line 6"/>
          <p:cNvSpPr>
            <a:spLocks noChangeShapeType="1"/>
          </p:cNvSpPr>
          <p:nvPr/>
        </p:nvSpPr>
        <p:spPr bwMode="auto">
          <a:xfrm flipH="1" flipV="1">
            <a:off x="1597024" y="2247900"/>
            <a:ext cx="384175" cy="7239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Line 6"/>
          <p:cNvSpPr>
            <a:spLocks noChangeShapeType="1"/>
          </p:cNvSpPr>
          <p:nvPr/>
        </p:nvSpPr>
        <p:spPr bwMode="auto">
          <a:xfrm flipH="1" flipV="1">
            <a:off x="3111500" y="2222500"/>
            <a:ext cx="469900" cy="7493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 name="Line 6"/>
          <p:cNvSpPr>
            <a:spLocks noChangeShapeType="1"/>
          </p:cNvSpPr>
          <p:nvPr/>
        </p:nvSpPr>
        <p:spPr bwMode="auto">
          <a:xfrm flipV="1">
            <a:off x="7720013" y="2251075"/>
            <a:ext cx="730250" cy="1463675"/>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09924">
                                            <p:txEl>
                                              <p:pRg st="0" end="0"/>
                                            </p:txEl>
                                          </p:spTgt>
                                        </p:tgtEl>
                                        <p:attrNameLst>
                                          <p:attrName>style.visibility</p:attrName>
                                        </p:attrNameLst>
                                      </p:cBhvr>
                                      <p:to>
                                        <p:strVal val="visible"/>
                                      </p:to>
                                    </p:set>
                                    <p:anim calcmode="lin" valueType="num">
                                      <p:cBhvr additive="base">
                                        <p:cTn id="7" dur="500" fill="hold"/>
                                        <p:tgtEl>
                                          <p:spTgt spid="34099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099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09924">
                                            <p:txEl>
                                              <p:pRg st="1" end="1"/>
                                            </p:txEl>
                                          </p:spTgt>
                                        </p:tgtEl>
                                        <p:attrNameLst>
                                          <p:attrName>style.visibility</p:attrName>
                                        </p:attrNameLst>
                                      </p:cBhvr>
                                      <p:to>
                                        <p:strVal val="visible"/>
                                      </p:to>
                                    </p:set>
                                    <p:anim calcmode="lin" valueType="num">
                                      <p:cBhvr additive="base">
                                        <p:cTn id="13" dur="500" fill="hold"/>
                                        <p:tgtEl>
                                          <p:spTgt spid="34099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099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09924">
                                            <p:txEl>
                                              <p:pRg st="2" end="2"/>
                                            </p:txEl>
                                          </p:spTgt>
                                        </p:tgtEl>
                                        <p:attrNameLst>
                                          <p:attrName>style.visibility</p:attrName>
                                        </p:attrNameLst>
                                      </p:cBhvr>
                                      <p:to>
                                        <p:strVal val="visible"/>
                                      </p:to>
                                    </p:set>
                                    <p:anim calcmode="lin" valueType="num">
                                      <p:cBhvr additive="base">
                                        <p:cTn id="19" dur="500" fill="hold"/>
                                        <p:tgtEl>
                                          <p:spTgt spid="34099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0992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09924">
                                            <p:txEl>
                                              <p:pRg st="3" end="3"/>
                                            </p:txEl>
                                          </p:spTgt>
                                        </p:tgtEl>
                                        <p:attrNameLst>
                                          <p:attrName>style.visibility</p:attrName>
                                        </p:attrNameLst>
                                      </p:cBhvr>
                                      <p:to>
                                        <p:strVal val="visible"/>
                                      </p:to>
                                    </p:set>
                                    <p:anim calcmode="lin" valueType="num">
                                      <p:cBhvr additive="base">
                                        <p:cTn id="23" dur="500" fill="hold"/>
                                        <p:tgtEl>
                                          <p:spTgt spid="340992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0992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09924">
                                            <p:txEl>
                                              <p:pRg st="4" end="4"/>
                                            </p:txEl>
                                          </p:spTgt>
                                        </p:tgtEl>
                                        <p:attrNameLst>
                                          <p:attrName>style.visibility</p:attrName>
                                        </p:attrNameLst>
                                      </p:cBhvr>
                                      <p:to>
                                        <p:strVal val="visible"/>
                                      </p:to>
                                    </p:set>
                                    <p:anim calcmode="lin" valueType="num">
                                      <p:cBhvr additive="base">
                                        <p:cTn id="27" dur="500" fill="hold"/>
                                        <p:tgtEl>
                                          <p:spTgt spid="340992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0992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09924">
                                            <p:txEl>
                                              <p:pRg st="5" end="5"/>
                                            </p:txEl>
                                          </p:spTgt>
                                        </p:tgtEl>
                                        <p:attrNameLst>
                                          <p:attrName>style.visibility</p:attrName>
                                        </p:attrNameLst>
                                      </p:cBhvr>
                                      <p:to>
                                        <p:strVal val="visible"/>
                                      </p:to>
                                    </p:set>
                                    <p:anim calcmode="lin" valueType="num">
                                      <p:cBhvr additive="base">
                                        <p:cTn id="31" dur="500" fill="hold"/>
                                        <p:tgtEl>
                                          <p:spTgt spid="340992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099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09924">
                                            <p:txEl>
                                              <p:pRg st="6" end="6"/>
                                            </p:txEl>
                                          </p:spTgt>
                                        </p:tgtEl>
                                        <p:attrNameLst>
                                          <p:attrName>style.visibility</p:attrName>
                                        </p:attrNameLst>
                                      </p:cBhvr>
                                      <p:to>
                                        <p:strVal val="visible"/>
                                      </p:to>
                                    </p:set>
                                    <p:anim calcmode="lin" valueType="num">
                                      <p:cBhvr additive="base">
                                        <p:cTn id="37" dur="500" fill="hold"/>
                                        <p:tgtEl>
                                          <p:spTgt spid="340992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099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09924">
                                            <p:txEl>
                                              <p:pRg st="7" end="7"/>
                                            </p:txEl>
                                          </p:spTgt>
                                        </p:tgtEl>
                                        <p:attrNameLst>
                                          <p:attrName>style.visibility</p:attrName>
                                        </p:attrNameLst>
                                      </p:cBhvr>
                                      <p:to>
                                        <p:strVal val="visible"/>
                                      </p:to>
                                    </p:set>
                                    <p:anim calcmode="lin" valueType="num">
                                      <p:cBhvr additive="base">
                                        <p:cTn id="43" dur="500" fill="hold"/>
                                        <p:tgtEl>
                                          <p:spTgt spid="340992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09924">
                                            <p:txEl>
                                              <p:pRg st="7" end="7"/>
                                            </p:txEl>
                                          </p:spTgt>
                                        </p:tgtEl>
                                        <p:attrNameLst>
                                          <p:attrName>ppt_y</p:attrName>
                                        </p:attrNameLst>
                                      </p:cBhvr>
                                      <p:tavLst>
                                        <p:tav tm="0">
                                          <p:val>
                                            <p:strVal val="1+#ppt_h/2"/>
                                          </p:val>
                                        </p:tav>
                                        <p:tav tm="100000">
                                          <p:val>
                                            <p:strVal val="#ppt_y"/>
                                          </p:val>
                                        </p:tav>
                                      </p:tavLst>
                                    </p:anim>
                                  </p:childTnLst>
                                </p:cTn>
                              </p:par>
                              <p:par>
                                <p:cTn id="45" presetID="3" presetClass="entr" presetSubtype="10" fill="hold" grpId="0" nodeType="withEffect">
                                  <p:stCondLst>
                                    <p:cond delay="0"/>
                                  </p:stCondLst>
                                  <p:childTnLst>
                                    <p:set>
                                      <p:cBhvr>
                                        <p:cTn id="46" dur="1" fill="hold">
                                          <p:stCondLst>
                                            <p:cond delay="0"/>
                                          </p:stCondLst>
                                        </p:cTn>
                                        <p:tgtEl>
                                          <p:spTgt spid="3399686"/>
                                        </p:tgtEl>
                                        <p:attrNameLst>
                                          <p:attrName>style.visibility</p:attrName>
                                        </p:attrNameLst>
                                      </p:cBhvr>
                                      <p:to>
                                        <p:strVal val="visible"/>
                                      </p:to>
                                    </p:set>
                                    <p:animEffect transition="in" filter="blinds(horizontal)">
                                      <p:cBhvr>
                                        <p:cTn id="47" dur="500"/>
                                        <p:tgtEl>
                                          <p:spTgt spid="339968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linds(horizont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24" grpId="0" build="p"/>
      <p:bldP spid="3399686" grpId="0" animBg="1"/>
      <p:bldP spid="2" grpId="0" animBg="1"/>
      <p:bldP spid="3"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9"/>
          <p:cNvPicPr>
            <a:picLocks noChangeAspect="1" noChangeArrowheads="1"/>
          </p:cNvPicPr>
          <p:nvPr/>
        </p:nvPicPr>
        <p:blipFill>
          <a:blip r:embed="rId3" cstate="print"/>
          <a:srcRect l="63864" t="7170" r="22847" b="65779"/>
          <a:stretch>
            <a:fillRect/>
          </a:stretch>
        </p:blipFill>
        <p:spPr bwMode="auto">
          <a:xfrm>
            <a:off x="7696200" y="1111250"/>
            <a:ext cx="1447800" cy="1601788"/>
          </a:xfrm>
          <a:prstGeom prst="rect">
            <a:avLst/>
          </a:prstGeom>
          <a:noFill/>
          <a:ln w="9525" algn="ctr">
            <a:noFill/>
            <a:miter lim="800000"/>
            <a:headEnd/>
            <a:tailEnd/>
          </a:ln>
        </p:spPr>
      </p:pic>
      <p:sp>
        <p:nvSpPr>
          <p:cNvPr id="224260" name="Slide Number Placeholder 6"/>
          <p:cNvSpPr>
            <a:spLocks noGrp="1"/>
          </p:cNvSpPr>
          <p:nvPr>
            <p:ph type="sldNum" sz="quarter" idx="12"/>
          </p:nvPr>
        </p:nvSpPr>
        <p:spPr>
          <a:noFill/>
        </p:spPr>
        <p:txBody>
          <a:bodyPr/>
          <a:lstStyle/>
          <a:p>
            <a:fld id="{A65DE566-8E19-4E80-9A9F-C93EE0E505FB}" type="slidenum">
              <a:rPr lang="en-US" smtClean="0"/>
              <a:pPr/>
              <a:t>309</a:t>
            </a:fld>
            <a:endParaRPr lang="en-US" smtClean="0"/>
          </a:p>
        </p:txBody>
      </p:sp>
      <p:sp>
        <p:nvSpPr>
          <p:cNvPr id="3411970" name="Rectangle 2"/>
          <p:cNvSpPr>
            <a:spLocks noGrp="1" noChangeArrowheads="1"/>
          </p:cNvSpPr>
          <p:nvPr>
            <p:ph type="title"/>
          </p:nvPr>
        </p:nvSpPr>
        <p:spPr/>
        <p:txBody>
          <a:bodyPr/>
          <a:lstStyle/>
          <a:p>
            <a:pPr>
              <a:defRPr/>
            </a:pPr>
            <a:r>
              <a:rPr lang="en-US" smtClean="0"/>
              <a:t>Express Lanes</a:t>
            </a:r>
            <a:br>
              <a:rPr lang="en-US" smtClean="0"/>
            </a:br>
            <a:r>
              <a:rPr lang="en-US" sz="2400" smtClean="0"/>
              <a:t>Set Mode</a:t>
            </a:r>
          </a:p>
        </p:txBody>
      </p:sp>
      <p:sp>
        <p:nvSpPr>
          <p:cNvPr id="3411972" name="Rectangle 4"/>
          <p:cNvSpPr>
            <a:spLocks noChangeArrowheads="1"/>
          </p:cNvSpPr>
          <p:nvPr/>
        </p:nvSpPr>
        <p:spPr bwMode="auto">
          <a:xfrm>
            <a:off x="0" y="4602163"/>
            <a:ext cx="8180388" cy="2005012"/>
          </a:xfrm>
          <a:prstGeom prst="rect">
            <a:avLst/>
          </a:prstGeom>
          <a:noFill/>
          <a:ln w="9525">
            <a:noFill/>
            <a:miter lim="800000"/>
            <a:headEnd type="none" w="sm" len="sm"/>
            <a:tailEnd type="none" w="sm" len="sm"/>
          </a:ln>
        </p:spPr>
        <p:txBody>
          <a:bodyPr lIns="92075" tIns="46038" rIns="92075" bIns="46038"/>
          <a:lstStyle/>
          <a:p>
            <a:pPr marL="800100" lvl="1" indent="-342900" defTabSz="862013">
              <a:lnSpc>
                <a:spcPct val="100000"/>
              </a:lnSpc>
            </a:pPr>
            <a:r>
              <a:rPr lang="en-US" sz="1600"/>
              <a:t>Click Set Mode from the Tabbed GUI for the appropriate segment</a:t>
            </a:r>
          </a:p>
          <a:p>
            <a:pPr marL="800100" lvl="1" indent="-342900" defTabSz="862013">
              <a:lnSpc>
                <a:spcPct val="100000"/>
              </a:lnSpc>
            </a:pPr>
            <a:r>
              <a:rPr lang="en-US" sz="1600"/>
              <a:t>Select the mode from the radio buttons</a:t>
            </a:r>
          </a:p>
          <a:p>
            <a:pPr marL="800100" lvl="1" indent="-342900" defTabSz="862013">
              <a:lnSpc>
                <a:spcPct val="100000"/>
              </a:lnSpc>
            </a:pPr>
            <a:r>
              <a:rPr lang="en-US" sz="1600"/>
              <a:t>If enabled and desired, change the effective time to a time in the past</a:t>
            </a:r>
          </a:p>
          <a:p>
            <a:pPr marL="800100" lvl="1" indent="-342900" defTabSz="862013">
              <a:lnSpc>
                <a:spcPct val="100000"/>
              </a:lnSpc>
            </a:pPr>
            <a:r>
              <a:rPr lang="en-US" sz="1600"/>
              <a:t>If required or desired, associate an event that is associated with the decision to set the mode</a:t>
            </a:r>
          </a:p>
          <a:p>
            <a:pPr marL="800100" lvl="1" indent="-342900" defTabSz="862013">
              <a:lnSpc>
                <a:spcPct val="100000"/>
              </a:lnSpc>
            </a:pPr>
            <a:r>
              <a:rPr lang="en-US" sz="1600"/>
              <a:t>if desired, enter a comment</a:t>
            </a:r>
          </a:p>
          <a:p>
            <a:pPr marL="800100" lvl="1" indent="-342900" defTabSz="862013">
              <a:lnSpc>
                <a:spcPct val="100000"/>
              </a:lnSpc>
            </a:pPr>
            <a:r>
              <a:rPr lang="en-US" sz="1600"/>
              <a:t>Click Set Mode</a:t>
            </a:r>
          </a:p>
        </p:txBody>
      </p:sp>
      <p:pic>
        <p:nvPicPr>
          <p:cNvPr id="224263" name="Picture 8"/>
          <p:cNvPicPr>
            <a:picLocks noChangeAspect="1" noChangeArrowheads="1"/>
          </p:cNvPicPr>
          <p:nvPr/>
        </p:nvPicPr>
        <p:blipFill>
          <a:blip r:embed="rId4" cstate="print"/>
          <a:srcRect l="1723" t="10681" r="1097" b="3314"/>
          <a:stretch>
            <a:fillRect/>
          </a:stretch>
        </p:blipFill>
        <p:spPr bwMode="auto">
          <a:xfrm>
            <a:off x="163513" y="1768475"/>
            <a:ext cx="7483475" cy="2817813"/>
          </a:xfrm>
          <a:prstGeom prst="rect">
            <a:avLst/>
          </a:prstGeom>
          <a:noFill/>
          <a:ln w="9525" algn="ctr">
            <a:noFill/>
            <a:miter lim="800000"/>
            <a:headEnd/>
            <a:tailEnd/>
          </a:ln>
        </p:spPr>
      </p:pic>
      <p:sp>
        <p:nvSpPr>
          <p:cNvPr id="3399686" name="Line 6"/>
          <p:cNvSpPr>
            <a:spLocks noChangeShapeType="1"/>
          </p:cNvSpPr>
          <p:nvPr/>
        </p:nvSpPr>
        <p:spPr bwMode="auto">
          <a:xfrm flipV="1">
            <a:off x="7924799" y="1844674"/>
            <a:ext cx="804863" cy="2651125"/>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1972"/>
                                        </p:tgtEl>
                                        <p:attrNameLst>
                                          <p:attrName>style.visibility</p:attrName>
                                        </p:attrNameLst>
                                      </p:cBhvr>
                                      <p:to>
                                        <p:strVal val="visible"/>
                                      </p:to>
                                    </p:set>
                                    <p:anim calcmode="lin" valueType="num">
                                      <p:cBhvr additive="base">
                                        <p:cTn id="7" dur="500" fill="hold"/>
                                        <p:tgtEl>
                                          <p:spTgt spid="3411972"/>
                                        </p:tgtEl>
                                        <p:attrNameLst>
                                          <p:attrName>ppt_x</p:attrName>
                                        </p:attrNameLst>
                                      </p:cBhvr>
                                      <p:tavLst>
                                        <p:tav tm="0">
                                          <p:val>
                                            <p:strVal val="#ppt_x"/>
                                          </p:val>
                                        </p:tav>
                                        <p:tav tm="100000">
                                          <p:val>
                                            <p:strVal val="#ppt_x"/>
                                          </p:val>
                                        </p:tav>
                                      </p:tavLst>
                                    </p:anim>
                                    <p:anim calcmode="lin" valueType="num">
                                      <p:cBhvr additive="base">
                                        <p:cTn id="8" dur="500" fill="hold"/>
                                        <p:tgtEl>
                                          <p:spTgt spid="341197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399686"/>
                                        </p:tgtEl>
                                        <p:attrNameLst>
                                          <p:attrName>style.visibility</p:attrName>
                                        </p:attrNameLst>
                                      </p:cBhvr>
                                      <p:to>
                                        <p:strVal val="visible"/>
                                      </p:to>
                                    </p:set>
                                    <p:animEffect transition="in" filter="blinds(horizontal)">
                                      <p:cBhvr>
                                        <p:cTn id="11" dur="500"/>
                                        <p:tgtEl>
                                          <p:spTgt spid="33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1972" grpId="0"/>
      <p:bldP spid="33996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0"/>
            <a:ext cx="8305799" cy="1219200"/>
          </a:xfrm>
        </p:spPr>
        <p:txBody>
          <a:bodyPr>
            <a:normAutofit fontScale="90000"/>
          </a:bodyPr>
          <a:lstStyle/>
          <a:p>
            <a:r>
              <a:rPr lang="en-US" dirty="0" smtClean="0"/>
              <a:t>DMS: Message &amp; Graphic Library Management</a:t>
            </a:r>
            <a:endParaRPr lang="en-US" dirty="0"/>
          </a:p>
        </p:txBody>
      </p:sp>
      <p:sp>
        <p:nvSpPr>
          <p:cNvPr id="3" name="Content Placeholder 2"/>
          <p:cNvSpPr>
            <a:spLocks noGrp="1"/>
          </p:cNvSpPr>
          <p:nvPr>
            <p:ph sz="quarter" idx="1"/>
          </p:nvPr>
        </p:nvSpPr>
        <p:spPr>
          <a:xfrm>
            <a:off x="685800" y="1404938"/>
            <a:ext cx="4572000" cy="2798762"/>
          </a:xfrm>
        </p:spPr>
        <p:txBody>
          <a:bodyPr>
            <a:normAutofit fontScale="92500" lnSpcReduction="10000"/>
          </a:bodyPr>
          <a:lstStyle/>
          <a:p>
            <a:r>
              <a:rPr lang="en-US" dirty="0" smtClean="0"/>
              <a:t>Manage Libraries from the Operator Map DMS Context Menu</a:t>
            </a:r>
          </a:p>
          <a:p>
            <a:pPr lvl="1"/>
            <a:r>
              <a:rPr lang="en-US" dirty="0" smtClean="0"/>
              <a:t>Graphic Management</a:t>
            </a:r>
          </a:p>
          <a:p>
            <a:pPr lvl="1"/>
            <a:r>
              <a:rPr lang="en-US" dirty="0" smtClean="0"/>
              <a:t>Message Libraries</a:t>
            </a:r>
          </a:p>
          <a:p>
            <a:r>
              <a:rPr lang="en-US" dirty="0" smtClean="0"/>
              <a:t>Add/Modify/Delete items</a:t>
            </a:r>
          </a:p>
        </p:txBody>
      </p:sp>
      <p:pic>
        <p:nvPicPr>
          <p:cNvPr id="10" name="Content Placeholder 9" descr="GraphicLibrary.png"/>
          <p:cNvPicPr>
            <a:picLocks noGrp="1" noChangeAspect="1"/>
          </p:cNvPicPr>
          <p:nvPr>
            <p:ph sz="quarter" idx="3"/>
          </p:nvPr>
        </p:nvPicPr>
        <p:blipFill>
          <a:blip r:embed="rId2" cstate="print"/>
          <a:stretch>
            <a:fillRect/>
          </a:stretch>
        </p:blipFill>
        <p:spPr>
          <a:xfrm>
            <a:off x="660399" y="4267200"/>
            <a:ext cx="4652483" cy="2169387"/>
          </a:xfrm>
        </p:spPr>
      </p:pic>
      <p:pic>
        <p:nvPicPr>
          <p:cNvPr id="9" name="Content Placeholder 8" descr="MessageLibrary.png"/>
          <p:cNvPicPr>
            <a:picLocks noGrp="1" noChangeAspect="1"/>
          </p:cNvPicPr>
          <p:nvPr>
            <p:ph sz="quarter" idx="4"/>
          </p:nvPr>
        </p:nvPicPr>
        <p:blipFill>
          <a:blip r:embed="rId3" cstate="print"/>
          <a:stretch>
            <a:fillRect/>
          </a:stretch>
        </p:blipFill>
        <p:spPr>
          <a:xfrm>
            <a:off x="5226976" y="1943100"/>
            <a:ext cx="3739224" cy="4267199"/>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31</a:t>
            </a:fld>
            <a:endParaRPr lang="en-US"/>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oter Placeholder 5"/>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225283" name="Slide Number Placeholder 6"/>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71333394-A27E-4FC2-A924-D3B271F52CC7}" type="slidenum">
              <a:rPr kumimoji="0" lang="en-US" sz="900" b="0">
                <a:latin typeface="Times New Roman" pitchFamily="18" charset="0"/>
              </a:rPr>
              <a:pPr algn="r">
                <a:lnSpc>
                  <a:spcPct val="100000"/>
                </a:lnSpc>
                <a:spcBef>
                  <a:spcPct val="0"/>
                </a:spcBef>
                <a:buClrTx/>
                <a:buSzTx/>
                <a:buFontTx/>
                <a:buNone/>
              </a:pPr>
              <a:t>310</a:t>
            </a:fld>
            <a:endParaRPr kumimoji="0" lang="en-US" sz="900" b="0">
              <a:latin typeface="Times New Roman" pitchFamily="18" charset="0"/>
            </a:endParaRPr>
          </a:p>
        </p:txBody>
      </p:sp>
      <p:sp>
        <p:nvSpPr>
          <p:cNvPr id="3414018" name="Rectangle 2"/>
          <p:cNvSpPr>
            <a:spLocks noGrp="1" noChangeArrowheads="1"/>
          </p:cNvSpPr>
          <p:nvPr>
            <p:ph type="title"/>
          </p:nvPr>
        </p:nvSpPr>
        <p:spPr/>
        <p:txBody>
          <a:bodyPr/>
          <a:lstStyle/>
          <a:p>
            <a:pPr>
              <a:defRPr/>
            </a:pPr>
            <a:r>
              <a:rPr lang="en-US" smtClean="0"/>
              <a:t>Express Lanes</a:t>
            </a:r>
            <a:br>
              <a:rPr lang="en-US" smtClean="0"/>
            </a:br>
            <a:r>
              <a:rPr lang="en-US" sz="2400" smtClean="0"/>
              <a:t>Rate Table</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310</a:t>
            </a:fld>
            <a:endParaRPr lang="en-US"/>
          </a:p>
        </p:txBody>
      </p:sp>
      <p:sp>
        <p:nvSpPr>
          <p:cNvPr id="3414019" name="Rectangle 3"/>
          <p:cNvSpPr>
            <a:spLocks noChangeArrowheads="1"/>
          </p:cNvSpPr>
          <p:nvPr/>
        </p:nvSpPr>
        <p:spPr bwMode="auto">
          <a:xfrm>
            <a:off x="406400" y="3878263"/>
            <a:ext cx="8459788" cy="200501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a:t>Rate table shows rate history, current (highlighted) rate, and future TOD rates</a:t>
            </a:r>
          </a:p>
          <a:p>
            <a:pPr marL="282575" indent="-282575" defTabSz="862013">
              <a:lnSpc>
                <a:spcPct val="100000"/>
              </a:lnSpc>
            </a:pPr>
            <a:r>
              <a:rPr lang="en-US"/>
              <a:t>Start Time is when mode change occurred, effective time is when rate went into effect</a:t>
            </a:r>
          </a:p>
          <a:p>
            <a:pPr marL="282575" indent="-282575" defTabSz="862013">
              <a:lnSpc>
                <a:spcPct val="100000"/>
              </a:lnSpc>
            </a:pPr>
            <a:r>
              <a:rPr lang="en-US"/>
              <a:t>Scheduled rate follows TOD, while Charged rate shows actual rate charged</a:t>
            </a:r>
          </a:p>
        </p:txBody>
      </p:sp>
      <p:pic>
        <p:nvPicPr>
          <p:cNvPr id="225286" name="Picture 9"/>
          <p:cNvPicPr>
            <a:picLocks noChangeAspect="1" noChangeArrowheads="1"/>
          </p:cNvPicPr>
          <p:nvPr/>
        </p:nvPicPr>
        <p:blipFill>
          <a:blip r:embed="rId3" cstate="print"/>
          <a:srcRect l="20670" t="39621" r="42937" b="40311"/>
          <a:stretch>
            <a:fillRect/>
          </a:stretch>
        </p:blipFill>
        <p:spPr bwMode="auto">
          <a:xfrm>
            <a:off x="639763" y="1406525"/>
            <a:ext cx="8072437" cy="2292350"/>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4019">
                                            <p:txEl>
                                              <p:pRg st="0" end="0"/>
                                            </p:txEl>
                                          </p:spTgt>
                                        </p:tgtEl>
                                        <p:attrNameLst>
                                          <p:attrName>style.visibility</p:attrName>
                                        </p:attrNameLst>
                                      </p:cBhvr>
                                      <p:to>
                                        <p:strVal val="visible"/>
                                      </p:to>
                                    </p:set>
                                    <p:anim calcmode="lin" valueType="num">
                                      <p:cBhvr additive="base">
                                        <p:cTn id="7" dur="500" fill="hold"/>
                                        <p:tgtEl>
                                          <p:spTgt spid="3414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1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14019">
                                            <p:txEl>
                                              <p:pRg st="1" end="1"/>
                                            </p:txEl>
                                          </p:spTgt>
                                        </p:tgtEl>
                                        <p:attrNameLst>
                                          <p:attrName>style.visibility</p:attrName>
                                        </p:attrNameLst>
                                      </p:cBhvr>
                                      <p:to>
                                        <p:strVal val="visible"/>
                                      </p:to>
                                    </p:set>
                                    <p:anim calcmode="lin" valueType="num">
                                      <p:cBhvr additive="base">
                                        <p:cTn id="13" dur="500" fill="hold"/>
                                        <p:tgtEl>
                                          <p:spTgt spid="3414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1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14019">
                                            <p:txEl>
                                              <p:pRg st="2" end="2"/>
                                            </p:txEl>
                                          </p:spTgt>
                                        </p:tgtEl>
                                        <p:attrNameLst>
                                          <p:attrName>style.visibility</p:attrName>
                                        </p:attrNameLst>
                                      </p:cBhvr>
                                      <p:to>
                                        <p:strVal val="visible"/>
                                      </p:to>
                                    </p:set>
                                    <p:anim calcmode="lin" valueType="num">
                                      <p:cBhvr additive="base">
                                        <p:cTn id="19" dur="500" fill="hold"/>
                                        <p:tgtEl>
                                          <p:spTgt spid="3414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1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4019"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Slide Number Placeholder 6"/>
          <p:cNvSpPr>
            <a:spLocks noGrp="1"/>
          </p:cNvSpPr>
          <p:nvPr>
            <p:ph type="sldNum" sz="quarter" idx="12"/>
          </p:nvPr>
        </p:nvSpPr>
        <p:spPr>
          <a:noFill/>
        </p:spPr>
        <p:txBody>
          <a:bodyPr/>
          <a:lstStyle/>
          <a:p>
            <a:fld id="{A9FDD0D2-597F-4A2A-820D-5776E9BC4847}" type="slidenum">
              <a:rPr lang="en-US" smtClean="0"/>
              <a:pPr/>
              <a:t>311</a:t>
            </a:fld>
            <a:endParaRPr lang="en-US" smtClean="0"/>
          </a:p>
        </p:txBody>
      </p:sp>
      <p:sp>
        <p:nvSpPr>
          <p:cNvPr id="3418114" name="Rectangle 2"/>
          <p:cNvSpPr>
            <a:spLocks noGrp="1" noChangeArrowheads="1"/>
          </p:cNvSpPr>
          <p:nvPr>
            <p:ph type="title"/>
          </p:nvPr>
        </p:nvSpPr>
        <p:spPr/>
        <p:txBody>
          <a:bodyPr>
            <a:normAutofit fontScale="90000"/>
          </a:bodyPr>
          <a:lstStyle/>
          <a:p>
            <a:pPr>
              <a:defRPr/>
            </a:pPr>
            <a:r>
              <a:rPr lang="en-US" smtClean="0"/>
              <a:t>Express Lanes</a:t>
            </a:r>
            <a:br>
              <a:rPr lang="en-US" smtClean="0"/>
            </a:br>
            <a:r>
              <a:rPr lang="en-US" smtClean="0"/>
              <a:t>DMS Status</a:t>
            </a:r>
            <a:endParaRPr lang="en-US" sz="2000" smtClean="0"/>
          </a:p>
        </p:txBody>
      </p:sp>
      <p:graphicFrame>
        <p:nvGraphicFramePr>
          <p:cNvPr id="29698" name="Object 2"/>
          <p:cNvGraphicFramePr>
            <a:graphicFrameLocks noGrp="1" noChangeAspect="1"/>
          </p:cNvGraphicFramePr>
          <p:nvPr>
            <p:ph sz="half" idx="1"/>
          </p:nvPr>
        </p:nvGraphicFramePr>
        <p:xfrm>
          <a:off x="1214438" y="1492250"/>
          <a:ext cx="4640262" cy="1747838"/>
        </p:xfrm>
        <a:graphic>
          <a:graphicData uri="http://schemas.openxmlformats.org/presentationml/2006/ole">
            <mc:AlternateContent xmlns:mc="http://schemas.openxmlformats.org/markup-compatibility/2006">
              <mc:Choice xmlns:v="urn:schemas-microsoft-com:vml" Requires="v">
                <p:oleObj spid="_x0000_s148539" r:id="rId4" imgW="6980952" imgH="2629267" progId="">
                  <p:embed/>
                </p:oleObj>
              </mc:Choice>
              <mc:Fallback>
                <p:oleObj r:id="rId4" imgW="6980952" imgH="26292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1492250"/>
                        <a:ext cx="4640262" cy="174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18116" name="Rectangle 4"/>
          <p:cNvSpPr>
            <a:spLocks noChangeArrowheads="1"/>
          </p:cNvSpPr>
          <p:nvPr/>
        </p:nvSpPr>
        <p:spPr bwMode="auto">
          <a:xfrm>
            <a:off x="685800" y="4391025"/>
            <a:ext cx="6973888" cy="22098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Any of the DMS can be selected by clicking on the icon</a:t>
            </a:r>
          </a:p>
          <a:p>
            <a:pPr marL="800100" lvl="1" indent="-342900" defTabSz="862013">
              <a:lnSpc>
                <a:spcPct val="100000"/>
              </a:lnSpc>
            </a:pPr>
            <a:r>
              <a:rPr lang="en-US" sz="1600"/>
              <a:t>The standard “Send DMS Message” window is launched giving the operator full control of the DMS</a:t>
            </a:r>
          </a:p>
          <a:p>
            <a:pPr marL="800100" lvl="1" indent="-342900" defTabSz="862013">
              <a:lnSpc>
                <a:spcPct val="100000"/>
              </a:lnSpc>
            </a:pPr>
            <a:r>
              <a:rPr lang="en-US" sz="1600"/>
              <a:t>DMS can be blanked or used to post an incident-related message</a:t>
            </a:r>
          </a:p>
          <a:p>
            <a:pPr marL="800100" lvl="1" indent="-342900" defTabSz="862013">
              <a:lnSpc>
                <a:spcPct val="100000"/>
              </a:lnSpc>
            </a:pPr>
            <a:r>
              <a:rPr lang="en-US" sz="1600"/>
              <a:t>Note: Toll Rate and Toll Gantry DMS use only a single “Brick” so amount of characters are limited.</a:t>
            </a:r>
          </a:p>
          <a:p>
            <a:pPr marL="282575" indent="-282575" defTabSz="862013">
              <a:lnSpc>
                <a:spcPct val="85000"/>
              </a:lnSpc>
            </a:pPr>
            <a:endParaRPr lang="en-US" sz="1600"/>
          </a:p>
        </p:txBody>
      </p:sp>
      <p:sp>
        <p:nvSpPr>
          <p:cNvPr id="3418118" name="Line 6"/>
          <p:cNvSpPr>
            <a:spLocks noChangeShapeType="1"/>
          </p:cNvSpPr>
          <p:nvPr/>
        </p:nvSpPr>
        <p:spPr bwMode="auto">
          <a:xfrm>
            <a:off x="3736975" y="2397124"/>
            <a:ext cx="1657480" cy="842963"/>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3" name="Picture 2"/>
          <p:cNvPicPr>
            <a:picLocks noChangeAspect="1"/>
          </p:cNvPicPr>
          <p:nvPr/>
        </p:nvPicPr>
        <p:blipFill>
          <a:blip r:embed="rId6"/>
          <a:stretch>
            <a:fillRect/>
          </a:stretch>
        </p:blipFill>
        <p:spPr>
          <a:xfrm>
            <a:off x="5394455" y="2434792"/>
            <a:ext cx="3328590" cy="19562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8116">
                                            <p:txEl>
                                              <p:pRg st="0" end="0"/>
                                            </p:txEl>
                                          </p:spTgt>
                                        </p:tgtEl>
                                        <p:attrNameLst>
                                          <p:attrName>style.visibility</p:attrName>
                                        </p:attrNameLst>
                                      </p:cBhvr>
                                      <p:to>
                                        <p:strVal val="visible"/>
                                      </p:to>
                                    </p:set>
                                    <p:anim calcmode="lin" valueType="num">
                                      <p:cBhvr additive="base">
                                        <p:cTn id="7" dur="500" fill="hold"/>
                                        <p:tgtEl>
                                          <p:spTgt spid="34181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181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18116">
                                            <p:txEl>
                                              <p:pRg st="1" end="1"/>
                                            </p:txEl>
                                          </p:spTgt>
                                        </p:tgtEl>
                                        <p:attrNameLst>
                                          <p:attrName>style.visibility</p:attrName>
                                        </p:attrNameLst>
                                      </p:cBhvr>
                                      <p:to>
                                        <p:strVal val="visible"/>
                                      </p:to>
                                    </p:set>
                                    <p:anim calcmode="lin" valueType="num">
                                      <p:cBhvr additive="base">
                                        <p:cTn id="11" dur="500" fill="hold"/>
                                        <p:tgtEl>
                                          <p:spTgt spid="34181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1811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18116">
                                            <p:txEl>
                                              <p:pRg st="2" end="2"/>
                                            </p:txEl>
                                          </p:spTgt>
                                        </p:tgtEl>
                                        <p:attrNameLst>
                                          <p:attrName>style.visibility</p:attrName>
                                        </p:attrNameLst>
                                      </p:cBhvr>
                                      <p:to>
                                        <p:strVal val="visible"/>
                                      </p:to>
                                    </p:set>
                                    <p:anim calcmode="lin" valueType="num">
                                      <p:cBhvr additive="base">
                                        <p:cTn id="15" dur="500" fill="hold"/>
                                        <p:tgtEl>
                                          <p:spTgt spid="341811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1811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18116">
                                            <p:txEl>
                                              <p:pRg st="3" end="3"/>
                                            </p:txEl>
                                          </p:spTgt>
                                        </p:tgtEl>
                                        <p:attrNameLst>
                                          <p:attrName>style.visibility</p:attrName>
                                        </p:attrNameLst>
                                      </p:cBhvr>
                                      <p:to>
                                        <p:strVal val="visible"/>
                                      </p:to>
                                    </p:set>
                                    <p:anim calcmode="lin" valueType="num">
                                      <p:cBhvr additive="base">
                                        <p:cTn id="19" dur="500" fill="hold"/>
                                        <p:tgtEl>
                                          <p:spTgt spid="34181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18116">
                                            <p:txEl>
                                              <p:pRg st="3" end="3"/>
                                            </p:txEl>
                                          </p:spTgt>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3418118"/>
                                        </p:tgtEl>
                                        <p:attrNameLst>
                                          <p:attrName>style.visibility</p:attrName>
                                        </p:attrNameLst>
                                      </p:cBhvr>
                                      <p:to>
                                        <p:strVal val="visible"/>
                                      </p:to>
                                    </p:set>
                                    <p:animEffect transition="in" filter="blinds(horizontal)">
                                      <p:cBhvr>
                                        <p:cTn id="23" dur="500"/>
                                        <p:tgtEl>
                                          <p:spTgt spid="341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8116" grpId="0" build="p"/>
      <p:bldP spid="3418118"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Slide Number Placeholder 6"/>
          <p:cNvSpPr>
            <a:spLocks noGrp="1"/>
          </p:cNvSpPr>
          <p:nvPr>
            <p:ph type="sldNum" sz="quarter" idx="12"/>
          </p:nvPr>
        </p:nvSpPr>
        <p:spPr>
          <a:noFill/>
        </p:spPr>
        <p:txBody>
          <a:bodyPr/>
          <a:lstStyle/>
          <a:p>
            <a:fld id="{394213ED-7E44-4972-A332-C9B070CEE912}" type="slidenum">
              <a:rPr lang="en-US" smtClean="0"/>
              <a:pPr/>
              <a:t>312</a:t>
            </a:fld>
            <a:endParaRPr lang="en-US" smtClean="0"/>
          </a:p>
        </p:txBody>
      </p:sp>
      <p:graphicFrame>
        <p:nvGraphicFramePr>
          <p:cNvPr id="30722" name="Object 2"/>
          <p:cNvGraphicFramePr>
            <a:graphicFrameLocks noGrp="1" noChangeAspect="1"/>
          </p:cNvGraphicFramePr>
          <p:nvPr>
            <p:ph sz="half" idx="1"/>
          </p:nvPr>
        </p:nvGraphicFramePr>
        <p:xfrm>
          <a:off x="750888" y="1392238"/>
          <a:ext cx="3810000" cy="2176462"/>
        </p:xfrm>
        <a:graphic>
          <a:graphicData uri="http://schemas.openxmlformats.org/presentationml/2006/ole">
            <mc:AlternateContent xmlns:mc="http://schemas.openxmlformats.org/markup-compatibility/2006">
              <mc:Choice xmlns:v="urn:schemas-microsoft-com:vml" Requires="v">
                <p:oleObj spid="_x0000_s149608" r:id="rId4" imgW="5934903" imgH="3390476" progId="">
                  <p:embed/>
                </p:oleObj>
              </mc:Choice>
              <mc:Fallback>
                <p:oleObj r:id="rId4" imgW="5934903" imgH="33904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8" y="1392238"/>
                        <a:ext cx="3810000" cy="217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20162" name="Rectangle 2"/>
          <p:cNvSpPr>
            <a:spLocks noGrp="1" noChangeArrowheads="1"/>
          </p:cNvSpPr>
          <p:nvPr>
            <p:ph type="title"/>
          </p:nvPr>
        </p:nvSpPr>
        <p:spPr/>
        <p:txBody>
          <a:bodyPr/>
          <a:lstStyle/>
          <a:p>
            <a:pPr>
              <a:defRPr/>
            </a:pPr>
            <a:r>
              <a:rPr lang="en-US"/>
              <a:t>Express Lanes</a:t>
            </a:r>
            <a:br>
              <a:rPr lang="en-US"/>
            </a:br>
            <a:r>
              <a:rPr lang="en-US" sz="2400"/>
              <a:t>Alerts</a:t>
            </a:r>
          </a:p>
        </p:txBody>
      </p:sp>
      <p:sp>
        <p:nvSpPr>
          <p:cNvPr id="3420164" name="Rectangle 4"/>
          <p:cNvSpPr>
            <a:spLocks noChangeArrowheads="1"/>
          </p:cNvSpPr>
          <p:nvPr/>
        </p:nvSpPr>
        <p:spPr bwMode="auto">
          <a:xfrm>
            <a:off x="685800" y="3605213"/>
            <a:ext cx="3948113" cy="299561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Express Lanes-related alerts will appear on the right side of the window</a:t>
            </a:r>
          </a:p>
          <a:p>
            <a:pPr marL="800100" lvl="1" indent="-342900" defTabSz="862013">
              <a:lnSpc>
                <a:spcPct val="100000"/>
              </a:lnSpc>
            </a:pPr>
            <a:r>
              <a:rPr lang="en-US" sz="1600"/>
              <a:t>Operator can select to only view these alerts</a:t>
            </a:r>
          </a:p>
          <a:p>
            <a:pPr marL="282575" indent="-282575" defTabSz="862013">
              <a:lnSpc>
                <a:spcPct val="100000"/>
              </a:lnSpc>
            </a:pPr>
            <a:r>
              <a:rPr lang="en-US" sz="1600"/>
              <a:t>Segment mode alerts, like setting a segment to “Zero Rate” mode, will remain until segment is returned to “Normal”</a:t>
            </a:r>
          </a:p>
          <a:p>
            <a:pPr marL="282575" indent="-282575" defTabSz="862013">
              <a:lnSpc>
                <a:spcPct val="100000"/>
              </a:lnSpc>
            </a:pPr>
            <a:r>
              <a:rPr lang="en-US" sz="1600"/>
              <a:t>Device Failure Alerts need to be acknowledged</a:t>
            </a:r>
          </a:p>
        </p:txBody>
      </p:sp>
      <p:sp>
        <p:nvSpPr>
          <p:cNvPr id="3420165" name="Line 5"/>
          <p:cNvSpPr>
            <a:spLocks noChangeShapeType="1"/>
          </p:cNvSpPr>
          <p:nvPr/>
        </p:nvSpPr>
        <p:spPr bwMode="auto">
          <a:xfrm>
            <a:off x="3930650" y="1878013"/>
            <a:ext cx="823913" cy="449262"/>
          </a:xfrm>
          <a:prstGeom prst="line">
            <a:avLst/>
          </a:prstGeom>
          <a:noFill/>
          <a:ln w="38100">
            <a:solidFill>
              <a:srgbClr val="FF0000"/>
            </a:solidFill>
            <a:round/>
            <a:headEnd/>
            <a:tailEnd type="triangle" w="med" len="med"/>
          </a:ln>
        </p:spPr>
        <p:txBody>
          <a:bodyPr lIns="92066" tIns="46033" rIns="92066" bIns="46033"/>
          <a:lstStyle/>
          <a:p>
            <a:endParaRPr lang="en-US"/>
          </a:p>
        </p:txBody>
      </p:sp>
      <p:graphicFrame>
        <p:nvGraphicFramePr>
          <p:cNvPr id="30723" name="Object 3"/>
          <p:cNvGraphicFramePr>
            <a:graphicFrameLocks noGrp="1" noChangeAspect="1"/>
          </p:cNvGraphicFramePr>
          <p:nvPr>
            <p:ph sz="half" idx="2"/>
          </p:nvPr>
        </p:nvGraphicFramePr>
        <p:xfrm>
          <a:off x="4732338" y="1404938"/>
          <a:ext cx="3640137" cy="4881562"/>
        </p:xfrm>
        <a:graphic>
          <a:graphicData uri="http://schemas.openxmlformats.org/presentationml/2006/ole">
            <mc:AlternateContent xmlns:mc="http://schemas.openxmlformats.org/markup-compatibility/2006">
              <mc:Choice xmlns:v="urn:schemas-microsoft-com:vml" Requires="v">
                <p:oleObj spid="_x0000_s149609" r:id="rId6" imgW="2790476" imgH="3742857" progId="">
                  <p:embed/>
                </p:oleObj>
              </mc:Choice>
              <mc:Fallback>
                <p:oleObj r:id="rId6" imgW="2790476" imgH="374285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1404938"/>
                        <a:ext cx="3640137" cy="488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9" name="Oval 10"/>
          <p:cNvSpPr>
            <a:spLocks noChangeArrowheads="1"/>
          </p:cNvSpPr>
          <p:nvPr/>
        </p:nvSpPr>
        <p:spPr bwMode="auto">
          <a:xfrm>
            <a:off x="4700588" y="5408613"/>
            <a:ext cx="2163762" cy="360362"/>
          </a:xfrm>
          <a:prstGeom prst="ellipse">
            <a:avLst/>
          </a:prstGeom>
          <a:noFill/>
          <a:ln w="25400" algn="ctr">
            <a:solidFill>
              <a:srgbClr val="FF0000"/>
            </a:solidFill>
            <a:round/>
            <a:headEnd/>
            <a:tailEnd/>
          </a:ln>
        </p:spPr>
        <p:txBody>
          <a:bodyPr wrap="none" lIns="92066" tIns="46033" rIns="92066" bIns="46033"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20165"/>
                                        </p:tgtEl>
                                        <p:attrNameLst>
                                          <p:attrName>style.visibility</p:attrName>
                                        </p:attrNameLst>
                                      </p:cBhvr>
                                      <p:to>
                                        <p:strVal val="visible"/>
                                      </p:to>
                                    </p:set>
                                    <p:animEffect transition="in" filter="blinds(horizontal)">
                                      <p:cBhvr>
                                        <p:cTn id="7" dur="500"/>
                                        <p:tgtEl>
                                          <p:spTgt spid="34201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20164">
                                            <p:txEl>
                                              <p:pRg st="0" end="0"/>
                                            </p:txEl>
                                          </p:spTgt>
                                        </p:tgtEl>
                                        <p:attrNameLst>
                                          <p:attrName>style.visibility</p:attrName>
                                        </p:attrNameLst>
                                      </p:cBhvr>
                                      <p:to>
                                        <p:strVal val="visible"/>
                                      </p:to>
                                    </p:set>
                                    <p:anim calcmode="lin" valueType="num">
                                      <p:cBhvr additive="base">
                                        <p:cTn id="12" dur="500" fill="hold"/>
                                        <p:tgtEl>
                                          <p:spTgt spid="342016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016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20164">
                                            <p:txEl>
                                              <p:pRg st="1" end="1"/>
                                            </p:txEl>
                                          </p:spTgt>
                                        </p:tgtEl>
                                        <p:attrNameLst>
                                          <p:attrName>style.visibility</p:attrName>
                                        </p:attrNameLst>
                                      </p:cBhvr>
                                      <p:to>
                                        <p:strVal val="visible"/>
                                      </p:to>
                                    </p:set>
                                    <p:anim calcmode="lin" valueType="num">
                                      <p:cBhvr additive="base">
                                        <p:cTn id="16" dur="500" fill="hold"/>
                                        <p:tgtEl>
                                          <p:spTgt spid="342016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201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20164">
                                            <p:txEl>
                                              <p:pRg st="2" end="2"/>
                                            </p:txEl>
                                          </p:spTgt>
                                        </p:tgtEl>
                                        <p:attrNameLst>
                                          <p:attrName>style.visibility</p:attrName>
                                        </p:attrNameLst>
                                      </p:cBhvr>
                                      <p:to>
                                        <p:strVal val="visible"/>
                                      </p:to>
                                    </p:set>
                                    <p:anim calcmode="lin" valueType="num">
                                      <p:cBhvr additive="base">
                                        <p:cTn id="22" dur="500" fill="hold"/>
                                        <p:tgtEl>
                                          <p:spTgt spid="342016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201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420164">
                                            <p:txEl>
                                              <p:pRg st="3" end="3"/>
                                            </p:txEl>
                                          </p:spTgt>
                                        </p:tgtEl>
                                        <p:attrNameLst>
                                          <p:attrName>style.visibility</p:attrName>
                                        </p:attrNameLst>
                                      </p:cBhvr>
                                      <p:to>
                                        <p:strVal val="visible"/>
                                      </p:to>
                                    </p:set>
                                    <p:anim calcmode="lin" valueType="num">
                                      <p:cBhvr additive="base">
                                        <p:cTn id="28" dur="500" fill="hold"/>
                                        <p:tgtEl>
                                          <p:spTgt spid="342016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4201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64" grpId="0" build="p"/>
      <p:bldP spid="3420165"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33739A70-4C25-4E02-B77B-03FB7401C824}" type="slidenum">
              <a:rPr lang="en-US" smtClean="0"/>
              <a:pPr/>
              <a:t>313</a:t>
            </a:fld>
            <a:endParaRPr lang="en-US" smtClean="0"/>
          </a:p>
        </p:txBody>
      </p:sp>
      <p:sp>
        <p:nvSpPr>
          <p:cNvPr id="3422211" name="Rectangle 3"/>
          <p:cNvSpPr>
            <a:spLocks noGrp="1" noChangeArrowheads="1"/>
          </p:cNvSpPr>
          <p:nvPr>
            <p:ph type="title"/>
          </p:nvPr>
        </p:nvSpPr>
        <p:spPr/>
        <p:txBody>
          <a:bodyPr>
            <a:normAutofit fontScale="90000"/>
          </a:bodyPr>
          <a:lstStyle/>
          <a:p>
            <a:pPr>
              <a:defRPr/>
            </a:pPr>
            <a:r>
              <a:rPr lang="en-US"/>
              <a:t>Express Lanes</a:t>
            </a:r>
            <a:br>
              <a:rPr lang="en-US"/>
            </a:br>
            <a:r>
              <a:rPr lang="en-US" sz="2400"/>
              <a:t>Alerts</a:t>
            </a:r>
          </a:p>
        </p:txBody>
      </p:sp>
      <p:graphicFrame>
        <p:nvGraphicFramePr>
          <p:cNvPr id="31746" name="Object 2"/>
          <p:cNvGraphicFramePr>
            <a:graphicFrameLocks noGrp="1" noChangeAspect="1"/>
          </p:cNvGraphicFramePr>
          <p:nvPr>
            <p:ph sz="quarter" idx="2"/>
          </p:nvPr>
        </p:nvGraphicFramePr>
        <p:xfrm>
          <a:off x="663575" y="1225550"/>
          <a:ext cx="2533650" cy="3398838"/>
        </p:xfrm>
        <a:graphic>
          <a:graphicData uri="http://schemas.openxmlformats.org/presentationml/2006/ole">
            <mc:AlternateContent xmlns:mc="http://schemas.openxmlformats.org/markup-compatibility/2006">
              <mc:Choice xmlns:v="urn:schemas-microsoft-com:vml" Requires="v">
                <p:oleObj spid="_x0000_s150581" r:id="rId4" imgW="2790476" imgH="3742857" progId="">
                  <p:embed/>
                </p:oleObj>
              </mc:Choice>
              <mc:Fallback>
                <p:oleObj r:id="rId4" imgW="2790476" imgH="374285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75" y="1225550"/>
                        <a:ext cx="253365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22212" name="Rectangle 4"/>
          <p:cNvSpPr>
            <a:spLocks noChangeArrowheads="1"/>
          </p:cNvSpPr>
          <p:nvPr/>
        </p:nvSpPr>
        <p:spPr bwMode="auto">
          <a:xfrm>
            <a:off x="3325813" y="4454525"/>
            <a:ext cx="5622925" cy="183673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To acknowledge an alert</a:t>
            </a:r>
          </a:p>
          <a:p>
            <a:pPr marL="800100" lvl="1" indent="-342900" defTabSz="862013">
              <a:lnSpc>
                <a:spcPct val="100000"/>
              </a:lnSpc>
            </a:pPr>
            <a:r>
              <a:rPr lang="en-US" sz="1600"/>
              <a:t>Click on the alert in the alert list</a:t>
            </a:r>
          </a:p>
          <a:p>
            <a:pPr marL="800100" lvl="1" indent="-342900" defTabSz="862013">
              <a:lnSpc>
                <a:spcPct val="100000"/>
              </a:lnSpc>
            </a:pPr>
            <a:r>
              <a:rPr lang="en-US" sz="1600"/>
              <a:t>Type in a description of the steps taken to remedy the problem</a:t>
            </a:r>
          </a:p>
          <a:p>
            <a:pPr marL="800100" lvl="1" indent="-342900" defTabSz="862013">
              <a:lnSpc>
                <a:spcPct val="100000"/>
              </a:lnSpc>
            </a:pPr>
            <a:r>
              <a:rPr lang="en-US" sz="1600"/>
              <a:t>Click on “Acknowledge”</a:t>
            </a:r>
          </a:p>
          <a:p>
            <a:pPr marL="282575" indent="-282575" defTabSz="862013">
              <a:lnSpc>
                <a:spcPct val="100000"/>
              </a:lnSpc>
            </a:pPr>
            <a:endParaRPr lang="en-US" sz="1600"/>
          </a:p>
        </p:txBody>
      </p:sp>
      <p:sp>
        <p:nvSpPr>
          <p:cNvPr id="3422213" name="Line 5"/>
          <p:cNvSpPr>
            <a:spLocks noChangeShapeType="1"/>
          </p:cNvSpPr>
          <p:nvPr/>
        </p:nvSpPr>
        <p:spPr bwMode="auto">
          <a:xfrm>
            <a:off x="2295525" y="1646238"/>
            <a:ext cx="1312863" cy="56515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31752" name="Picture 10"/>
          <p:cNvPicPr>
            <a:picLocks noChangeAspect="1" noChangeArrowheads="1"/>
          </p:cNvPicPr>
          <p:nvPr/>
        </p:nvPicPr>
        <p:blipFill>
          <a:blip r:embed="rId6" cstate="print"/>
          <a:srcRect/>
          <a:stretch>
            <a:fillRect/>
          </a:stretch>
        </p:blipFill>
        <p:spPr bwMode="auto">
          <a:xfrm>
            <a:off x="3733800" y="1282700"/>
            <a:ext cx="5038725" cy="3048000"/>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22213"/>
                                        </p:tgtEl>
                                        <p:attrNameLst>
                                          <p:attrName>style.visibility</p:attrName>
                                        </p:attrNameLst>
                                      </p:cBhvr>
                                      <p:to>
                                        <p:strVal val="visible"/>
                                      </p:to>
                                    </p:set>
                                    <p:animEffect transition="in" filter="blinds(horizontal)">
                                      <p:cBhvr>
                                        <p:cTn id="7" dur="500"/>
                                        <p:tgtEl>
                                          <p:spTgt spid="34222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22212">
                                            <p:txEl>
                                              <p:pRg st="0" end="0"/>
                                            </p:txEl>
                                          </p:spTgt>
                                        </p:tgtEl>
                                        <p:attrNameLst>
                                          <p:attrName>style.visibility</p:attrName>
                                        </p:attrNameLst>
                                      </p:cBhvr>
                                      <p:to>
                                        <p:strVal val="visible"/>
                                      </p:to>
                                    </p:set>
                                    <p:anim calcmode="lin" valueType="num">
                                      <p:cBhvr additive="base">
                                        <p:cTn id="12" dur="500" fill="hold"/>
                                        <p:tgtEl>
                                          <p:spTgt spid="34222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221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22212">
                                            <p:txEl>
                                              <p:pRg st="1" end="1"/>
                                            </p:txEl>
                                          </p:spTgt>
                                        </p:tgtEl>
                                        <p:attrNameLst>
                                          <p:attrName>style.visibility</p:attrName>
                                        </p:attrNameLst>
                                      </p:cBhvr>
                                      <p:to>
                                        <p:strVal val="visible"/>
                                      </p:to>
                                    </p:set>
                                    <p:anim calcmode="lin" valueType="num">
                                      <p:cBhvr additive="base">
                                        <p:cTn id="16" dur="500" fill="hold"/>
                                        <p:tgtEl>
                                          <p:spTgt spid="342221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22212">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422212">
                                            <p:txEl>
                                              <p:pRg st="2" end="2"/>
                                            </p:txEl>
                                          </p:spTgt>
                                        </p:tgtEl>
                                        <p:attrNameLst>
                                          <p:attrName>style.visibility</p:attrName>
                                        </p:attrNameLst>
                                      </p:cBhvr>
                                      <p:to>
                                        <p:strVal val="visible"/>
                                      </p:to>
                                    </p:set>
                                    <p:anim calcmode="lin" valueType="num">
                                      <p:cBhvr additive="base">
                                        <p:cTn id="20" dur="500" fill="hold"/>
                                        <p:tgtEl>
                                          <p:spTgt spid="342221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22212">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422212">
                                            <p:txEl>
                                              <p:pRg st="3" end="3"/>
                                            </p:txEl>
                                          </p:spTgt>
                                        </p:tgtEl>
                                        <p:attrNameLst>
                                          <p:attrName>style.visibility</p:attrName>
                                        </p:attrNameLst>
                                      </p:cBhvr>
                                      <p:to>
                                        <p:strVal val="visible"/>
                                      </p:to>
                                    </p:set>
                                    <p:anim calcmode="lin" valueType="num">
                                      <p:cBhvr additive="base">
                                        <p:cTn id="24" dur="500" fill="hold"/>
                                        <p:tgtEl>
                                          <p:spTgt spid="342221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222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212" grpId="0" build="p"/>
      <p:bldP spid="3422213"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Slide Number Placeholder 6"/>
          <p:cNvSpPr>
            <a:spLocks noGrp="1"/>
          </p:cNvSpPr>
          <p:nvPr>
            <p:ph type="sldNum" sz="quarter" idx="12"/>
          </p:nvPr>
        </p:nvSpPr>
        <p:spPr>
          <a:noFill/>
        </p:spPr>
        <p:txBody>
          <a:bodyPr/>
          <a:lstStyle/>
          <a:p>
            <a:fld id="{6A71A3E8-C552-45F4-85F2-4D0BABB60F76}" type="slidenum">
              <a:rPr lang="en-US" smtClean="0"/>
              <a:pPr/>
              <a:t>314</a:t>
            </a:fld>
            <a:endParaRPr lang="en-US" smtClean="0"/>
          </a:p>
        </p:txBody>
      </p:sp>
      <p:sp>
        <p:nvSpPr>
          <p:cNvPr id="3425283" name="Rectangle 3"/>
          <p:cNvSpPr>
            <a:spLocks noGrp="1" noChangeArrowheads="1"/>
          </p:cNvSpPr>
          <p:nvPr>
            <p:ph type="title"/>
          </p:nvPr>
        </p:nvSpPr>
        <p:spPr/>
        <p:txBody>
          <a:bodyPr/>
          <a:lstStyle/>
          <a:p>
            <a:pPr>
              <a:defRPr/>
            </a:pPr>
            <a:r>
              <a:rPr lang="en-US"/>
              <a:t>Express Lanes</a:t>
            </a:r>
            <a:br>
              <a:rPr lang="en-US"/>
            </a:br>
            <a:r>
              <a:rPr lang="en-US" sz="2400"/>
              <a:t>Alerts</a:t>
            </a:r>
          </a:p>
        </p:txBody>
      </p:sp>
      <p:sp>
        <p:nvSpPr>
          <p:cNvPr id="3425284" name="Rectangle 4"/>
          <p:cNvSpPr>
            <a:spLocks noChangeArrowheads="1"/>
          </p:cNvSpPr>
          <p:nvPr/>
        </p:nvSpPr>
        <p:spPr bwMode="auto">
          <a:xfrm>
            <a:off x="685800" y="1519238"/>
            <a:ext cx="7656513" cy="50815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DMS Rate Updates Alert</a:t>
            </a:r>
          </a:p>
          <a:p>
            <a:pPr marL="800100" lvl="1" indent="-342900" defTabSz="862013">
              <a:lnSpc>
                <a:spcPct val="100000"/>
              </a:lnSpc>
            </a:pPr>
            <a:r>
              <a:rPr lang="en-US" sz="2400"/>
              <a:t>SunGuide will keep trying to send an updated rate to a DMS for 15 minutes, and then it “gives up”</a:t>
            </a:r>
          </a:p>
          <a:p>
            <a:pPr marL="800100" lvl="1" indent="-342900" defTabSz="862013">
              <a:lnSpc>
                <a:spcPct val="100000"/>
              </a:lnSpc>
            </a:pPr>
            <a:r>
              <a:rPr lang="en-US" sz="2400"/>
              <a:t>Once SunGuide gives up, it will either…</a:t>
            </a:r>
          </a:p>
          <a:p>
            <a:pPr lvl="2" defTabSz="862013">
              <a:lnSpc>
                <a:spcPct val="100000"/>
              </a:lnSpc>
            </a:pPr>
            <a:r>
              <a:rPr lang="en-US" sz="2400"/>
              <a:t>Attempt to send the next rate if it’s time to send the next rate</a:t>
            </a:r>
          </a:p>
          <a:p>
            <a:pPr lvl="2" defTabSz="862013">
              <a:lnSpc>
                <a:spcPct val="100000"/>
              </a:lnSpc>
            </a:pPr>
            <a:r>
              <a:rPr lang="en-US" sz="2400"/>
              <a:t>Or attempt to blank the DMS</a:t>
            </a:r>
          </a:p>
          <a:p>
            <a:pPr marL="800100" lvl="1" indent="-342900" defTabSz="862013">
              <a:lnSpc>
                <a:spcPct val="100000"/>
              </a:lnSpc>
            </a:pPr>
            <a:r>
              <a:rPr lang="en-US" sz="2400">
                <a:solidFill>
                  <a:schemeClr val="accent2"/>
                </a:solidFill>
              </a:rPr>
              <a:t>Operators must keep close track of DMS device and communication status since this is what the travelers see</a:t>
            </a:r>
          </a:p>
          <a:p>
            <a:pPr marL="800100" lvl="1" indent="-342900" defTabSz="862013">
              <a:lnSpc>
                <a:spcPct val="100000"/>
              </a:lnSpc>
            </a:pP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25284">
                                            <p:txEl>
                                              <p:pRg st="1" end="1"/>
                                            </p:txEl>
                                          </p:spTgt>
                                        </p:tgtEl>
                                        <p:attrNameLst>
                                          <p:attrName>style.visibility</p:attrName>
                                        </p:attrNameLst>
                                      </p:cBhvr>
                                      <p:to>
                                        <p:strVal val="visible"/>
                                      </p:to>
                                    </p:set>
                                    <p:anim calcmode="lin" valueType="num">
                                      <p:cBhvr additive="base">
                                        <p:cTn id="11" dur="500" fill="hold"/>
                                        <p:tgtEl>
                                          <p:spTgt spid="34252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2528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25284">
                                            <p:txEl>
                                              <p:pRg st="2" end="2"/>
                                            </p:txEl>
                                          </p:spTgt>
                                        </p:tgtEl>
                                        <p:attrNameLst>
                                          <p:attrName>style.visibility</p:attrName>
                                        </p:attrNameLst>
                                      </p:cBhvr>
                                      <p:to>
                                        <p:strVal val="visible"/>
                                      </p:to>
                                    </p:set>
                                    <p:anim calcmode="lin" valueType="num">
                                      <p:cBhvr additive="base">
                                        <p:cTn id="15" dur="500" fill="hold"/>
                                        <p:tgtEl>
                                          <p:spTgt spid="342528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2528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25284">
                                            <p:txEl>
                                              <p:pRg st="3" end="3"/>
                                            </p:txEl>
                                          </p:spTgt>
                                        </p:tgtEl>
                                        <p:attrNameLst>
                                          <p:attrName>style.visibility</p:attrName>
                                        </p:attrNameLst>
                                      </p:cBhvr>
                                      <p:to>
                                        <p:strVal val="visible"/>
                                      </p:to>
                                    </p:set>
                                    <p:anim calcmode="lin" valueType="num">
                                      <p:cBhvr additive="base">
                                        <p:cTn id="19" dur="500" fill="hold"/>
                                        <p:tgtEl>
                                          <p:spTgt spid="34252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2528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25284">
                                            <p:txEl>
                                              <p:pRg st="4" end="4"/>
                                            </p:txEl>
                                          </p:spTgt>
                                        </p:tgtEl>
                                        <p:attrNameLst>
                                          <p:attrName>style.visibility</p:attrName>
                                        </p:attrNameLst>
                                      </p:cBhvr>
                                      <p:to>
                                        <p:strVal val="visible"/>
                                      </p:to>
                                    </p:set>
                                    <p:anim calcmode="lin" valueType="num">
                                      <p:cBhvr additive="base">
                                        <p:cTn id="23" dur="500" fill="hold"/>
                                        <p:tgtEl>
                                          <p:spTgt spid="342528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2528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25284">
                                            <p:txEl>
                                              <p:pRg st="5" end="5"/>
                                            </p:txEl>
                                          </p:spTgt>
                                        </p:tgtEl>
                                        <p:attrNameLst>
                                          <p:attrName>style.visibility</p:attrName>
                                        </p:attrNameLst>
                                      </p:cBhvr>
                                      <p:to>
                                        <p:strVal val="visible"/>
                                      </p:to>
                                    </p:set>
                                    <p:anim calcmode="lin" valueType="num">
                                      <p:cBhvr additive="base">
                                        <p:cTn id="27" dur="500" fill="hold"/>
                                        <p:tgtEl>
                                          <p:spTgt spid="342528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2528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type="title"/>
          </p:nvPr>
        </p:nvSpPr>
        <p:spPr>
          <a:noFill/>
        </p:spPr>
        <p:txBody>
          <a:bodyPr/>
          <a:lstStyle/>
          <a:p>
            <a:r>
              <a:rPr lang="en-US" sz="2800" smtClean="0">
                <a:effectLst/>
              </a:rPr>
              <a:t>Express Lanes</a:t>
            </a:r>
            <a:br>
              <a:rPr lang="en-US" sz="2800" smtClean="0">
                <a:effectLst/>
              </a:rPr>
            </a:br>
            <a:r>
              <a:rPr lang="en-US" sz="2800" smtClean="0">
                <a:effectLst/>
              </a:rPr>
              <a:t>Middleware Rate Adjustment</a:t>
            </a:r>
          </a:p>
        </p:txBody>
      </p:sp>
      <p:pic>
        <p:nvPicPr>
          <p:cNvPr id="32772" name="Picture 4"/>
          <p:cNvPicPr>
            <a:picLocks noGrp="1" noChangeAspect="1" noChangeArrowheads="1"/>
          </p:cNvPicPr>
          <p:nvPr>
            <p:ph sz="half" idx="1"/>
          </p:nvPr>
        </p:nvPicPr>
        <p:blipFill>
          <a:blip r:embed="rId3" cstate="print"/>
          <a:srcRect/>
          <a:stretch>
            <a:fillRect/>
          </a:stretch>
        </p:blipFill>
        <p:spPr>
          <a:xfrm>
            <a:off x="0" y="1384300"/>
            <a:ext cx="6700838" cy="2266950"/>
          </a:xfrm>
          <a:noFill/>
        </p:spPr>
      </p:pic>
      <p:sp>
        <p:nvSpPr>
          <p:cNvPr id="3425284" name="Rectangle 4"/>
          <p:cNvSpPr>
            <a:spLocks noChangeArrowheads="1"/>
          </p:cNvSpPr>
          <p:nvPr/>
        </p:nvSpPr>
        <p:spPr bwMode="auto">
          <a:xfrm>
            <a:off x="0" y="3983038"/>
            <a:ext cx="8901113" cy="26177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a:t>To set Middleware Rate Adjustments</a:t>
            </a:r>
          </a:p>
          <a:p>
            <a:pPr marL="800100" lvl="1" indent="-342900" defTabSz="862013">
              <a:lnSpc>
                <a:spcPct val="100000"/>
              </a:lnSpc>
            </a:pPr>
            <a:r>
              <a:rPr lang="en-US"/>
              <a:t>Click Middleware Adjustment from Tabbed GUI</a:t>
            </a:r>
          </a:p>
          <a:p>
            <a:pPr marL="800100" lvl="1" indent="-342900" defTabSz="862013">
              <a:lnSpc>
                <a:spcPct val="100000"/>
              </a:lnSpc>
            </a:pPr>
            <a:r>
              <a:rPr lang="en-US"/>
              <a:t>Set the effective time less than 2 hrs in the past</a:t>
            </a:r>
          </a:p>
          <a:p>
            <a:pPr marL="800100" lvl="1" indent="-342900" defTabSz="862013">
              <a:lnSpc>
                <a:spcPct val="100000"/>
              </a:lnSpc>
            </a:pPr>
            <a:r>
              <a:rPr lang="en-US"/>
              <a:t>Set the rate, associated event if required or desired, add a comment, and click Set Rate Adjustment</a:t>
            </a:r>
          </a:p>
          <a:p>
            <a:pPr marL="800100" lvl="1" indent="-342900" defTabSz="862013">
              <a:lnSpc>
                <a:spcPct val="100000"/>
              </a:lnSpc>
            </a:pPr>
            <a:r>
              <a:rPr lang="en-US"/>
              <a:t>Rate table is updated</a:t>
            </a:r>
          </a:p>
          <a:p>
            <a:pPr marL="800100" lvl="1" indent="-342900" defTabSz="862013">
              <a:lnSpc>
                <a:spcPct val="100000"/>
              </a:lnSpc>
            </a:pPr>
            <a:endParaRPr lang="en-US"/>
          </a:p>
        </p:txBody>
      </p:sp>
      <p:pic>
        <p:nvPicPr>
          <p:cNvPr id="32774" name="Picture 10"/>
          <p:cNvPicPr>
            <a:picLocks noChangeAspect="1" noChangeArrowheads="1"/>
          </p:cNvPicPr>
          <p:nvPr/>
        </p:nvPicPr>
        <p:blipFill>
          <a:blip r:embed="rId4" cstate="print"/>
          <a:srcRect l="55354" t="7170" r="22847" b="65779"/>
          <a:stretch>
            <a:fillRect/>
          </a:stretch>
        </p:blipFill>
        <p:spPr bwMode="auto">
          <a:xfrm>
            <a:off x="6769100" y="1377950"/>
            <a:ext cx="2374900" cy="1601788"/>
          </a:xfrm>
          <a:prstGeom prst="rect">
            <a:avLst/>
          </a:prstGeom>
          <a:noFill/>
          <a:ln w="9525" algn="ctr">
            <a:noFill/>
            <a:miter lim="800000"/>
            <a:headEnd/>
            <a:tailEnd/>
          </a:ln>
        </p:spPr>
      </p:pic>
      <p:sp>
        <p:nvSpPr>
          <p:cNvPr id="3399686" name="Line 6"/>
          <p:cNvSpPr>
            <a:spLocks noChangeShapeType="1"/>
          </p:cNvSpPr>
          <p:nvPr/>
        </p:nvSpPr>
        <p:spPr bwMode="auto">
          <a:xfrm flipV="1">
            <a:off x="6678613" y="2085975"/>
            <a:ext cx="1073150" cy="2276475"/>
          </a:xfrm>
          <a:prstGeom prst="line">
            <a:avLst/>
          </a:prstGeom>
          <a:noFill/>
          <a:ln w="38100">
            <a:solidFill>
              <a:srgbClr val="FF0000"/>
            </a:solidFill>
            <a:round/>
            <a:headEnd/>
            <a:tailEnd type="triangle" w="med" len="med"/>
          </a:ln>
        </p:spPr>
        <p:txBody>
          <a:bodyPr lIns="92066" tIns="46033" rIns="92066" bIns="46033"/>
          <a:lstStyle/>
          <a:p>
            <a:endParaRPr lang="en-US"/>
          </a:p>
        </p:txBody>
      </p:sp>
      <p:graphicFrame>
        <p:nvGraphicFramePr>
          <p:cNvPr id="32770" name="Object 16"/>
          <p:cNvGraphicFramePr>
            <a:graphicFrameLocks noGrp="1" noChangeAspect="1"/>
          </p:cNvGraphicFramePr>
          <p:nvPr>
            <p:ph sz="half" idx="2"/>
          </p:nvPr>
        </p:nvGraphicFramePr>
        <p:xfrm>
          <a:off x="228600" y="6173788"/>
          <a:ext cx="8610600" cy="336550"/>
        </p:xfrm>
        <a:graphic>
          <a:graphicData uri="http://schemas.openxmlformats.org/presentationml/2006/ole">
            <mc:AlternateContent xmlns:mc="http://schemas.openxmlformats.org/markup-compatibility/2006">
              <mc:Choice xmlns:v="urn:schemas-microsoft-com:vml" Requires="v">
                <p:oleObj spid="_x0000_s151605" name="Bitmap Image" r:id="rId5" imgW="5372850" imgH="209524" progId="PBrush">
                  <p:embed/>
                </p:oleObj>
              </mc:Choice>
              <mc:Fallback>
                <p:oleObj name="Bitmap Image" r:id="rId5" imgW="5372850" imgH="209524" progId="PBrush">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3788"/>
                        <a:ext cx="861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315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25284">
                                            <p:txEl>
                                              <p:pRg st="1" end="1"/>
                                            </p:txEl>
                                          </p:spTgt>
                                        </p:tgtEl>
                                        <p:attrNameLst>
                                          <p:attrName>style.visibility</p:attrName>
                                        </p:attrNameLst>
                                      </p:cBhvr>
                                      <p:to>
                                        <p:strVal val="visible"/>
                                      </p:to>
                                    </p:set>
                                    <p:anim calcmode="lin" valueType="num">
                                      <p:cBhvr additive="base">
                                        <p:cTn id="11" dur="500" fill="hold"/>
                                        <p:tgtEl>
                                          <p:spTgt spid="34252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2528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25284">
                                            <p:txEl>
                                              <p:pRg st="2" end="2"/>
                                            </p:txEl>
                                          </p:spTgt>
                                        </p:tgtEl>
                                        <p:attrNameLst>
                                          <p:attrName>style.visibility</p:attrName>
                                        </p:attrNameLst>
                                      </p:cBhvr>
                                      <p:to>
                                        <p:strVal val="visible"/>
                                      </p:to>
                                    </p:set>
                                    <p:anim calcmode="lin" valueType="num">
                                      <p:cBhvr additive="base">
                                        <p:cTn id="15" dur="500" fill="hold"/>
                                        <p:tgtEl>
                                          <p:spTgt spid="342528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2528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25284">
                                            <p:txEl>
                                              <p:pRg st="3" end="3"/>
                                            </p:txEl>
                                          </p:spTgt>
                                        </p:tgtEl>
                                        <p:attrNameLst>
                                          <p:attrName>style.visibility</p:attrName>
                                        </p:attrNameLst>
                                      </p:cBhvr>
                                      <p:to>
                                        <p:strVal val="visible"/>
                                      </p:to>
                                    </p:set>
                                    <p:anim calcmode="lin" valueType="num">
                                      <p:cBhvr additive="base">
                                        <p:cTn id="19" dur="500" fill="hold"/>
                                        <p:tgtEl>
                                          <p:spTgt spid="34252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2528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25284">
                                            <p:txEl>
                                              <p:pRg st="4" end="4"/>
                                            </p:txEl>
                                          </p:spTgt>
                                        </p:tgtEl>
                                        <p:attrNameLst>
                                          <p:attrName>style.visibility</p:attrName>
                                        </p:attrNameLst>
                                      </p:cBhvr>
                                      <p:to>
                                        <p:strVal val="visible"/>
                                      </p:to>
                                    </p:set>
                                    <p:anim calcmode="lin" valueType="num">
                                      <p:cBhvr additive="base">
                                        <p:cTn id="23" dur="500" fill="hold"/>
                                        <p:tgtEl>
                                          <p:spTgt spid="342528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25284">
                                            <p:txEl>
                                              <p:pRg st="4" end="4"/>
                                            </p:txEl>
                                          </p:spTgt>
                                        </p:tgtEl>
                                        <p:attrNameLst>
                                          <p:attrName>ppt_y</p:attrName>
                                        </p:attrNameLst>
                                      </p:cBhvr>
                                      <p:tavLst>
                                        <p:tav tm="0">
                                          <p:val>
                                            <p:strVal val="1+#ppt_h/2"/>
                                          </p:val>
                                        </p:tav>
                                        <p:tav tm="100000">
                                          <p:val>
                                            <p:strVal val="#ppt_y"/>
                                          </p:val>
                                        </p:tav>
                                      </p:tavLst>
                                    </p:anim>
                                  </p:childTnLst>
                                </p:cTn>
                              </p:par>
                              <p:par>
                                <p:cTn id="25" presetID="3" presetClass="entr" presetSubtype="10" fill="hold" grpId="0" nodeType="withEffect">
                                  <p:stCondLst>
                                    <p:cond delay="0"/>
                                  </p:stCondLst>
                                  <p:childTnLst>
                                    <p:set>
                                      <p:cBhvr>
                                        <p:cTn id="26" dur="1" fill="hold">
                                          <p:stCondLst>
                                            <p:cond delay="0"/>
                                          </p:stCondLst>
                                        </p:cTn>
                                        <p:tgtEl>
                                          <p:spTgt spid="3399686"/>
                                        </p:tgtEl>
                                        <p:attrNameLst>
                                          <p:attrName>style.visibility</p:attrName>
                                        </p:attrNameLst>
                                      </p:cBhvr>
                                      <p:to>
                                        <p:strVal val="visible"/>
                                      </p:to>
                                    </p:set>
                                    <p:animEffect transition="in" filter="blinds(horizontal)">
                                      <p:cBhvr>
                                        <p:cTn id="27" dur="500"/>
                                        <p:tgtEl>
                                          <p:spTgt spid="33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P spid="3399686"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noFill/>
        </p:spPr>
        <p:txBody>
          <a:bodyPr>
            <a:normAutofit fontScale="90000"/>
          </a:bodyPr>
          <a:lstStyle/>
          <a:p>
            <a:r>
              <a:rPr lang="en-US" sz="2800" smtClean="0">
                <a:effectLst/>
              </a:rPr>
              <a:t>Express Lanes</a:t>
            </a:r>
            <a:br>
              <a:rPr lang="en-US" sz="2800" smtClean="0">
                <a:effectLst/>
              </a:rPr>
            </a:br>
            <a:r>
              <a:rPr lang="en-US" sz="2800" smtClean="0">
                <a:effectLst/>
              </a:rPr>
              <a:t>Offline Synchronization</a:t>
            </a:r>
          </a:p>
        </p:txBody>
      </p:sp>
      <p:sp>
        <p:nvSpPr>
          <p:cNvPr id="33796" name="AutoShape 3"/>
          <p:cNvSpPr>
            <a:spLocks noGrp="1" noChangeAspect="1" noChangeArrowheads="1"/>
          </p:cNvSpPr>
          <p:nvPr>
            <p:ph type="body" sz="half" idx="1"/>
          </p:nvPr>
        </p:nvSpPr>
        <p:spPr>
          <a:xfrm>
            <a:off x="685800" y="1404938"/>
            <a:ext cx="7772400" cy="4881562"/>
          </a:xfrm>
        </p:spPr>
        <p:txBody>
          <a:bodyPr/>
          <a:lstStyle/>
          <a:p>
            <a:r>
              <a:rPr lang="en-US" sz="2100" smtClean="0"/>
              <a:t>Offline Synchronization can be used to send rates to cover times where connection to middleware is lost</a:t>
            </a:r>
          </a:p>
          <a:p>
            <a:r>
              <a:rPr lang="en-US" sz="2100" smtClean="0"/>
              <a:t>From the map context menu, select Express Lanes then Offline Synchronization</a:t>
            </a:r>
          </a:p>
          <a:p>
            <a:r>
              <a:rPr lang="en-US" sz="2100" smtClean="0"/>
              <a:t>From the dialog, use the Browse button to launch a file picker, select the appropriate file, and click Upload File</a:t>
            </a:r>
          </a:p>
        </p:txBody>
      </p:sp>
      <p:pic>
        <p:nvPicPr>
          <p:cNvPr id="33797" name="Picture 6"/>
          <p:cNvPicPr>
            <a:picLocks noGrp="1" noChangeAspect="1" noChangeArrowheads="1"/>
          </p:cNvPicPr>
          <p:nvPr>
            <p:ph sz="quarter" idx="2"/>
          </p:nvPr>
        </p:nvPicPr>
        <p:blipFill>
          <a:blip r:embed="rId3" cstate="print"/>
          <a:srcRect/>
          <a:stretch>
            <a:fillRect/>
          </a:stretch>
        </p:blipFill>
        <p:spPr>
          <a:xfrm>
            <a:off x="4208463" y="3703638"/>
            <a:ext cx="4770437" cy="2973387"/>
          </a:xfrm>
          <a:noFill/>
        </p:spPr>
      </p:pic>
      <p:graphicFrame>
        <p:nvGraphicFramePr>
          <p:cNvPr id="33794" name="Object 8"/>
          <p:cNvGraphicFramePr>
            <a:graphicFrameLocks noGrp="1" noChangeAspect="1"/>
          </p:cNvGraphicFramePr>
          <p:nvPr>
            <p:ph sz="quarter" idx="3"/>
          </p:nvPr>
        </p:nvGraphicFramePr>
        <p:xfrm>
          <a:off x="168275" y="3727450"/>
          <a:ext cx="3733800" cy="885825"/>
        </p:xfrm>
        <a:graphic>
          <a:graphicData uri="http://schemas.openxmlformats.org/presentationml/2006/ole">
            <mc:AlternateContent xmlns:mc="http://schemas.openxmlformats.org/markup-compatibility/2006">
              <mc:Choice xmlns:v="urn:schemas-microsoft-com:vml" Requires="v">
                <p:oleObj spid="_x0000_s152629" name="Bitmap Image" r:id="rId4" imgW="2610214" imgH="619211" progId="PBrush">
                  <p:embed/>
                </p:oleObj>
              </mc:Choice>
              <mc:Fallback>
                <p:oleObj name="Bitmap Image" r:id="rId4" imgW="2610214" imgH="619211" progId="PBrush">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3727450"/>
                        <a:ext cx="37338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9A1594E9-0162-4BF8-B916-62185A810011}" type="slidenum">
              <a:rPr lang="en-US" smtClean="0"/>
              <a:pPr>
                <a:defRPr/>
              </a:pPr>
              <a:t>316</a:t>
            </a:fld>
            <a:endParaRPr lang="en-US"/>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Footer Placeholder 5"/>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227331" name="Slide Number Placeholder 6"/>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E12BA981-B65D-4609-8D63-1283551FB66A}" type="slidenum">
              <a:rPr kumimoji="0" lang="en-US" sz="900" b="0">
                <a:latin typeface="Times New Roman" pitchFamily="18" charset="0"/>
              </a:rPr>
              <a:pPr algn="r">
                <a:lnSpc>
                  <a:spcPct val="100000"/>
                </a:lnSpc>
                <a:spcBef>
                  <a:spcPct val="0"/>
                </a:spcBef>
                <a:buClrTx/>
                <a:buSzTx/>
                <a:buFontTx/>
                <a:buNone/>
              </a:pPr>
              <a:t>317</a:t>
            </a:fld>
            <a:endParaRPr kumimoji="0" lang="en-US" sz="900" b="0">
              <a:latin typeface="Times New Roman" pitchFamily="18" charset="0"/>
            </a:endParaRPr>
          </a:p>
        </p:txBody>
      </p:sp>
      <p:sp>
        <p:nvSpPr>
          <p:cNvPr id="3425283" name="Rectangle 3"/>
          <p:cNvSpPr>
            <a:spLocks noGrp="1" noChangeArrowheads="1"/>
          </p:cNvSpPr>
          <p:nvPr>
            <p:ph type="title"/>
          </p:nvPr>
        </p:nvSpPr>
        <p:spPr/>
        <p:txBody>
          <a:bodyPr/>
          <a:lstStyle/>
          <a:p>
            <a:pPr>
              <a:defRPr/>
            </a:pPr>
            <a:r>
              <a:rPr lang="en-US" smtClean="0"/>
              <a:t>Express Lanes</a:t>
            </a:r>
            <a:br>
              <a:rPr lang="en-US" smtClean="0"/>
            </a:br>
            <a:r>
              <a:rPr lang="en-US" sz="2400" smtClean="0"/>
              <a:t>Startup Mode</a:t>
            </a:r>
          </a:p>
        </p:txBody>
      </p:sp>
      <p:sp>
        <p:nvSpPr>
          <p:cNvPr id="10" name="Slide Number Placeholder 9"/>
          <p:cNvSpPr>
            <a:spLocks noGrp="1"/>
          </p:cNvSpPr>
          <p:nvPr>
            <p:ph type="sldNum" sz="quarter" idx="12"/>
          </p:nvPr>
        </p:nvSpPr>
        <p:spPr/>
        <p:txBody>
          <a:bodyPr/>
          <a:lstStyle/>
          <a:p>
            <a:fld id="{B6F15528-21DE-4FAA-801E-634DDDAF4B2B}" type="slidenum">
              <a:rPr lang="en-US" smtClean="0"/>
              <a:pPr/>
              <a:t>317</a:t>
            </a:fld>
            <a:endParaRPr lang="en-US"/>
          </a:p>
        </p:txBody>
      </p:sp>
      <p:sp>
        <p:nvSpPr>
          <p:cNvPr id="3425284" name="Rectangle 4"/>
          <p:cNvSpPr>
            <a:spLocks noChangeArrowheads="1"/>
          </p:cNvSpPr>
          <p:nvPr/>
        </p:nvSpPr>
        <p:spPr bwMode="auto">
          <a:xfrm>
            <a:off x="304800" y="1471612"/>
            <a:ext cx="7656513" cy="508158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dirty="0"/>
              <a:t>When Pricing Subsystem first starts up (system maintenance)</a:t>
            </a:r>
            <a:endParaRPr lang="en-US" sz="2400" dirty="0">
              <a:solidFill>
                <a:schemeClr val="accent2"/>
              </a:solidFill>
            </a:endParaRPr>
          </a:p>
          <a:p>
            <a:pPr marL="800100" lvl="1" indent="-342900" defTabSz="862013">
              <a:lnSpc>
                <a:spcPct val="100000"/>
              </a:lnSpc>
            </a:pPr>
            <a:endParaRPr lang="en-US" sz="2400" dirty="0"/>
          </a:p>
        </p:txBody>
      </p:sp>
      <p:pic>
        <p:nvPicPr>
          <p:cNvPr id="227334" name="Picture 6"/>
          <p:cNvPicPr>
            <a:picLocks noChangeAspect="1" noChangeArrowheads="1"/>
          </p:cNvPicPr>
          <p:nvPr/>
        </p:nvPicPr>
        <p:blipFill>
          <a:blip r:embed="rId3" cstate="print"/>
          <a:srcRect/>
          <a:stretch>
            <a:fillRect/>
          </a:stretch>
        </p:blipFill>
        <p:spPr bwMode="auto">
          <a:xfrm>
            <a:off x="2771775" y="1905000"/>
            <a:ext cx="6372225" cy="4597400"/>
          </a:xfrm>
          <a:prstGeom prst="rect">
            <a:avLst/>
          </a:prstGeom>
          <a:noFill/>
          <a:ln w="9525" algn="ctr">
            <a:noFill/>
            <a:miter lim="800000"/>
            <a:headEnd/>
            <a:tailEnd/>
          </a:ln>
        </p:spPr>
      </p:pic>
      <p:sp>
        <p:nvSpPr>
          <p:cNvPr id="2" name="Rectangle 4"/>
          <p:cNvSpPr>
            <a:spLocks noChangeArrowheads="1"/>
          </p:cNvSpPr>
          <p:nvPr/>
        </p:nvSpPr>
        <p:spPr bwMode="auto">
          <a:xfrm>
            <a:off x="428625" y="2435225"/>
            <a:ext cx="2462213" cy="20891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dirty="0"/>
              <a:t>For each segment:</a:t>
            </a:r>
          </a:p>
          <a:p>
            <a:pPr marL="282575" indent="-282575" defTabSz="862013">
              <a:lnSpc>
                <a:spcPct val="100000"/>
              </a:lnSpc>
            </a:pPr>
            <a:r>
              <a:rPr lang="en-US" dirty="0"/>
              <a:t>select the startup state and parameters,</a:t>
            </a:r>
          </a:p>
          <a:p>
            <a:pPr marL="282575" indent="-282575" defTabSz="862013">
              <a:lnSpc>
                <a:spcPct val="100000"/>
              </a:lnSpc>
            </a:pPr>
            <a:r>
              <a:rPr lang="en-US" dirty="0"/>
              <a:t>Enter the assoc. event,</a:t>
            </a:r>
          </a:p>
          <a:p>
            <a:pPr marL="282575" indent="-282575" defTabSz="862013">
              <a:lnSpc>
                <a:spcPct val="100000"/>
              </a:lnSpc>
            </a:pPr>
            <a:r>
              <a:rPr lang="en-US" dirty="0"/>
              <a:t>Add a comment,</a:t>
            </a:r>
          </a:p>
          <a:p>
            <a:pPr marL="282575" indent="-282575" defTabSz="862013">
              <a:lnSpc>
                <a:spcPct val="100000"/>
              </a:lnSpc>
            </a:pPr>
            <a:r>
              <a:rPr lang="en-US" dirty="0"/>
              <a:t>Set the MRA,</a:t>
            </a:r>
          </a:p>
          <a:p>
            <a:pPr marL="282575" indent="-282575" defTabSz="862013">
              <a:lnSpc>
                <a:spcPct val="100000"/>
              </a:lnSpc>
            </a:pPr>
            <a:r>
              <a:rPr lang="en-US" dirty="0"/>
              <a:t>and approve</a:t>
            </a:r>
            <a:br>
              <a:rPr lang="en-US" dirty="0"/>
            </a:br>
            <a:endParaRPr lang="en-US" dirty="0"/>
          </a:p>
        </p:txBody>
      </p:sp>
      <p:sp>
        <p:nvSpPr>
          <p:cNvPr id="3420165" name="Line 5"/>
          <p:cNvSpPr>
            <a:spLocks noChangeShapeType="1"/>
          </p:cNvSpPr>
          <p:nvPr/>
        </p:nvSpPr>
        <p:spPr bwMode="auto">
          <a:xfrm flipV="1">
            <a:off x="2133600" y="2374900"/>
            <a:ext cx="1300163" cy="5207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 name="Line 5"/>
          <p:cNvSpPr>
            <a:spLocks noChangeShapeType="1"/>
          </p:cNvSpPr>
          <p:nvPr/>
        </p:nvSpPr>
        <p:spPr bwMode="auto">
          <a:xfrm flipV="1">
            <a:off x="2373313" y="5535613"/>
            <a:ext cx="4868862" cy="177800"/>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45" presetID="3" presetClass="entr" presetSubtype="10" fill="hold" grpId="0" nodeType="withEffect">
                                  <p:stCondLst>
                                    <p:cond delay="0"/>
                                  </p:stCondLst>
                                  <p:childTnLst>
                                    <p:set>
                                      <p:cBhvr>
                                        <p:cTn id="46" dur="1" fill="hold">
                                          <p:stCondLst>
                                            <p:cond delay="0"/>
                                          </p:stCondLst>
                                        </p:cTn>
                                        <p:tgtEl>
                                          <p:spTgt spid="3420165"/>
                                        </p:tgtEl>
                                        <p:attrNameLst>
                                          <p:attrName>style.visibility</p:attrName>
                                        </p:attrNameLst>
                                      </p:cBhvr>
                                      <p:to>
                                        <p:strVal val="visible"/>
                                      </p:to>
                                    </p:set>
                                    <p:animEffect transition="in" filter="blinds(horizontal)">
                                      <p:cBhvr>
                                        <p:cTn id="47" dur="500"/>
                                        <p:tgtEl>
                                          <p:spTgt spid="342016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P spid="2" grpId="0" build="p"/>
      <p:bldP spid="3420165" grpId="0" animBg="1"/>
      <p:bldP spid="3"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Toll Viewer</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318</a:t>
            </a:fld>
            <a:endParaRPr lang="en-US"/>
          </a:p>
        </p:txBody>
      </p:sp>
      <p:pic>
        <p:nvPicPr>
          <p:cNvPr id="8" name="Picture 7" descr="D5 Operator.jpg"/>
          <p:cNvPicPr>
            <a:picLocks noChangeAspect="1"/>
          </p:cNvPicPr>
          <p:nvPr/>
        </p:nvPicPr>
        <p:blipFill>
          <a:blip r:embed="rId2" cstate="print"/>
          <a:stretch>
            <a:fillRect/>
          </a:stretch>
        </p:blipFill>
        <p:spPr>
          <a:xfrm>
            <a:off x="2286000" y="3276600"/>
            <a:ext cx="4002852" cy="2679595"/>
          </a:xfrm>
          <a:prstGeom prst="rect">
            <a:avLst/>
          </a:prstGeom>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Slide Number Placeholder 5"/>
          <p:cNvSpPr>
            <a:spLocks noGrp="1"/>
          </p:cNvSpPr>
          <p:nvPr>
            <p:ph type="sldNum" sz="quarter" idx="12"/>
          </p:nvPr>
        </p:nvSpPr>
        <p:spPr>
          <a:noFill/>
        </p:spPr>
        <p:txBody>
          <a:bodyPr/>
          <a:lstStyle/>
          <a:p>
            <a:fld id="{C3D0FCF5-AF21-4160-9069-3BE0877AED39}" type="slidenum">
              <a:rPr lang="en-US" smtClean="0"/>
              <a:pPr/>
              <a:t>319</a:t>
            </a:fld>
            <a:endParaRPr lang="en-US" smtClean="0"/>
          </a:p>
        </p:txBody>
      </p:sp>
      <p:sp>
        <p:nvSpPr>
          <p:cNvPr id="3287042" name="Rectangle 2"/>
          <p:cNvSpPr>
            <a:spLocks noGrp="1" noChangeArrowheads="1"/>
          </p:cNvSpPr>
          <p:nvPr>
            <p:ph type="title"/>
          </p:nvPr>
        </p:nvSpPr>
        <p:spPr/>
        <p:txBody>
          <a:bodyPr/>
          <a:lstStyle/>
          <a:p>
            <a:pPr>
              <a:defRPr/>
            </a:pPr>
            <a:r>
              <a:rPr lang="en-US"/>
              <a:t>Toll Viewer </a:t>
            </a:r>
          </a:p>
        </p:txBody>
      </p:sp>
      <p:sp>
        <p:nvSpPr>
          <p:cNvPr id="3287043" name="Rectangle 3"/>
          <p:cNvSpPr>
            <a:spLocks noChangeArrowheads="1"/>
          </p:cNvSpPr>
          <p:nvPr/>
        </p:nvSpPr>
        <p:spPr bwMode="auto">
          <a:xfrm>
            <a:off x="730250" y="3908425"/>
            <a:ext cx="7808913" cy="2613025"/>
          </a:xfrm>
          <a:prstGeom prst="rect">
            <a:avLst/>
          </a:prstGeom>
          <a:noFill/>
          <a:ln w="9525">
            <a:noFill/>
            <a:miter lim="800000"/>
            <a:headEnd/>
            <a:tailEnd/>
          </a:ln>
        </p:spPr>
        <p:txBody>
          <a:bodyPr lIns="92066" tIns="46033" rIns="92066" bIns="46033"/>
          <a:lstStyle/>
          <a:p>
            <a:pPr marL="342900" indent="-342900"/>
            <a:r>
              <a:rPr lang="en-US" sz="1800" dirty="0"/>
              <a:t>What is the Toll Viewer?</a:t>
            </a:r>
          </a:p>
          <a:p>
            <a:pPr marL="742950" lvl="1" indent="-285750">
              <a:buClrTx/>
              <a:buSzTx/>
              <a:buFontTx/>
              <a:buChar char="–"/>
            </a:pPr>
            <a:r>
              <a:rPr lang="en-US" sz="1800" dirty="0"/>
              <a:t>A </a:t>
            </a:r>
            <a:r>
              <a:rPr lang="en-US" sz="1800" dirty="0" err="1"/>
              <a:t>SunGuide</a:t>
            </a:r>
            <a:r>
              <a:rPr lang="en-US" sz="1800" dirty="0"/>
              <a:t> web page that allows Toll Operators to view Toll Rates that were charged and related events on Express Lanes</a:t>
            </a:r>
          </a:p>
          <a:p>
            <a:pPr marL="342900" indent="-342900"/>
            <a:r>
              <a:rPr lang="en-US" sz="1800" dirty="0"/>
              <a:t>How will the Toll Viewer be used?</a:t>
            </a:r>
          </a:p>
          <a:p>
            <a:pPr marL="742950" lvl="1" indent="-285750">
              <a:buClrTx/>
              <a:buSzTx/>
              <a:buFontTx/>
              <a:buChar char="–"/>
            </a:pPr>
            <a:r>
              <a:rPr lang="en-US" sz="1800" dirty="0"/>
              <a:t>FDOT manages DMS devices, events on Express Lanes, and the schedule of rates that </a:t>
            </a:r>
            <a:r>
              <a:rPr lang="en-US" sz="1800" dirty="0" err="1"/>
              <a:t>SunPass</a:t>
            </a:r>
            <a:r>
              <a:rPr lang="en-US" sz="1800" dirty="0"/>
              <a:t> accounts will be charged on Express Lanes</a:t>
            </a:r>
          </a:p>
          <a:p>
            <a:pPr marL="742950" lvl="1" indent="-285750">
              <a:buClrTx/>
              <a:buSzTx/>
              <a:buFontTx/>
              <a:buChar char="–"/>
            </a:pPr>
            <a:r>
              <a:rPr lang="en-US" sz="1800" dirty="0"/>
              <a:t>Toll Operators will use the Toll Viewer to manage charges that were made to </a:t>
            </a:r>
            <a:r>
              <a:rPr lang="en-US" sz="1800" dirty="0" err="1"/>
              <a:t>SunPass</a:t>
            </a:r>
            <a:r>
              <a:rPr lang="en-US" sz="1800" dirty="0"/>
              <a:t> accounts on Express Lanes </a:t>
            </a:r>
          </a:p>
        </p:txBody>
      </p:sp>
      <p:pic>
        <p:nvPicPr>
          <p:cNvPr id="229382" name="Picture 9"/>
          <p:cNvPicPr>
            <a:picLocks noChangeAspect="1" noChangeArrowheads="1"/>
          </p:cNvPicPr>
          <p:nvPr/>
        </p:nvPicPr>
        <p:blipFill>
          <a:blip r:embed="rId3" cstate="print"/>
          <a:srcRect l="1189" t="21356" r="3426"/>
          <a:stretch>
            <a:fillRect/>
          </a:stretch>
        </p:blipFill>
        <p:spPr bwMode="auto">
          <a:xfrm>
            <a:off x="2438400" y="1524000"/>
            <a:ext cx="4190304" cy="23622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85750"/>
            <a:ext cx="7696200" cy="1009650"/>
          </a:xfrm>
        </p:spPr>
        <p:txBody>
          <a:bodyPr>
            <a:normAutofit fontScale="90000"/>
          </a:bodyPr>
          <a:lstStyle/>
          <a:p>
            <a:r>
              <a:rPr lang="en-US" dirty="0" smtClean="0"/>
              <a:t>DMS: Device Messaging Window Menus</a:t>
            </a:r>
            <a:endParaRPr lang="en-US" dirty="0"/>
          </a:p>
        </p:txBody>
      </p:sp>
      <p:sp>
        <p:nvSpPr>
          <p:cNvPr id="3" name="Content Placeholder 2"/>
          <p:cNvSpPr>
            <a:spLocks noGrp="1"/>
          </p:cNvSpPr>
          <p:nvPr>
            <p:ph sz="quarter" idx="1"/>
          </p:nvPr>
        </p:nvSpPr>
        <p:spPr>
          <a:xfrm>
            <a:off x="685800" y="1404938"/>
            <a:ext cx="6096000" cy="3395661"/>
          </a:xfrm>
        </p:spPr>
        <p:txBody>
          <a:bodyPr>
            <a:noAutofit/>
          </a:bodyPr>
          <a:lstStyle/>
          <a:p>
            <a:r>
              <a:rPr lang="en-US" sz="2400" dirty="0" smtClean="0"/>
              <a:t>Use the top menu within Device Messaging Window to control DMS Devices</a:t>
            </a:r>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p:txBody>
      </p:sp>
      <p:pic>
        <p:nvPicPr>
          <p:cNvPr id="9" name="Content Placeholder 8" descr="Queue.png"/>
          <p:cNvPicPr>
            <a:picLocks noGrp="1" noChangeAspect="1"/>
          </p:cNvPicPr>
          <p:nvPr>
            <p:ph sz="quarter" idx="2"/>
          </p:nvPr>
        </p:nvPicPr>
        <p:blipFill>
          <a:blip r:embed="rId2" cstate="print"/>
          <a:srcRect l="1019" r="20108" b="85734"/>
          <a:stretch>
            <a:fillRect/>
          </a:stretch>
        </p:blipFill>
        <p:spPr>
          <a:xfrm>
            <a:off x="762000" y="2286000"/>
            <a:ext cx="7638004" cy="1171655"/>
          </a:xfrm>
        </p:spPr>
      </p:pic>
      <p:pic>
        <p:nvPicPr>
          <p:cNvPr id="10" name="Content Placeholder 9" descr="DeviceMessaging-DeviceMenu.png"/>
          <p:cNvPicPr>
            <a:picLocks noGrp="1" noChangeAspect="1"/>
          </p:cNvPicPr>
          <p:nvPr>
            <p:ph sz="quarter" idx="4"/>
          </p:nvPr>
        </p:nvPicPr>
        <p:blipFill>
          <a:blip r:embed="rId3" cstate="print"/>
          <a:stretch>
            <a:fillRect/>
          </a:stretch>
        </p:blipFill>
        <p:spPr>
          <a:xfrm>
            <a:off x="5664200" y="3509112"/>
            <a:ext cx="2284961" cy="3132988"/>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32</a:t>
            </a:fld>
            <a:endParaRPr lang="en-US"/>
          </a:p>
        </p:txBody>
      </p:sp>
      <p:sp>
        <p:nvSpPr>
          <p:cNvPr id="11" name="Content Placeholder 2"/>
          <p:cNvSpPr>
            <a:spLocks noGrp="1"/>
          </p:cNvSpPr>
          <p:nvPr>
            <p:ph sz="quarter" idx="1"/>
          </p:nvPr>
        </p:nvSpPr>
        <p:spPr>
          <a:xfrm>
            <a:off x="838200" y="3505200"/>
            <a:ext cx="4953000" cy="2438400"/>
          </a:xfrm>
        </p:spPr>
        <p:txBody>
          <a:bodyPr>
            <a:noAutofit/>
          </a:bodyPr>
          <a:lstStyle/>
          <a:p>
            <a:r>
              <a:rPr lang="en-US" sz="2400" dirty="0" smtClean="0"/>
              <a:t>DMS Devices can also be controlled by right-clicking the device within the Device messaging Window to bring up a Device-specific menu</a:t>
            </a:r>
          </a:p>
          <a:p>
            <a:pPr lvl="1"/>
            <a:r>
              <a:rPr lang="en-US" sz="2000" dirty="0" smtClean="0"/>
              <a:t>Select multiple DMS with Shift or Ctrl</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Slide Number Placeholder 5"/>
          <p:cNvSpPr>
            <a:spLocks noGrp="1"/>
          </p:cNvSpPr>
          <p:nvPr>
            <p:ph type="sldNum" sz="quarter" idx="12"/>
          </p:nvPr>
        </p:nvSpPr>
        <p:spPr>
          <a:noFill/>
        </p:spPr>
        <p:txBody>
          <a:bodyPr/>
          <a:lstStyle/>
          <a:p>
            <a:fld id="{53345444-4D0A-4DFB-9AC3-D6C23652A7A4}" type="slidenum">
              <a:rPr lang="en-US" smtClean="0"/>
              <a:pPr/>
              <a:t>320</a:t>
            </a:fld>
            <a:endParaRPr lang="en-US" smtClean="0"/>
          </a:p>
        </p:txBody>
      </p:sp>
      <p:sp>
        <p:nvSpPr>
          <p:cNvPr id="3429378" name="Rectangle 2"/>
          <p:cNvSpPr>
            <a:spLocks noGrp="1" noChangeArrowheads="1"/>
          </p:cNvSpPr>
          <p:nvPr>
            <p:ph type="title"/>
          </p:nvPr>
        </p:nvSpPr>
        <p:spPr/>
        <p:txBody>
          <a:bodyPr/>
          <a:lstStyle/>
          <a:p>
            <a:pPr>
              <a:defRPr/>
            </a:pPr>
            <a:r>
              <a:rPr lang="en-US"/>
              <a:t>Toll Viewer </a:t>
            </a:r>
          </a:p>
        </p:txBody>
      </p:sp>
      <p:sp>
        <p:nvSpPr>
          <p:cNvPr id="3429379" name="Rectangle 3"/>
          <p:cNvSpPr>
            <a:spLocks noChangeArrowheads="1"/>
          </p:cNvSpPr>
          <p:nvPr/>
        </p:nvSpPr>
        <p:spPr bwMode="auto">
          <a:xfrm>
            <a:off x="349250" y="3622675"/>
            <a:ext cx="8596313" cy="2901950"/>
          </a:xfrm>
          <a:prstGeom prst="rect">
            <a:avLst/>
          </a:prstGeom>
          <a:noFill/>
          <a:ln w="9525">
            <a:noFill/>
            <a:miter lim="800000"/>
            <a:headEnd/>
            <a:tailEnd/>
          </a:ln>
        </p:spPr>
        <p:txBody>
          <a:bodyPr lIns="92066" tIns="46033" rIns="92066" bIns="46033"/>
          <a:lstStyle/>
          <a:p>
            <a:pPr marL="342900" indent="-342900"/>
            <a:r>
              <a:rPr lang="en-US" sz="1600" b="0"/>
              <a:t>Toll Operators will need to login to access Toll Viewer</a:t>
            </a:r>
          </a:p>
          <a:p>
            <a:pPr marL="342900" indent="-342900"/>
            <a:r>
              <a:rPr lang="en-US" sz="1600" b="0"/>
              <a:t>After logon, the following can be selected</a:t>
            </a:r>
          </a:p>
          <a:p>
            <a:pPr marL="742950" lvl="1" indent="-285750">
              <a:buClrTx/>
              <a:buSzTx/>
              <a:buFontTx/>
              <a:buChar char="–"/>
            </a:pPr>
            <a:r>
              <a:rPr lang="en-US" sz="1600" b="0"/>
              <a:t>Transaction Date/Time: Date and time when the toll was charged against SunPass account.  Note: Multi-entry capability for this entry – can avoid drop-downs/picker and use cut/paste from other systems in “</a:t>
            </a:r>
            <a:r>
              <a:rPr lang="en-US" sz="1600"/>
              <a:t>m/d/yy h:mi:ss AM</a:t>
            </a:r>
            <a:r>
              <a:rPr lang="en-US" sz="1600" b="0"/>
              <a:t>” format</a:t>
            </a:r>
          </a:p>
          <a:p>
            <a:pPr marL="742950" lvl="1" indent="-285750">
              <a:buClrTx/>
              <a:buSzTx/>
              <a:buFontTx/>
              <a:buChar char="–"/>
            </a:pPr>
            <a:r>
              <a:rPr lang="en-US" sz="1600" b="0"/>
              <a:t>Toll Gantry: Segment of Express Lanes where toll was charged</a:t>
            </a:r>
          </a:p>
          <a:p>
            <a:pPr marL="1143000" lvl="2" indent="-228600">
              <a:buSzTx/>
              <a:buFontTx/>
              <a:buChar char="•"/>
            </a:pPr>
            <a:r>
              <a:rPr lang="en-US" sz="1600" b="0"/>
              <a:t>Initially, there will only be one Toll Gantry</a:t>
            </a:r>
          </a:p>
          <a:p>
            <a:pPr marL="742950" lvl="1" indent="-285750">
              <a:buClrTx/>
              <a:buSzTx/>
              <a:buFontTx/>
              <a:buChar char="–"/>
            </a:pPr>
            <a:r>
              <a:rPr lang="en-US" sz="1600" b="0"/>
              <a:t>Time Range: Time range plus/minus of the selected date/time</a:t>
            </a:r>
          </a:p>
          <a:p>
            <a:pPr marL="1143000" lvl="2" indent="-228600">
              <a:buSzTx/>
              <a:buFontTx/>
              <a:buChar char="•"/>
            </a:pPr>
            <a:r>
              <a:rPr lang="en-US" sz="1600" b="0"/>
              <a:t>Ex: If 2/14/08 at 9am and +/- 12 Hours is selected, report will be from 2/13/08 9pm to 2/14/08 9pm</a:t>
            </a:r>
          </a:p>
          <a:p>
            <a:pPr marL="742950" lvl="1" indent="-285750">
              <a:buClrTx/>
              <a:buSzTx/>
              <a:buFontTx/>
              <a:buChar char="–"/>
            </a:pPr>
            <a:r>
              <a:rPr lang="en-US" sz="1600" b="0"/>
              <a:t>Report Type: Rate History, Detailed, or Summary</a:t>
            </a:r>
          </a:p>
        </p:txBody>
      </p:sp>
      <p:pic>
        <p:nvPicPr>
          <p:cNvPr id="230406" name="Picture 8"/>
          <p:cNvPicPr>
            <a:picLocks noChangeAspect="1" noChangeArrowheads="1"/>
          </p:cNvPicPr>
          <p:nvPr/>
        </p:nvPicPr>
        <p:blipFill>
          <a:blip r:embed="rId3" cstate="print"/>
          <a:srcRect l="23952" t="40625" r="15544" b="18924"/>
          <a:stretch>
            <a:fillRect/>
          </a:stretch>
        </p:blipFill>
        <p:spPr bwMode="auto">
          <a:xfrm>
            <a:off x="1503363" y="1524000"/>
            <a:ext cx="6040437" cy="2138986"/>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9379">
                                            <p:txEl>
                                              <p:pRg st="0" end="0"/>
                                            </p:txEl>
                                          </p:spTgt>
                                        </p:tgtEl>
                                        <p:attrNameLst>
                                          <p:attrName>style.visibility</p:attrName>
                                        </p:attrNameLst>
                                      </p:cBhvr>
                                      <p:to>
                                        <p:strVal val="visible"/>
                                      </p:to>
                                    </p:set>
                                    <p:anim calcmode="lin" valueType="num">
                                      <p:cBhvr additive="base">
                                        <p:cTn id="7" dur="500" fill="hold"/>
                                        <p:tgtEl>
                                          <p:spTgt spid="3429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9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29379">
                                            <p:txEl>
                                              <p:pRg st="1" end="1"/>
                                            </p:txEl>
                                          </p:spTgt>
                                        </p:tgtEl>
                                        <p:attrNameLst>
                                          <p:attrName>style.visibility</p:attrName>
                                        </p:attrNameLst>
                                      </p:cBhvr>
                                      <p:to>
                                        <p:strVal val="visible"/>
                                      </p:to>
                                    </p:set>
                                    <p:anim calcmode="lin" valueType="num">
                                      <p:cBhvr additive="base">
                                        <p:cTn id="13" dur="500" fill="hold"/>
                                        <p:tgtEl>
                                          <p:spTgt spid="3429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2937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29379">
                                            <p:txEl>
                                              <p:pRg st="2" end="2"/>
                                            </p:txEl>
                                          </p:spTgt>
                                        </p:tgtEl>
                                        <p:attrNameLst>
                                          <p:attrName>style.visibility</p:attrName>
                                        </p:attrNameLst>
                                      </p:cBhvr>
                                      <p:to>
                                        <p:strVal val="visible"/>
                                      </p:to>
                                    </p:set>
                                    <p:anim calcmode="lin" valueType="num">
                                      <p:cBhvr additive="base">
                                        <p:cTn id="17" dur="500" fill="hold"/>
                                        <p:tgtEl>
                                          <p:spTgt spid="34293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2937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29379">
                                            <p:txEl>
                                              <p:pRg st="3" end="3"/>
                                            </p:txEl>
                                          </p:spTgt>
                                        </p:tgtEl>
                                        <p:attrNameLst>
                                          <p:attrName>style.visibility</p:attrName>
                                        </p:attrNameLst>
                                      </p:cBhvr>
                                      <p:to>
                                        <p:strVal val="visible"/>
                                      </p:to>
                                    </p:set>
                                    <p:anim calcmode="lin" valueType="num">
                                      <p:cBhvr additive="base">
                                        <p:cTn id="21" dur="500" fill="hold"/>
                                        <p:tgtEl>
                                          <p:spTgt spid="342937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2937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429379">
                                            <p:txEl>
                                              <p:pRg st="4" end="4"/>
                                            </p:txEl>
                                          </p:spTgt>
                                        </p:tgtEl>
                                        <p:attrNameLst>
                                          <p:attrName>style.visibility</p:attrName>
                                        </p:attrNameLst>
                                      </p:cBhvr>
                                      <p:to>
                                        <p:strVal val="visible"/>
                                      </p:to>
                                    </p:set>
                                    <p:anim calcmode="lin" valueType="num">
                                      <p:cBhvr additive="base">
                                        <p:cTn id="25" dur="500" fill="hold"/>
                                        <p:tgtEl>
                                          <p:spTgt spid="34293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2937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29379">
                                            <p:txEl>
                                              <p:pRg st="5" end="5"/>
                                            </p:txEl>
                                          </p:spTgt>
                                        </p:tgtEl>
                                        <p:attrNameLst>
                                          <p:attrName>style.visibility</p:attrName>
                                        </p:attrNameLst>
                                      </p:cBhvr>
                                      <p:to>
                                        <p:strVal val="visible"/>
                                      </p:to>
                                    </p:set>
                                    <p:anim calcmode="lin" valueType="num">
                                      <p:cBhvr additive="base">
                                        <p:cTn id="29" dur="500" fill="hold"/>
                                        <p:tgtEl>
                                          <p:spTgt spid="342937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2937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29379">
                                            <p:txEl>
                                              <p:pRg st="6" end="6"/>
                                            </p:txEl>
                                          </p:spTgt>
                                        </p:tgtEl>
                                        <p:attrNameLst>
                                          <p:attrName>style.visibility</p:attrName>
                                        </p:attrNameLst>
                                      </p:cBhvr>
                                      <p:to>
                                        <p:strVal val="visible"/>
                                      </p:to>
                                    </p:set>
                                    <p:anim calcmode="lin" valueType="num">
                                      <p:cBhvr additive="base">
                                        <p:cTn id="33" dur="500" fill="hold"/>
                                        <p:tgtEl>
                                          <p:spTgt spid="342937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2937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29379">
                                            <p:txEl>
                                              <p:pRg st="7" end="7"/>
                                            </p:txEl>
                                          </p:spTgt>
                                        </p:tgtEl>
                                        <p:attrNameLst>
                                          <p:attrName>style.visibility</p:attrName>
                                        </p:attrNameLst>
                                      </p:cBhvr>
                                      <p:to>
                                        <p:strVal val="visible"/>
                                      </p:to>
                                    </p:set>
                                    <p:anim calcmode="lin" valueType="num">
                                      <p:cBhvr additive="base">
                                        <p:cTn id="37" dur="500" fill="hold"/>
                                        <p:tgtEl>
                                          <p:spTgt spid="342937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2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9379" grpId="0" build="p"/>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Slide Number Placeholder 5"/>
          <p:cNvSpPr>
            <a:spLocks noGrp="1"/>
          </p:cNvSpPr>
          <p:nvPr>
            <p:ph type="sldNum" sz="quarter" idx="12"/>
          </p:nvPr>
        </p:nvSpPr>
        <p:spPr>
          <a:noFill/>
        </p:spPr>
        <p:txBody>
          <a:bodyPr/>
          <a:lstStyle/>
          <a:p>
            <a:fld id="{6F352FEF-10EE-46CF-9CDD-2C32A41B2424}" type="slidenum">
              <a:rPr lang="en-US" smtClean="0"/>
              <a:pPr/>
              <a:t>321</a:t>
            </a:fld>
            <a:endParaRPr lang="en-US" smtClean="0"/>
          </a:p>
        </p:txBody>
      </p:sp>
      <p:sp>
        <p:nvSpPr>
          <p:cNvPr id="3431426" name="Rectangle 2"/>
          <p:cNvSpPr>
            <a:spLocks noGrp="1" noChangeArrowheads="1"/>
          </p:cNvSpPr>
          <p:nvPr>
            <p:ph type="title"/>
          </p:nvPr>
        </p:nvSpPr>
        <p:spPr/>
        <p:txBody>
          <a:bodyPr/>
          <a:lstStyle/>
          <a:p>
            <a:pPr>
              <a:defRPr/>
            </a:pPr>
            <a:r>
              <a:rPr lang="en-US" dirty="0" smtClean="0"/>
              <a:t>Toll Viewer – Summary Report</a:t>
            </a:r>
          </a:p>
        </p:txBody>
      </p:sp>
      <p:sp>
        <p:nvSpPr>
          <p:cNvPr id="231429" name="Rectangle 3"/>
          <p:cNvSpPr>
            <a:spLocks noChangeArrowheads="1"/>
          </p:cNvSpPr>
          <p:nvPr/>
        </p:nvSpPr>
        <p:spPr bwMode="auto">
          <a:xfrm>
            <a:off x="609600" y="5638800"/>
            <a:ext cx="7821613" cy="762000"/>
          </a:xfrm>
          <a:prstGeom prst="rect">
            <a:avLst/>
          </a:prstGeom>
          <a:noFill/>
          <a:ln w="9525">
            <a:noFill/>
            <a:miter lim="800000"/>
            <a:headEnd/>
            <a:tailEnd/>
          </a:ln>
        </p:spPr>
        <p:txBody>
          <a:bodyPr lIns="92066" tIns="46033" rIns="92066" bIns="46033"/>
          <a:lstStyle/>
          <a:p>
            <a:pPr marL="342900" indent="-342900"/>
            <a:r>
              <a:rPr lang="en-US" sz="1600" dirty="0"/>
              <a:t>Summary Report</a:t>
            </a:r>
          </a:p>
          <a:p>
            <a:pPr marL="742950" lvl="1" indent="-285750">
              <a:buClrTx/>
              <a:buSzTx/>
              <a:buFontTx/>
              <a:buChar char="–"/>
            </a:pPr>
            <a:r>
              <a:rPr lang="en-US" sz="1600" dirty="0"/>
              <a:t>Reports Toll Rates and Traffic Events for the selected time </a:t>
            </a:r>
            <a:r>
              <a:rPr lang="en-US" sz="1600" dirty="0" smtClean="0"/>
              <a:t>period</a:t>
            </a:r>
            <a:endParaRPr lang="en-US" sz="1600" dirty="0"/>
          </a:p>
        </p:txBody>
      </p:sp>
      <p:pic>
        <p:nvPicPr>
          <p:cNvPr id="231430" name="Picture 8"/>
          <p:cNvPicPr>
            <a:picLocks noChangeAspect="1" noChangeArrowheads="1"/>
          </p:cNvPicPr>
          <p:nvPr/>
        </p:nvPicPr>
        <p:blipFill>
          <a:blip r:embed="rId3" cstate="print"/>
          <a:srcRect l="14185" t="37271" r="15958" b="10149"/>
          <a:stretch>
            <a:fillRect/>
          </a:stretch>
        </p:blipFill>
        <p:spPr bwMode="auto">
          <a:xfrm>
            <a:off x="1057275" y="1600200"/>
            <a:ext cx="6600825" cy="4027487"/>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35844" name="Slide Number Placeholder 5"/>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18485170-A802-475B-B6F8-337E143492FE}" type="slidenum">
              <a:rPr kumimoji="0" lang="en-US" sz="900" b="0">
                <a:latin typeface="Times New Roman" pitchFamily="18" charset="0"/>
              </a:rPr>
              <a:pPr algn="r">
                <a:lnSpc>
                  <a:spcPct val="100000"/>
                </a:lnSpc>
                <a:spcBef>
                  <a:spcPct val="0"/>
                </a:spcBef>
                <a:buClrTx/>
                <a:buSzTx/>
                <a:buFontTx/>
                <a:buNone/>
              </a:pPr>
              <a:t>322</a:t>
            </a:fld>
            <a:endParaRPr kumimoji="0" lang="en-US" sz="900" b="0">
              <a:latin typeface="Times New Roman" pitchFamily="18" charset="0"/>
            </a:endParaRPr>
          </a:p>
        </p:txBody>
      </p:sp>
      <p:sp>
        <p:nvSpPr>
          <p:cNvPr id="3431426"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dirty="0" smtClean="0"/>
              <a:t>Rate History Report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322</a:t>
            </a:fld>
            <a:endParaRPr lang="en-US"/>
          </a:p>
        </p:txBody>
      </p:sp>
      <p:sp>
        <p:nvSpPr>
          <p:cNvPr id="35846" name="Rectangle 3"/>
          <p:cNvSpPr>
            <a:spLocks noChangeArrowheads="1"/>
          </p:cNvSpPr>
          <p:nvPr/>
        </p:nvSpPr>
        <p:spPr bwMode="auto">
          <a:xfrm>
            <a:off x="622300" y="3603625"/>
            <a:ext cx="7821613" cy="1479550"/>
          </a:xfrm>
          <a:prstGeom prst="rect">
            <a:avLst/>
          </a:prstGeom>
          <a:noFill/>
          <a:ln w="9525">
            <a:noFill/>
            <a:miter lim="800000"/>
            <a:headEnd/>
            <a:tailEnd/>
          </a:ln>
        </p:spPr>
        <p:txBody>
          <a:bodyPr lIns="92066" tIns="46033" rIns="92066" bIns="46033"/>
          <a:lstStyle/>
          <a:p>
            <a:pPr marL="342900" indent="-342900"/>
            <a:r>
              <a:rPr lang="en-US" sz="1600" dirty="0"/>
              <a:t>Gantry Name – identifies the segment</a:t>
            </a:r>
          </a:p>
          <a:p>
            <a:pPr marL="342900" indent="-342900"/>
            <a:r>
              <a:rPr lang="en-US" sz="1600" dirty="0"/>
              <a:t>Start Time – beginning of the rate going into effect</a:t>
            </a:r>
          </a:p>
          <a:p>
            <a:pPr marL="342900" indent="-342900"/>
            <a:r>
              <a:rPr lang="en-US" sz="1600" dirty="0"/>
              <a:t>End Time – time of the rate going out of effect</a:t>
            </a:r>
          </a:p>
          <a:p>
            <a:pPr marL="342900" indent="-342900"/>
            <a:r>
              <a:rPr lang="en-US" sz="1600" dirty="0"/>
              <a:t>Rate – amount charged</a:t>
            </a:r>
          </a:p>
          <a:p>
            <a:pPr marL="342900" indent="-342900"/>
            <a:r>
              <a:rPr lang="en-US" sz="1600" dirty="0"/>
              <a:t>Reason – the comment if entered by the operator when setting the new rate</a:t>
            </a:r>
          </a:p>
          <a:p>
            <a:pPr marL="742950" lvl="1" indent="-285750">
              <a:buClrTx/>
              <a:buSzTx/>
              <a:buFontTx/>
              <a:buNone/>
            </a:pPr>
            <a:endParaRPr lang="en-US" sz="1600" dirty="0"/>
          </a:p>
          <a:p>
            <a:pPr marL="742950" lvl="1" indent="-285750">
              <a:buClrTx/>
              <a:buSzTx/>
              <a:buFontTx/>
              <a:buChar char="–"/>
            </a:pPr>
            <a:endParaRPr lang="en-US" sz="1600" dirty="0"/>
          </a:p>
        </p:txBody>
      </p:sp>
      <p:graphicFrame>
        <p:nvGraphicFramePr>
          <p:cNvPr id="35842" name="Object 8"/>
          <p:cNvGraphicFramePr>
            <a:graphicFrameLocks noChangeAspect="1"/>
          </p:cNvGraphicFramePr>
          <p:nvPr/>
        </p:nvGraphicFramePr>
        <p:xfrm>
          <a:off x="180975" y="2133600"/>
          <a:ext cx="8753475" cy="1217612"/>
        </p:xfrm>
        <a:graphic>
          <a:graphicData uri="http://schemas.openxmlformats.org/presentationml/2006/ole">
            <mc:AlternateContent xmlns:mc="http://schemas.openxmlformats.org/markup-compatibility/2006">
              <mc:Choice xmlns:v="urn:schemas-microsoft-com:vml" Requires="v">
                <p:oleObj spid="_x0000_s153653" name="Bitmap Image" r:id="rId4" imgW="9240540" imgH="1286055" progId="PBrush">
                  <p:embed/>
                </p:oleObj>
              </mc:Choice>
              <mc:Fallback>
                <p:oleObj name="Bitmap Image" r:id="rId4" imgW="9240540" imgH="1286055" progId="PBrush">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2133600"/>
                        <a:ext cx="8753475" cy="121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5"/>
          <p:cNvSpPr>
            <a:spLocks noGrp="1"/>
          </p:cNvSpPr>
          <p:nvPr>
            <p:ph type="sldNum" sz="quarter" idx="12"/>
          </p:nvPr>
        </p:nvSpPr>
        <p:spPr>
          <a:noFill/>
        </p:spPr>
        <p:txBody>
          <a:bodyPr/>
          <a:lstStyle/>
          <a:p>
            <a:fld id="{2CE341E5-D269-4259-B448-BF800FCA47C6}" type="slidenum">
              <a:rPr lang="en-US" smtClean="0"/>
              <a:pPr/>
              <a:t>323</a:t>
            </a:fld>
            <a:endParaRPr lang="en-US" smtClean="0"/>
          </a:p>
        </p:txBody>
      </p:sp>
      <p:sp>
        <p:nvSpPr>
          <p:cNvPr id="3435522" name="Rectangle 2"/>
          <p:cNvSpPr>
            <a:spLocks noGrp="1" noChangeArrowheads="1"/>
          </p:cNvSpPr>
          <p:nvPr>
            <p:ph type="title"/>
          </p:nvPr>
        </p:nvSpPr>
        <p:spPr/>
        <p:txBody>
          <a:bodyPr/>
          <a:lstStyle/>
          <a:p>
            <a:pPr>
              <a:defRPr/>
            </a:pPr>
            <a:r>
              <a:rPr lang="en-US" smtClean="0"/>
              <a:t>Toll Viewer – Detail Report </a:t>
            </a:r>
          </a:p>
        </p:txBody>
      </p:sp>
      <p:sp>
        <p:nvSpPr>
          <p:cNvPr id="3435523" name="Rectangle 3"/>
          <p:cNvSpPr>
            <a:spLocks noChangeArrowheads="1"/>
          </p:cNvSpPr>
          <p:nvPr/>
        </p:nvSpPr>
        <p:spPr bwMode="auto">
          <a:xfrm>
            <a:off x="166688" y="1652588"/>
            <a:ext cx="2190750" cy="5281612"/>
          </a:xfrm>
          <a:prstGeom prst="rect">
            <a:avLst/>
          </a:prstGeom>
          <a:noFill/>
          <a:ln w="9525">
            <a:noFill/>
            <a:miter lim="800000"/>
            <a:headEnd/>
            <a:tailEnd/>
          </a:ln>
        </p:spPr>
        <p:txBody>
          <a:bodyPr lIns="92066" tIns="46033" rIns="92066" bIns="46033"/>
          <a:lstStyle/>
          <a:p>
            <a:pPr marL="342900" indent="-342900">
              <a:buSzTx/>
              <a:buFontTx/>
              <a:buChar char="•"/>
            </a:pPr>
            <a:r>
              <a:rPr lang="en-US"/>
              <a:t>Sections:</a:t>
            </a:r>
          </a:p>
          <a:p>
            <a:pPr marL="342900" indent="-342900">
              <a:buClrTx/>
              <a:buSzTx/>
              <a:buFontTx/>
              <a:buChar char="–"/>
            </a:pPr>
            <a:r>
              <a:rPr lang="en-US" sz="1600"/>
              <a:t>Toll Rate History (same as in Rate History Report)</a:t>
            </a:r>
          </a:p>
          <a:p>
            <a:pPr marL="342900" indent="-342900">
              <a:buClrTx/>
              <a:buSzTx/>
              <a:buFontTx/>
              <a:buChar char="–"/>
            </a:pPr>
            <a:r>
              <a:rPr lang="en-US" sz="1600"/>
              <a:t>Toll Rate Communication</a:t>
            </a:r>
          </a:p>
          <a:p>
            <a:pPr marL="342900" indent="-342900">
              <a:buClrTx/>
              <a:buSzTx/>
              <a:buFontTx/>
              <a:buChar char="–"/>
            </a:pPr>
            <a:r>
              <a:rPr lang="en-US" sz="1600"/>
              <a:t>Mode History</a:t>
            </a:r>
          </a:p>
          <a:p>
            <a:pPr marL="342900" indent="-342900">
              <a:buClrTx/>
              <a:buSzTx/>
              <a:buFontTx/>
              <a:buChar char="–"/>
            </a:pPr>
            <a:r>
              <a:rPr lang="en-US" sz="1600"/>
              <a:t>DMS Communication</a:t>
            </a:r>
          </a:p>
          <a:p>
            <a:pPr marL="342900" indent="-342900">
              <a:buClrTx/>
              <a:buSzTx/>
              <a:buFontTx/>
              <a:buChar char="–"/>
            </a:pPr>
            <a:r>
              <a:rPr lang="en-US" sz="1600"/>
              <a:t>Traffic Events</a:t>
            </a:r>
          </a:p>
          <a:p>
            <a:pPr marL="742950" lvl="1" indent="-285750">
              <a:buClrTx/>
              <a:buSzTx/>
              <a:buFontTx/>
              <a:buChar char="–"/>
            </a:pPr>
            <a:r>
              <a:rPr lang="en-US" sz="1600"/>
              <a:t>Same as Summary Report</a:t>
            </a:r>
          </a:p>
          <a:p>
            <a:pPr marL="742950" lvl="1" indent="-285750">
              <a:buClrTx/>
              <a:buSzTx/>
              <a:buFontTx/>
              <a:buChar char="–"/>
            </a:pPr>
            <a:r>
              <a:rPr lang="en-US" sz="1600"/>
              <a:t>Not shown</a:t>
            </a:r>
          </a:p>
          <a:p>
            <a:pPr marL="342900" indent="-342900">
              <a:buSzTx/>
              <a:buFontTx/>
              <a:buChar char="•"/>
            </a:pPr>
            <a:endParaRPr lang="en-US"/>
          </a:p>
          <a:p>
            <a:pPr marL="342900" indent="-342900">
              <a:buSzTx/>
              <a:buFontTx/>
              <a:buChar char="•"/>
            </a:pPr>
            <a:r>
              <a:rPr lang="en-US" sz="1800"/>
              <a:t>Sections </a:t>
            </a:r>
            <a:br>
              <a:rPr lang="en-US" sz="1800"/>
            </a:br>
            <a:r>
              <a:rPr lang="en-US" sz="1600"/>
              <a:t>Sort-able by column</a:t>
            </a:r>
          </a:p>
        </p:txBody>
      </p:sp>
      <p:graphicFrame>
        <p:nvGraphicFramePr>
          <p:cNvPr id="36866" name="Object 2"/>
          <p:cNvGraphicFramePr>
            <a:graphicFrameLocks noGrp="1" noChangeAspect="1"/>
          </p:cNvGraphicFramePr>
          <p:nvPr>
            <p:ph idx="1"/>
          </p:nvPr>
        </p:nvGraphicFramePr>
        <p:xfrm>
          <a:off x="0" y="7119938"/>
          <a:ext cx="8761413" cy="1285875"/>
        </p:xfrm>
        <a:graphic>
          <a:graphicData uri="http://schemas.openxmlformats.org/presentationml/2006/ole">
            <mc:AlternateContent xmlns:mc="http://schemas.openxmlformats.org/markup-compatibility/2006">
              <mc:Choice xmlns:v="urn:schemas-microsoft-com:vml" Requires="v">
                <p:oleObj spid="_x0000_s154677" r:id="rId4" imgW="7714286" imgH="1133633" progId="">
                  <p:embed/>
                </p:oleObj>
              </mc:Choice>
              <mc:Fallback>
                <p:oleObj r:id="rId4" imgW="7714286" imgH="113363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19938"/>
                        <a:ext cx="8761413" cy="1285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1" name="Picture 8"/>
          <p:cNvPicPr>
            <a:picLocks noChangeAspect="1" noChangeArrowheads="1"/>
          </p:cNvPicPr>
          <p:nvPr/>
        </p:nvPicPr>
        <p:blipFill>
          <a:blip r:embed="rId6" cstate="print"/>
          <a:srcRect l="14185" t="21504" r="15958" b="21153"/>
          <a:stretch>
            <a:fillRect/>
          </a:stretch>
        </p:blipFill>
        <p:spPr bwMode="auto">
          <a:xfrm>
            <a:off x="2374900" y="1546225"/>
            <a:ext cx="6565900" cy="4373563"/>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35523">
                                            <p:txEl>
                                              <p:pRg st="0" end="0"/>
                                            </p:txEl>
                                          </p:spTgt>
                                        </p:tgtEl>
                                        <p:attrNameLst>
                                          <p:attrName>style.visibility</p:attrName>
                                        </p:attrNameLst>
                                      </p:cBhvr>
                                      <p:to>
                                        <p:strVal val="visible"/>
                                      </p:to>
                                    </p:set>
                                    <p:anim calcmode="lin" valueType="num">
                                      <p:cBhvr additive="base">
                                        <p:cTn id="7" dur="500" fill="hold"/>
                                        <p:tgtEl>
                                          <p:spTgt spid="3435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355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35523">
                                            <p:txEl>
                                              <p:pRg st="1" end="1"/>
                                            </p:txEl>
                                          </p:spTgt>
                                        </p:tgtEl>
                                        <p:attrNameLst>
                                          <p:attrName>style.visibility</p:attrName>
                                        </p:attrNameLst>
                                      </p:cBhvr>
                                      <p:to>
                                        <p:strVal val="visible"/>
                                      </p:to>
                                    </p:set>
                                    <p:anim calcmode="lin" valueType="num">
                                      <p:cBhvr additive="base">
                                        <p:cTn id="11" dur="500" fill="hold"/>
                                        <p:tgtEl>
                                          <p:spTgt spid="34355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35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35523">
                                            <p:txEl>
                                              <p:pRg st="2" end="2"/>
                                            </p:txEl>
                                          </p:spTgt>
                                        </p:tgtEl>
                                        <p:attrNameLst>
                                          <p:attrName>style.visibility</p:attrName>
                                        </p:attrNameLst>
                                      </p:cBhvr>
                                      <p:to>
                                        <p:strVal val="visible"/>
                                      </p:to>
                                    </p:set>
                                    <p:anim calcmode="lin" valueType="num">
                                      <p:cBhvr additive="base">
                                        <p:cTn id="17" dur="500" fill="hold"/>
                                        <p:tgtEl>
                                          <p:spTgt spid="34355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35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35523">
                                            <p:txEl>
                                              <p:pRg st="3" end="3"/>
                                            </p:txEl>
                                          </p:spTgt>
                                        </p:tgtEl>
                                        <p:attrNameLst>
                                          <p:attrName>style.visibility</p:attrName>
                                        </p:attrNameLst>
                                      </p:cBhvr>
                                      <p:to>
                                        <p:strVal val="visible"/>
                                      </p:to>
                                    </p:set>
                                    <p:anim calcmode="lin" valueType="num">
                                      <p:cBhvr additive="base">
                                        <p:cTn id="23" dur="500" fill="hold"/>
                                        <p:tgtEl>
                                          <p:spTgt spid="343552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35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35523">
                                            <p:txEl>
                                              <p:pRg st="4" end="4"/>
                                            </p:txEl>
                                          </p:spTgt>
                                        </p:tgtEl>
                                        <p:attrNameLst>
                                          <p:attrName>style.visibility</p:attrName>
                                        </p:attrNameLst>
                                      </p:cBhvr>
                                      <p:to>
                                        <p:strVal val="visible"/>
                                      </p:to>
                                    </p:set>
                                    <p:anim calcmode="lin" valueType="num">
                                      <p:cBhvr additive="base">
                                        <p:cTn id="29" dur="500" fill="hold"/>
                                        <p:tgtEl>
                                          <p:spTgt spid="343552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35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35523">
                                            <p:txEl>
                                              <p:pRg st="5" end="5"/>
                                            </p:txEl>
                                          </p:spTgt>
                                        </p:tgtEl>
                                        <p:attrNameLst>
                                          <p:attrName>style.visibility</p:attrName>
                                        </p:attrNameLst>
                                      </p:cBhvr>
                                      <p:to>
                                        <p:strVal val="visible"/>
                                      </p:to>
                                    </p:set>
                                    <p:anim calcmode="lin" valueType="num">
                                      <p:cBhvr additive="base">
                                        <p:cTn id="35" dur="500" fill="hold"/>
                                        <p:tgtEl>
                                          <p:spTgt spid="343552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35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435523">
                                            <p:txEl>
                                              <p:pRg st="6" end="6"/>
                                            </p:txEl>
                                          </p:spTgt>
                                        </p:tgtEl>
                                        <p:attrNameLst>
                                          <p:attrName>style.visibility</p:attrName>
                                        </p:attrNameLst>
                                      </p:cBhvr>
                                      <p:to>
                                        <p:strVal val="visible"/>
                                      </p:to>
                                    </p:set>
                                    <p:anim calcmode="lin" valueType="num">
                                      <p:cBhvr additive="base">
                                        <p:cTn id="41" dur="500" fill="hold"/>
                                        <p:tgtEl>
                                          <p:spTgt spid="343552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355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35523">
                                            <p:txEl>
                                              <p:pRg st="7" end="7"/>
                                            </p:txEl>
                                          </p:spTgt>
                                        </p:tgtEl>
                                        <p:attrNameLst>
                                          <p:attrName>style.visibility</p:attrName>
                                        </p:attrNameLst>
                                      </p:cBhvr>
                                      <p:to>
                                        <p:strVal val="visible"/>
                                      </p:to>
                                    </p:set>
                                    <p:anim calcmode="lin" valueType="num">
                                      <p:cBhvr additive="base">
                                        <p:cTn id="47" dur="500" fill="hold"/>
                                        <p:tgtEl>
                                          <p:spTgt spid="343552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355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35523">
                                            <p:txEl>
                                              <p:pRg st="9" end="9"/>
                                            </p:txEl>
                                          </p:spTgt>
                                        </p:tgtEl>
                                        <p:attrNameLst>
                                          <p:attrName>style.visibility</p:attrName>
                                        </p:attrNameLst>
                                      </p:cBhvr>
                                      <p:to>
                                        <p:strVal val="visible"/>
                                      </p:to>
                                    </p:set>
                                    <p:anim calcmode="lin" valueType="num">
                                      <p:cBhvr additive="base">
                                        <p:cTn id="53" dur="500" fill="hold"/>
                                        <p:tgtEl>
                                          <p:spTgt spid="343552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355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5523" grpId="0" build="p" bldLvl="2"/>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Slide Number Placeholder 5"/>
          <p:cNvSpPr>
            <a:spLocks noGrp="1"/>
          </p:cNvSpPr>
          <p:nvPr>
            <p:ph type="sldNum" sz="quarter" idx="12"/>
          </p:nvPr>
        </p:nvSpPr>
        <p:spPr>
          <a:noFill/>
        </p:spPr>
        <p:txBody>
          <a:bodyPr/>
          <a:lstStyle/>
          <a:p>
            <a:fld id="{CC3C83F9-E350-4A06-A79D-0071C432D5FF}" type="slidenum">
              <a:rPr lang="en-US" smtClean="0"/>
              <a:pPr/>
              <a:t>324</a:t>
            </a:fld>
            <a:endParaRPr lang="en-US" smtClean="0"/>
          </a:p>
        </p:txBody>
      </p:sp>
      <p:sp>
        <p:nvSpPr>
          <p:cNvPr id="3437570"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dirty="0" smtClean="0"/>
              <a:t>Traffic Event Report Section</a:t>
            </a:r>
          </a:p>
        </p:txBody>
      </p:sp>
      <p:sp>
        <p:nvSpPr>
          <p:cNvPr id="3437571" name="Rectangle 3"/>
          <p:cNvSpPr>
            <a:spLocks noChangeArrowheads="1"/>
          </p:cNvSpPr>
          <p:nvPr/>
        </p:nvSpPr>
        <p:spPr bwMode="auto">
          <a:xfrm>
            <a:off x="731838" y="3216275"/>
            <a:ext cx="7821612" cy="3794125"/>
          </a:xfrm>
          <a:prstGeom prst="rect">
            <a:avLst/>
          </a:prstGeom>
          <a:noFill/>
          <a:ln w="9525">
            <a:noFill/>
            <a:miter lim="800000"/>
            <a:headEnd/>
            <a:tailEnd/>
          </a:ln>
        </p:spPr>
        <p:txBody>
          <a:bodyPr lIns="92066" tIns="46033" rIns="92066" bIns="46033"/>
          <a:lstStyle/>
          <a:p>
            <a:pPr marL="342900" indent="-342900"/>
            <a:r>
              <a:rPr lang="en-US" sz="1600"/>
              <a:t>Traffic Events</a:t>
            </a:r>
          </a:p>
          <a:p>
            <a:pPr marL="742950" lvl="1" indent="-285750">
              <a:buClrTx/>
              <a:buSzTx/>
              <a:buFontTx/>
              <a:buChar char="–"/>
            </a:pPr>
            <a:r>
              <a:rPr lang="en-US" sz="1600"/>
              <a:t>Can sort by column when clicked</a:t>
            </a:r>
          </a:p>
          <a:p>
            <a:pPr marL="742950" lvl="1" indent="-285750">
              <a:buClrTx/>
              <a:buSzTx/>
              <a:buFontTx/>
              <a:buChar char="–"/>
            </a:pPr>
            <a:r>
              <a:rPr lang="en-US" sz="1600"/>
              <a:t>ID: Unique Identifier for the Event</a:t>
            </a:r>
          </a:p>
          <a:p>
            <a:pPr marL="742950" lvl="1" indent="-285750">
              <a:buClrTx/>
              <a:buSzTx/>
              <a:buFontTx/>
              <a:buChar char="–"/>
            </a:pPr>
            <a:r>
              <a:rPr lang="en-US" sz="1600"/>
              <a:t>Description: Brief event description, includes event type (Accident, Abandon Vehicle, etc) and location</a:t>
            </a:r>
          </a:p>
          <a:p>
            <a:pPr marL="742950" lvl="1" indent="-285750">
              <a:buClrTx/>
              <a:buSzTx/>
              <a:buFontTx/>
              <a:buChar char="–"/>
            </a:pPr>
            <a:r>
              <a:rPr lang="en-US" sz="1600"/>
              <a:t>Start/End Times: When the event was created and when it was closed</a:t>
            </a:r>
          </a:p>
          <a:p>
            <a:pPr marL="742950" lvl="1" indent="-285750">
              <a:buClrTx/>
              <a:buSzTx/>
              <a:buFontTx/>
              <a:buChar char="–"/>
            </a:pPr>
            <a:r>
              <a:rPr lang="en-US" sz="1600"/>
              <a:t>Lanes Affected: Describes the lanes that were blocked</a:t>
            </a:r>
          </a:p>
          <a:p>
            <a:pPr marL="1143000" lvl="2" indent="-228600">
              <a:buSzTx/>
              <a:buFontTx/>
              <a:buChar char="•"/>
            </a:pPr>
            <a:r>
              <a:rPr lang="en-US" sz="1600"/>
              <a:t>Ex: 1 HOT Lane Blocked, 1 Travel Lane Blocked</a:t>
            </a:r>
          </a:p>
          <a:p>
            <a:pPr marL="742950" lvl="1" indent="-285750">
              <a:buClrTx/>
              <a:buSzTx/>
              <a:buFontTx/>
              <a:buChar char="–"/>
            </a:pPr>
            <a:r>
              <a:rPr lang="en-US" sz="1600"/>
              <a:t>Blockage: Describes how many lanes blocked out of how many</a:t>
            </a:r>
          </a:p>
          <a:p>
            <a:pPr marL="1143000" lvl="2" indent="-228600">
              <a:buSzTx/>
              <a:buFontTx/>
              <a:buChar char="•"/>
            </a:pPr>
            <a:r>
              <a:rPr lang="en-US" sz="1600"/>
              <a:t>Ex: 2 Lanes (of 5 Lanes) Blocked</a:t>
            </a:r>
          </a:p>
          <a:p>
            <a:pPr marL="342900" indent="-342900"/>
            <a:r>
              <a:rPr lang="en-US" sz="1600"/>
              <a:t>Note: Only Lane Blockage events will be listed</a:t>
            </a:r>
          </a:p>
          <a:p>
            <a:pPr marL="342900" indent="-342900"/>
            <a:r>
              <a:rPr lang="en-US" sz="1600"/>
              <a:t>Note: Lane Blockage may not have occurred during the entire duration of the event</a:t>
            </a:r>
          </a:p>
        </p:txBody>
      </p:sp>
      <p:pic>
        <p:nvPicPr>
          <p:cNvPr id="232454" name="Picture 9"/>
          <p:cNvPicPr>
            <a:picLocks noChangeAspect="1" noChangeArrowheads="1"/>
          </p:cNvPicPr>
          <p:nvPr/>
        </p:nvPicPr>
        <p:blipFill>
          <a:blip r:embed="rId3" cstate="print"/>
          <a:srcRect l="2571" t="44751" r="4350" b="12134"/>
          <a:stretch>
            <a:fillRect/>
          </a:stretch>
        </p:blipFill>
        <p:spPr bwMode="auto">
          <a:xfrm>
            <a:off x="61913" y="1744662"/>
            <a:ext cx="9026525" cy="1376363"/>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37571">
                                            <p:txEl>
                                              <p:pRg st="0" end="0"/>
                                            </p:txEl>
                                          </p:spTgt>
                                        </p:tgtEl>
                                        <p:attrNameLst>
                                          <p:attrName>style.visibility</p:attrName>
                                        </p:attrNameLst>
                                      </p:cBhvr>
                                      <p:to>
                                        <p:strVal val="visible"/>
                                      </p:to>
                                    </p:set>
                                    <p:anim calcmode="lin" valueType="num">
                                      <p:cBhvr additive="base">
                                        <p:cTn id="7" dur="500" fill="hold"/>
                                        <p:tgtEl>
                                          <p:spTgt spid="3437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37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37571">
                                            <p:txEl>
                                              <p:pRg st="1" end="1"/>
                                            </p:txEl>
                                          </p:spTgt>
                                        </p:tgtEl>
                                        <p:attrNameLst>
                                          <p:attrName>style.visibility</p:attrName>
                                        </p:attrNameLst>
                                      </p:cBhvr>
                                      <p:to>
                                        <p:strVal val="visible"/>
                                      </p:to>
                                    </p:set>
                                    <p:anim calcmode="lin" valueType="num">
                                      <p:cBhvr additive="base">
                                        <p:cTn id="13" dur="500" fill="hold"/>
                                        <p:tgtEl>
                                          <p:spTgt spid="3437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37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37571">
                                            <p:txEl>
                                              <p:pRg st="2" end="2"/>
                                            </p:txEl>
                                          </p:spTgt>
                                        </p:tgtEl>
                                        <p:attrNameLst>
                                          <p:attrName>style.visibility</p:attrName>
                                        </p:attrNameLst>
                                      </p:cBhvr>
                                      <p:to>
                                        <p:strVal val="visible"/>
                                      </p:to>
                                    </p:set>
                                    <p:anim calcmode="lin" valueType="num">
                                      <p:cBhvr additive="base">
                                        <p:cTn id="19" dur="500" fill="hold"/>
                                        <p:tgtEl>
                                          <p:spTgt spid="3437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37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37571">
                                            <p:txEl>
                                              <p:pRg st="3" end="3"/>
                                            </p:txEl>
                                          </p:spTgt>
                                        </p:tgtEl>
                                        <p:attrNameLst>
                                          <p:attrName>style.visibility</p:attrName>
                                        </p:attrNameLst>
                                      </p:cBhvr>
                                      <p:to>
                                        <p:strVal val="visible"/>
                                      </p:to>
                                    </p:set>
                                    <p:anim calcmode="lin" valueType="num">
                                      <p:cBhvr additive="base">
                                        <p:cTn id="25" dur="500" fill="hold"/>
                                        <p:tgtEl>
                                          <p:spTgt spid="3437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37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37571">
                                            <p:txEl>
                                              <p:pRg st="4" end="4"/>
                                            </p:txEl>
                                          </p:spTgt>
                                        </p:tgtEl>
                                        <p:attrNameLst>
                                          <p:attrName>style.visibility</p:attrName>
                                        </p:attrNameLst>
                                      </p:cBhvr>
                                      <p:to>
                                        <p:strVal val="visible"/>
                                      </p:to>
                                    </p:set>
                                    <p:anim calcmode="lin" valueType="num">
                                      <p:cBhvr additive="base">
                                        <p:cTn id="31" dur="500" fill="hold"/>
                                        <p:tgtEl>
                                          <p:spTgt spid="3437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37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37571">
                                            <p:txEl>
                                              <p:pRg st="5" end="5"/>
                                            </p:txEl>
                                          </p:spTgt>
                                        </p:tgtEl>
                                        <p:attrNameLst>
                                          <p:attrName>style.visibility</p:attrName>
                                        </p:attrNameLst>
                                      </p:cBhvr>
                                      <p:to>
                                        <p:strVal val="visible"/>
                                      </p:to>
                                    </p:set>
                                    <p:anim calcmode="lin" valueType="num">
                                      <p:cBhvr additive="base">
                                        <p:cTn id="37" dur="500" fill="hold"/>
                                        <p:tgtEl>
                                          <p:spTgt spid="34375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37571">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37571">
                                            <p:txEl>
                                              <p:pRg st="6" end="6"/>
                                            </p:txEl>
                                          </p:spTgt>
                                        </p:tgtEl>
                                        <p:attrNameLst>
                                          <p:attrName>style.visibility</p:attrName>
                                        </p:attrNameLst>
                                      </p:cBhvr>
                                      <p:to>
                                        <p:strVal val="visible"/>
                                      </p:to>
                                    </p:set>
                                    <p:anim calcmode="lin" valueType="num">
                                      <p:cBhvr additive="base">
                                        <p:cTn id="41" dur="500" fill="hold"/>
                                        <p:tgtEl>
                                          <p:spTgt spid="3437571">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375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37571">
                                            <p:txEl>
                                              <p:pRg st="7" end="7"/>
                                            </p:txEl>
                                          </p:spTgt>
                                        </p:tgtEl>
                                        <p:attrNameLst>
                                          <p:attrName>style.visibility</p:attrName>
                                        </p:attrNameLst>
                                      </p:cBhvr>
                                      <p:to>
                                        <p:strVal val="visible"/>
                                      </p:to>
                                    </p:set>
                                    <p:anim calcmode="lin" valueType="num">
                                      <p:cBhvr additive="base">
                                        <p:cTn id="47" dur="500" fill="hold"/>
                                        <p:tgtEl>
                                          <p:spTgt spid="343757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37571">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37571">
                                            <p:txEl>
                                              <p:pRg st="8" end="8"/>
                                            </p:txEl>
                                          </p:spTgt>
                                        </p:tgtEl>
                                        <p:attrNameLst>
                                          <p:attrName>style.visibility</p:attrName>
                                        </p:attrNameLst>
                                      </p:cBhvr>
                                      <p:to>
                                        <p:strVal val="visible"/>
                                      </p:to>
                                    </p:set>
                                    <p:anim calcmode="lin" valueType="num">
                                      <p:cBhvr additive="base">
                                        <p:cTn id="51" dur="500" fill="hold"/>
                                        <p:tgtEl>
                                          <p:spTgt spid="343757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4375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437571">
                                            <p:txEl>
                                              <p:pRg st="9" end="9"/>
                                            </p:txEl>
                                          </p:spTgt>
                                        </p:tgtEl>
                                        <p:attrNameLst>
                                          <p:attrName>style.visibility</p:attrName>
                                        </p:attrNameLst>
                                      </p:cBhvr>
                                      <p:to>
                                        <p:strVal val="visible"/>
                                      </p:to>
                                    </p:set>
                                    <p:anim calcmode="lin" valueType="num">
                                      <p:cBhvr additive="base">
                                        <p:cTn id="57" dur="500" fill="hold"/>
                                        <p:tgtEl>
                                          <p:spTgt spid="3437571">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43757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437571">
                                            <p:txEl>
                                              <p:pRg st="10" end="10"/>
                                            </p:txEl>
                                          </p:spTgt>
                                        </p:tgtEl>
                                        <p:attrNameLst>
                                          <p:attrName>style.visibility</p:attrName>
                                        </p:attrNameLst>
                                      </p:cBhvr>
                                      <p:to>
                                        <p:strVal val="visible"/>
                                      </p:to>
                                    </p:set>
                                    <p:anim calcmode="lin" valueType="num">
                                      <p:cBhvr additive="base">
                                        <p:cTn id="63" dur="500" fill="hold"/>
                                        <p:tgtEl>
                                          <p:spTgt spid="3437571">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43757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7571" grpId="0" build="p" bldLvl="2"/>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Slide Number Placeholder 5"/>
          <p:cNvSpPr>
            <a:spLocks noGrp="1"/>
          </p:cNvSpPr>
          <p:nvPr>
            <p:ph type="sldNum" sz="quarter" idx="12"/>
          </p:nvPr>
        </p:nvSpPr>
        <p:spPr>
          <a:noFill/>
        </p:spPr>
        <p:txBody>
          <a:bodyPr/>
          <a:lstStyle/>
          <a:p>
            <a:fld id="{C6586927-63AB-4379-94EA-083775D894E9}" type="slidenum">
              <a:rPr lang="en-US" smtClean="0"/>
              <a:pPr/>
              <a:t>325</a:t>
            </a:fld>
            <a:endParaRPr lang="en-US" smtClean="0"/>
          </a:p>
        </p:txBody>
      </p:sp>
      <p:sp>
        <p:nvSpPr>
          <p:cNvPr id="3441666"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sz="4000" dirty="0" smtClean="0"/>
              <a:t>DMS Communication Report Section</a:t>
            </a:r>
          </a:p>
        </p:txBody>
      </p:sp>
      <p:sp>
        <p:nvSpPr>
          <p:cNvPr id="3441667" name="Rectangle 3"/>
          <p:cNvSpPr>
            <a:spLocks noChangeArrowheads="1"/>
          </p:cNvSpPr>
          <p:nvPr/>
        </p:nvSpPr>
        <p:spPr bwMode="auto">
          <a:xfrm>
            <a:off x="738188" y="4270375"/>
            <a:ext cx="8256587" cy="2162175"/>
          </a:xfrm>
          <a:prstGeom prst="rect">
            <a:avLst/>
          </a:prstGeom>
          <a:noFill/>
          <a:ln w="9525">
            <a:noFill/>
            <a:miter lim="800000"/>
            <a:headEnd/>
            <a:tailEnd/>
          </a:ln>
        </p:spPr>
        <p:txBody>
          <a:bodyPr lIns="92066" tIns="46033" rIns="92066" bIns="46033"/>
          <a:lstStyle/>
          <a:p>
            <a:pPr marL="342900" indent="-342900"/>
            <a:r>
              <a:rPr lang="en-US" sz="1600"/>
              <a:t>1</a:t>
            </a:r>
            <a:r>
              <a:rPr lang="en-US" sz="1600" baseline="30000"/>
              <a:t>st</a:t>
            </a:r>
            <a:r>
              <a:rPr lang="en-US" sz="1600"/>
              <a:t> 3 columns: Gantry Name, Toll Sign Name, and Message posted</a:t>
            </a:r>
          </a:p>
          <a:p>
            <a:pPr marL="342900" indent="-342900"/>
            <a:r>
              <a:rPr lang="en-US" sz="1600"/>
              <a:t>Time Sent and Time Ended: Times during which the DMS message was sent</a:t>
            </a:r>
          </a:p>
          <a:p>
            <a:pPr marL="342900" indent="-342900"/>
            <a:r>
              <a:rPr lang="en-US" sz="1600"/>
              <a:t>Time Acknowledged: Time that the DMS sent an acknowledgement back to SunGuide reporting that the DMS message was posted</a:t>
            </a:r>
          </a:p>
          <a:p>
            <a:pPr marL="342900" indent="-342900"/>
            <a:r>
              <a:rPr lang="en-US" sz="1600"/>
              <a:t>Result: Indicates if the DMS message sent was actually posted on the sign</a:t>
            </a:r>
          </a:p>
          <a:p>
            <a:pPr marL="742950" lvl="1" indent="-285750">
              <a:buSzTx/>
              <a:buFontTx/>
              <a:buChar char="•"/>
            </a:pPr>
            <a:r>
              <a:rPr lang="en-US" sz="1600"/>
              <a:t>Success = the DMS message sent was posted</a:t>
            </a:r>
          </a:p>
          <a:p>
            <a:pPr marL="742950" lvl="1" indent="-285750">
              <a:buSzTx/>
              <a:buFontTx/>
              <a:buChar char="•"/>
            </a:pPr>
            <a:r>
              <a:rPr lang="en-US" sz="1600"/>
              <a:t>Failure = the DMS message sent was NOT posted – error detail provided</a:t>
            </a:r>
          </a:p>
          <a:p>
            <a:pPr marL="342900" indent="-342900"/>
            <a:r>
              <a:rPr lang="en-US" sz="1600"/>
              <a:t>Orange Highlight indicates message sent did not match message on the sign</a:t>
            </a:r>
          </a:p>
        </p:txBody>
      </p:sp>
      <p:grpSp>
        <p:nvGrpSpPr>
          <p:cNvPr id="2" name="Group 10"/>
          <p:cNvGrpSpPr>
            <a:grpSpLocks/>
          </p:cNvGrpSpPr>
          <p:nvPr/>
        </p:nvGrpSpPr>
        <p:grpSpPr bwMode="auto">
          <a:xfrm>
            <a:off x="685800" y="1524001"/>
            <a:ext cx="7559675" cy="2759074"/>
            <a:chOff x="-2060" y="252"/>
            <a:chExt cx="5898" cy="2620"/>
          </a:xfrm>
        </p:grpSpPr>
        <p:pic>
          <p:nvPicPr>
            <p:cNvPr id="233479" name="Picture 8"/>
            <p:cNvPicPr>
              <a:picLocks noChangeAspect="1" noChangeArrowheads="1"/>
            </p:cNvPicPr>
            <p:nvPr/>
          </p:nvPicPr>
          <p:blipFill>
            <a:blip r:embed="rId3" cstate="print"/>
            <a:srcRect l="18703" t="36166" r="20012" b="59277"/>
            <a:stretch>
              <a:fillRect/>
            </a:stretch>
          </p:blipFill>
          <p:spPr bwMode="auto">
            <a:xfrm>
              <a:off x="-2060" y="252"/>
              <a:ext cx="5898" cy="328"/>
            </a:xfrm>
            <a:prstGeom prst="rect">
              <a:avLst/>
            </a:prstGeom>
            <a:noFill/>
            <a:ln w="9525" algn="ctr">
              <a:noFill/>
              <a:miter lim="800000"/>
              <a:headEnd/>
              <a:tailEnd/>
            </a:ln>
          </p:spPr>
        </p:pic>
        <p:pic>
          <p:nvPicPr>
            <p:cNvPr id="233480" name="Picture 9"/>
            <p:cNvPicPr>
              <a:picLocks noChangeAspect="1" noChangeArrowheads="1"/>
            </p:cNvPicPr>
            <p:nvPr/>
          </p:nvPicPr>
          <p:blipFill>
            <a:blip r:embed="rId4" cstate="print"/>
            <a:srcRect l="18703" t="15111" r="20074" b="52888"/>
            <a:stretch>
              <a:fillRect/>
            </a:stretch>
          </p:blipFill>
          <p:spPr bwMode="auto">
            <a:xfrm>
              <a:off x="-2060" y="568"/>
              <a:ext cx="5892" cy="2304"/>
            </a:xfrm>
            <a:prstGeom prst="rect">
              <a:avLst/>
            </a:prstGeom>
            <a:noFill/>
            <a:ln w="9525" algn="ctr">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1667">
                                            <p:txEl>
                                              <p:pRg st="0" end="0"/>
                                            </p:txEl>
                                          </p:spTgt>
                                        </p:tgtEl>
                                        <p:attrNameLst>
                                          <p:attrName>style.visibility</p:attrName>
                                        </p:attrNameLst>
                                      </p:cBhvr>
                                      <p:to>
                                        <p:strVal val="visible"/>
                                      </p:to>
                                    </p:set>
                                    <p:anim calcmode="lin" valueType="num">
                                      <p:cBhvr additive="base">
                                        <p:cTn id="7" dur="500" fill="hold"/>
                                        <p:tgtEl>
                                          <p:spTgt spid="3441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1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1667">
                                            <p:txEl>
                                              <p:pRg st="1" end="1"/>
                                            </p:txEl>
                                          </p:spTgt>
                                        </p:tgtEl>
                                        <p:attrNameLst>
                                          <p:attrName>style.visibility</p:attrName>
                                        </p:attrNameLst>
                                      </p:cBhvr>
                                      <p:to>
                                        <p:strVal val="visible"/>
                                      </p:to>
                                    </p:set>
                                    <p:anim calcmode="lin" valueType="num">
                                      <p:cBhvr additive="base">
                                        <p:cTn id="13" dur="500" fill="hold"/>
                                        <p:tgtEl>
                                          <p:spTgt spid="3441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166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41667">
                                            <p:txEl>
                                              <p:pRg st="2" end="2"/>
                                            </p:txEl>
                                          </p:spTgt>
                                        </p:tgtEl>
                                        <p:attrNameLst>
                                          <p:attrName>style.visibility</p:attrName>
                                        </p:attrNameLst>
                                      </p:cBhvr>
                                      <p:to>
                                        <p:strVal val="visible"/>
                                      </p:to>
                                    </p:set>
                                    <p:anim calcmode="lin" valueType="num">
                                      <p:cBhvr additive="base">
                                        <p:cTn id="17" dur="500" fill="hold"/>
                                        <p:tgtEl>
                                          <p:spTgt spid="34416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4166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41667">
                                            <p:txEl>
                                              <p:pRg st="3" end="3"/>
                                            </p:txEl>
                                          </p:spTgt>
                                        </p:tgtEl>
                                        <p:attrNameLst>
                                          <p:attrName>style.visibility</p:attrName>
                                        </p:attrNameLst>
                                      </p:cBhvr>
                                      <p:to>
                                        <p:strVal val="visible"/>
                                      </p:to>
                                    </p:set>
                                    <p:anim calcmode="lin" valueType="num">
                                      <p:cBhvr additive="base">
                                        <p:cTn id="21" dur="500" fill="hold"/>
                                        <p:tgtEl>
                                          <p:spTgt spid="344166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416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41667">
                                            <p:txEl>
                                              <p:pRg st="4" end="4"/>
                                            </p:txEl>
                                          </p:spTgt>
                                        </p:tgtEl>
                                        <p:attrNameLst>
                                          <p:attrName>style.visibility</p:attrName>
                                        </p:attrNameLst>
                                      </p:cBhvr>
                                      <p:to>
                                        <p:strVal val="visible"/>
                                      </p:to>
                                    </p:set>
                                    <p:anim calcmode="lin" valueType="num">
                                      <p:cBhvr additive="base">
                                        <p:cTn id="27" dur="500" fill="hold"/>
                                        <p:tgtEl>
                                          <p:spTgt spid="344166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416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41667">
                                            <p:txEl>
                                              <p:pRg st="5" end="5"/>
                                            </p:txEl>
                                          </p:spTgt>
                                        </p:tgtEl>
                                        <p:attrNameLst>
                                          <p:attrName>style.visibility</p:attrName>
                                        </p:attrNameLst>
                                      </p:cBhvr>
                                      <p:to>
                                        <p:strVal val="visible"/>
                                      </p:to>
                                    </p:set>
                                    <p:anim calcmode="lin" valueType="num">
                                      <p:cBhvr additive="base">
                                        <p:cTn id="33" dur="500" fill="hold"/>
                                        <p:tgtEl>
                                          <p:spTgt spid="344166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416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667" grpId="0" build="p" bldLvl="2"/>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lide Number Placeholder 5"/>
          <p:cNvSpPr>
            <a:spLocks noGrp="1"/>
          </p:cNvSpPr>
          <p:nvPr>
            <p:ph type="sldNum" sz="quarter" idx="12"/>
          </p:nvPr>
        </p:nvSpPr>
        <p:spPr>
          <a:noFill/>
        </p:spPr>
        <p:txBody>
          <a:bodyPr/>
          <a:lstStyle/>
          <a:p>
            <a:fld id="{A9648977-9709-4EE3-B3DD-D763DCC2639F}" type="slidenum">
              <a:rPr lang="en-US" smtClean="0"/>
              <a:pPr/>
              <a:t>326</a:t>
            </a:fld>
            <a:endParaRPr lang="en-US" smtClean="0"/>
          </a:p>
        </p:txBody>
      </p:sp>
      <p:sp>
        <p:nvSpPr>
          <p:cNvPr id="3443714" name="Rectangle 2"/>
          <p:cNvSpPr>
            <a:spLocks noGrp="1" noChangeArrowheads="1"/>
          </p:cNvSpPr>
          <p:nvPr>
            <p:ph type="title"/>
          </p:nvPr>
        </p:nvSpPr>
        <p:spPr/>
        <p:txBody>
          <a:bodyPr/>
          <a:lstStyle/>
          <a:p>
            <a:pPr>
              <a:defRPr/>
            </a:pPr>
            <a:r>
              <a:rPr lang="en-US"/>
              <a:t>Toll Viewer </a:t>
            </a:r>
          </a:p>
        </p:txBody>
      </p:sp>
      <p:sp>
        <p:nvSpPr>
          <p:cNvPr id="3443715" name="Rectangle 3"/>
          <p:cNvSpPr>
            <a:spLocks noChangeArrowheads="1"/>
          </p:cNvSpPr>
          <p:nvPr/>
        </p:nvSpPr>
        <p:spPr bwMode="auto">
          <a:xfrm>
            <a:off x="692150" y="2717800"/>
            <a:ext cx="7950200" cy="3606800"/>
          </a:xfrm>
          <a:prstGeom prst="rect">
            <a:avLst/>
          </a:prstGeom>
          <a:noFill/>
          <a:ln w="9525">
            <a:noFill/>
            <a:miter lim="800000"/>
            <a:headEnd/>
            <a:tailEnd/>
          </a:ln>
        </p:spPr>
        <p:txBody>
          <a:bodyPr lIns="92066" tIns="46033" rIns="92066" bIns="46033"/>
          <a:lstStyle/>
          <a:p>
            <a:pPr marL="342900" indent="-342900"/>
            <a:r>
              <a:rPr lang="en-US" sz="1600" dirty="0"/>
              <a:t>Toll Rate Communication</a:t>
            </a:r>
          </a:p>
          <a:p>
            <a:pPr marL="742950" lvl="1" indent="-285750">
              <a:buClrTx/>
              <a:buSzTx/>
              <a:buFontTx/>
              <a:buChar char="–"/>
            </a:pPr>
            <a:r>
              <a:rPr lang="en-US" sz="1600" dirty="0"/>
              <a:t>Gantry: Name of the Gantry receiving the toll rate change</a:t>
            </a:r>
          </a:p>
          <a:p>
            <a:pPr marL="742950" lvl="1" indent="-285750">
              <a:buClrTx/>
              <a:buSzTx/>
              <a:buFontTx/>
              <a:buChar char="–"/>
            </a:pPr>
            <a:r>
              <a:rPr lang="en-US" sz="1600" dirty="0"/>
              <a:t>Rate: Amount to be tolled</a:t>
            </a:r>
          </a:p>
          <a:p>
            <a:pPr marL="742950" lvl="1" indent="-285750">
              <a:buClrTx/>
              <a:buSzTx/>
              <a:buFontTx/>
              <a:buChar char="–"/>
            </a:pPr>
            <a:r>
              <a:rPr lang="en-US" sz="1600" dirty="0"/>
              <a:t>Time Sent: Time that rate update was sent from </a:t>
            </a:r>
            <a:r>
              <a:rPr lang="en-US" sz="1600" dirty="0" err="1"/>
              <a:t>SunGuide</a:t>
            </a:r>
            <a:r>
              <a:rPr lang="en-US" sz="1600" dirty="0"/>
              <a:t> to the Tolling Software “Middleware”</a:t>
            </a:r>
          </a:p>
          <a:p>
            <a:pPr marL="742950" lvl="1" indent="-285750">
              <a:buClrTx/>
              <a:buSzTx/>
              <a:buFontTx/>
              <a:buChar char="–"/>
            </a:pPr>
            <a:r>
              <a:rPr lang="en-US" sz="1600" dirty="0"/>
              <a:t>Time Acknowledged: Time that the Tolling Software “Middleware” acknowledged that the toll rate was updated</a:t>
            </a:r>
          </a:p>
          <a:p>
            <a:pPr marL="742950" lvl="1" indent="-285750">
              <a:buClrTx/>
              <a:buSzTx/>
              <a:buFontTx/>
              <a:buChar char="–"/>
            </a:pPr>
            <a:r>
              <a:rPr lang="en-US" sz="1600" dirty="0"/>
              <a:t>Retries: Number of times that </a:t>
            </a:r>
            <a:r>
              <a:rPr lang="en-US" sz="1600" dirty="0" err="1"/>
              <a:t>SunGuide</a:t>
            </a:r>
            <a:r>
              <a:rPr lang="en-US" sz="1600" dirty="0"/>
              <a:t> attempted to send the same toll update again if there was a communication error</a:t>
            </a:r>
          </a:p>
          <a:p>
            <a:pPr marL="742950" lvl="1" indent="-285750">
              <a:buClrTx/>
              <a:buSzTx/>
              <a:buFontTx/>
              <a:buChar char="–"/>
            </a:pPr>
            <a:r>
              <a:rPr lang="en-US" sz="1600" dirty="0"/>
              <a:t>Result: Indicates if the toll rate was actually updated</a:t>
            </a:r>
          </a:p>
          <a:p>
            <a:pPr marL="1143000" lvl="2" indent="-228600">
              <a:buSzTx/>
              <a:buFontTx/>
              <a:buChar char="•"/>
            </a:pPr>
            <a:r>
              <a:rPr lang="en-US" sz="1600" dirty="0"/>
              <a:t>Success = the rate was updated and </a:t>
            </a:r>
            <a:r>
              <a:rPr lang="en-US" sz="1600" dirty="0" err="1"/>
              <a:t>SunPass</a:t>
            </a:r>
            <a:r>
              <a:rPr lang="en-US" sz="1600" dirty="0"/>
              <a:t> travelers were charged the new rate</a:t>
            </a:r>
          </a:p>
          <a:p>
            <a:pPr marL="1143000" lvl="2" indent="-228600">
              <a:buSzTx/>
              <a:buFontTx/>
              <a:buChar char="•"/>
            </a:pPr>
            <a:r>
              <a:rPr lang="en-US" sz="1600" dirty="0"/>
              <a:t>Timeout = the rate was NOT updated and </a:t>
            </a:r>
            <a:r>
              <a:rPr lang="en-US" sz="1600" dirty="0" err="1"/>
              <a:t>SunPass</a:t>
            </a:r>
            <a:r>
              <a:rPr lang="en-US" sz="1600" dirty="0"/>
              <a:t> travelers were NOT charged the new </a:t>
            </a:r>
            <a:r>
              <a:rPr lang="en-US" sz="1600" dirty="0" smtClean="0"/>
              <a:t>rate</a:t>
            </a:r>
            <a:endParaRPr lang="en-US" sz="1600" dirty="0"/>
          </a:p>
          <a:p>
            <a:pPr marL="1143000" lvl="2" indent="-228600">
              <a:buSzTx/>
              <a:buFontTx/>
              <a:buChar char="•"/>
            </a:pPr>
            <a:endParaRPr lang="en-US" sz="1600" dirty="0"/>
          </a:p>
        </p:txBody>
      </p:sp>
      <p:graphicFrame>
        <p:nvGraphicFramePr>
          <p:cNvPr id="37890" name="Object 2"/>
          <p:cNvGraphicFramePr>
            <a:graphicFrameLocks noGrp="1" noChangeAspect="1"/>
          </p:cNvGraphicFramePr>
          <p:nvPr>
            <p:ph idx="1"/>
          </p:nvPr>
        </p:nvGraphicFramePr>
        <p:xfrm>
          <a:off x="158750" y="1679575"/>
          <a:ext cx="8815388" cy="836612"/>
        </p:xfrm>
        <a:graphic>
          <a:graphicData uri="http://schemas.openxmlformats.org/presentationml/2006/ole">
            <mc:AlternateContent xmlns:mc="http://schemas.openxmlformats.org/markup-compatibility/2006">
              <mc:Choice xmlns:v="urn:schemas-microsoft-com:vml" Requires="v">
                <p:oleObj spid="_x0000_s155701" r:id="rId4" imgW="9135750" imgH="866896" progId="">
                  <p:embed/>
                </p:oleObj>
              </mc:Choice>
              <mc:Fallback>
                <p:oleObj r:id="rId4" imgW="9135750" imgH="86689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679575"/>
                        <a:ext cx="8815388"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3715">
                                            <p:txEl>
                                              <p:pRg st="0" end="0"/>
                                            </p:txEl>
                                          </p:spTgt>
                                        </p:tgtEl>
                                        <p:attrNameLst>
                                          <p:attrName>style.visibility</p:attrName>
                                        </p:attrNameLst>
                                      </p:cBhvr>
                                      <p:to>
                                        <p:strVal val="visible"/>
                                      </p:to>
                                    </p:set>
                                    <p:anim calcmode="lin" valueType="num">
                                      <p:cBhvr additive="base">
                                        <p:cTn id="7" dur="500" fill="hold"/>
                                        <p:tgtEl>
                                          <p:spTgt spid="3443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3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3715">
                                            <p:txEl>
                                              <p:pRg st="1" end="1"/>
                                            </p:txEl>
                                          </p:spTgt>
                                        </p:tgtEl>
                                        <p:attrNameLst>
                                          <p:attrName>style.visibility</p:attrName>
                                        </p:attrNameLst>
                                      </p:cBhvr>
                                      <p:to>
                                        <p:strVal val="visible"/>
                                      </p:to>
                                    </p:set>
                                    <p:anim calcmode="lin" valueType="num">
                                      <p:cBhvr additive="base">
                                        <p:cTn id="13" dur="500" fill="hold"/>
                                        <p:tgtEl>
                                          <p:spTgt spid="3443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3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3715">
                                            <p:txEl>
                                              <p:pRg st="2" end="2"/>
                                            </p:txEl>
                                          </p:spTgt>
                                        </p:tgtEl>
                                        <p:attrNameLst>
                                          <p:attrName>style.visibility</p:attrName>
                                        </p:attrNameLst>
                                      </p:cBhvr>
                                      <p:to>
                                        <p:strVal val="visible"/>
                                      </p:to>
                                    </p:set>
                                    <p:anim calcmode="lin" valueType="num">
                                      <p:cBhvr additive="base">
                                        <p:cTn id="19" dur="500" fill="hold"/>
                                        <p:tgtEl>
                                          <p:spTgt spid="3443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3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43715">
                                            <p:txEl>
                                              <p:pRg st="3" end="3"/>
                                            </p:txEl>
                                          </p:spTgt>
                                        </p:tgtEl>
                                        <p:attrNameLst>
                                          <p:attrName>style.visibility</p:attrName>
                                        </p:attrNameLst>
                                      </p:cBhvr>
                                      <p:to>
                                        <p:strVal val="visible"/>
                                      </p:to>
                                    </p:set>
                                    <p:anim calcmode="lin" valueType="num">
                                      <p:cBhvr additive="base">
                                        <p:cTn id="25" dur="500" fill="hold"/>
                                        <p:tgtEl>
                                          <p:spTgt spid="3443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43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43715">
                                            <p:txEl>
                                              <p:pRg st="4" end="4"/>
                                            </p:txEl>
                                          </p:spTgt>
                                        </p:tgtEl>
                                        <p:attrNameLst>
                                          <p:attrName>style.visibility</p:attrName>
                                        </p:attrNameLst>
                                      </p:cBhvr>
                                      <p:to>
                                        <p:strVal val="visible"/>
                                      </p:to>
                                    </p:set>
                                    <p:anim calcmode="lin" valueType="num">
                                      <p:cBhvr additive="base">
                                        <p:cTn id="31" dur="500" fill="hold"/>
                                        <p:tgtEl>
                                          <p:spTgt spid="3443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43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43715">
                                            <p:txEl>
                                              <p:pRg st="5" end="5"/>
                                            </p:txEl>
                                          </p:spTgt>
                                        </p:tgtEl>
                                        <p:attrNameLst>
                                          <p:attrName>style.visibility</p:attrName>
                                        </p:attrNameLst>
                                      </p:cBhvr>
                                      <p:to>
                                        <p:strVal val="visible"/>
                                      </p:to>
                                    </p:set>
                                    <p:anim calcmode="lin" valueType="num">
                                      <p:cBhvr additive="base">
                                        <p:cTn id="37" dur="500" fill="hold"/>
                                        <p:tgtEl>
                                          <p:spTgt spid="34437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37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43715">
                                            <p:txEl>
                                              <p:pRg st="6" end="6"/>
                                            </p:txEl>
                                          </p:spTgt>
                                        </p:tgtEl>
                                        <p:attrNameLst>
                                          <p:attrName>style.visibility</p:attrName>
                                        </p:attrNameLst>
                                      </p:cBhvr>
                                      <p:to>
                                        <p:strVal val="visible"/>
                                      </p:to>
                                    </p:set>
                                    <p:anim calcmode="lin" valueType="num">
                                      <p:cBhvr additive="base">
                                        <p:cTn id="43" dur="500" fill="hold"/>
                                        <p:tgtEl>
                                          <p:spTgt spid="34437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43715">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43715">
                                            <p:txEl>
                                              <p:pRg st="7" end="7"/>
                                            </p:txEl>
                                          </p:spTgt>
                                        </p:tgtEl>
                                        <p:attrNameLst>
                                          <p:attrName>style.visibility</p:attrName>
                                        </p:attrNameLst>
                                      </p:cBhvr>
                                      <p:to>
                                        <p:strVal val="visible"/>
                                      </p:to>
                                    </p:set>
                                    <p:anim calcmode="lin" valueType="num">
                                      <p:cBhvr additive="base">
                                        <p:cTn id="47" dur="500" fill="hold"/>
                                        <p:tgtEl>
                                          <p:spTgt spid="344371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43715">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43715">
                                            <p:txEl>
                                              <p:pRg st="8" end="8"/>
                                            </p:txEl>
                                          </p:spTgt>
                                        </p:tgtEl>
                                        <p:attrNameLst>
                                          <p:attrName>style.visibility</p:attrName>
                                        </p:attrNameLst>
                                      </p:cBhvr>
                                      <p:to>
                                        <p:strVal val="visible"/>
                                      </p:to>
                                    </p:set>
                                    <p:anim calcmode="lin" valueType="num">
                                      <p:cBhvr additive="base">
                                        <p:cTn id="51" dur="500" fill="hold"/>
                                        <p:tgtEl>
                                          <p:spTgt spid="3443715">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44371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3715" grpId="0" build="p" bldLvl="2"/>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Slide Number Placeholder 5"/>
          <p:cNvSpPr>
            <a:spLocks noGrp="1"/>
          </p:cNvSpPr>
          <p:nvPr>
            <p:ph type="sldNum" sz="quarter" idx="12"/>
          </p:nvPr>
        </p:nvSpPr>
        <p:spPr>
          <a:noFill/>
        </p:spPr>
        <p:txBody>
          <a:bodyPr/>
          <a:lstStyle/>
          <a:p>
            <a:fld id="{BB423418-46BF-4015-978B-B11A5233D4CD}" type="slidenum">
              <a:rPr lang="en-US" smtClean="0"/>
              <a:pPr/>
              <a:t>327</a:t>
            </a:fld>
            <a:endParaRPr lang="en-US" smtClean="0"/>
          </a:p>
        </p:txBody>
      </p:sp>
      <p:sp>
        <p:nvSpPr>
          <p:cNvPr id="3445762" name="Rectangle 2"/>
          <p:cNvSpPr>
            <a:spLocks noGrp="1" noChangeArrowheads="1"/>
          </p:cNvSpPr>
          <p:nvPr>
            <p:ph type="title"/>
          </p:nvPr>
        </p:nvSpPr>
        <p:spPr/>
        <p:txBody>
          <a:bodyPr/>
          <a:lstStyle/>
          <a:p>
            <a:pPr>
              <a:defRPr/>
            </a:pPr>
            <a:r>
              <a:rPr lang="en-US"/>
              <a:t>Toll Viewer </a:t>
            </a:r>
          </a:p>
        </p:txBody>
      </p:sp>
      <p:sp>
        <p:nvSpPr>
          <p:cNvPr id="3445763" name="Rectangle 3"/>
          <p:cNvSpPr>
            <a:spLocks noChangeArrowheads="1"/>
          </p:cNvSpPr>
          <p:nvPr/>
        </p:nvSpPr>
        <p:spPr bwMode="auto">
          <a:xfrm>
            <a:off x="654050" y="2641600"/>
            <a:ext cx="7950200" cy="3987800"/>
          </a:xfrm>
          <a:prstGeom prst="rect">
            <a:avLst/>
          </a:prstGeom>
          <a:noFill/>
          <a:ln w="9525">
            <a:noFill/>
            <a:miter lim="800000"/>
            <a:headEnd/>
            <a:tailEnd/>
          </a:ln>
        </p:spPr>
        <p:txBody>
          <a:bodyPr lIns="92066" tIns="46033" rIns="92066" bIns="46033"/>
          <a:lstStyle/>
          <a:p>
            <a:pPr marL="342900" indent="-342900"/>
            <a:r>
              <a:rPr lang="en-US" sz="1600"/>
              <a:t>Overrides</a:t>
            </a:r>
          </a:p>
          <a:p>
            <a:pPr marL="742950" lvl="1" indent="-285750">
              <a:buClrTx/>
              <a:buSzTx/>
              <a:buFontTx/>
              <a:buChar char="–"/>
            </a:pPr>
            <a:r>
              <a:rPr lang="en-US" sz="1600"/>
              <a:t>Typically, toll rates are based off of a time of day/day of week schedule</a:t>
            </a:r>
          </a:p>
          <a:p>
            <a:pPr marL="742950" lvl="1" indent="-285750">
              <a:buClrTx/>
              <a:buSzTx/>
              <a:buFontTx/>
              <a:buChar char="–"/>
            </a:pPr>
            <a:r>
              <a:rPr lang="en-US" sz="1600"/>
              <a:t>This table lists exceptions to this</a:t>
            </a:r>
          </a:p>
          <a:p>
            <a:pPr marL="1143000" lvl="2" indent="-228600">
              <a:buSzTx/>
              <a:buFontTx/>
              <a:buChar char="•"/>
            </a:pPr>
            <a:r>
              <a:rPr lang="en-US" sz="1600"/>
              <a:t>SunGuide operator must invoke an override</a:t>
            </a:r>
          </a:p>
          <a:p>
            <a:pPr marL="742950" lvl="1" indent="-285750">
              <a:buClrTx/>
              <a:buSzTx/>
              <a:buFontTx/>
              <a:buChar char="–"/>
            </a:pPr>
            <a:r>
              <a:rPr lang="en-US" sz="1600"/>
              <a:t>Possible overrides:</a:t>
            </a:r>
          </a:p>
          <a:p>
            <a:pPr marL="1143000" lvl="2" indent="-228600">
              <a:buSzTx/>
              <a:buFontTx/>
              <a:buChar char="•"/>
            </a:pPr>
            <a:r>
              <a:rPr lang="en-US" sz="1600"/>
              <a:t>Congested Rate: Used “Congested” Schedule-Based Toll Rates</a:t>
            </a:r>
          </a:p>
          <a:p>
            <a:pPr marL="1143000" lvl="2" indent="-228600">
              <a:buSzTx/>
              <a:buFontTx/>
              <a:buChar char="•"/>
            </a:pPr>
            <a:r>
              <a:rPr lang="en-US" sz="1600"/>
              <a:t>Zero Rate: Express Lanes are open, $0 is charged</a:t>
            </a:r>
          </a:p>
          <a:p>
            <a:pPr marL="1143000" lvl="2" indent="-228600">
              <a:buSzTx/>
              <a:buFontTx/>
              <a:buChar char="•"/>
            </a:pPr>
            <a:r>
              <a:rPr lang="en-US" sz="1600"/>
              <a:t>Closed: Express Lanes are closed to travelers, $0 is charged</a:t>
            </a:r>
          </a:p>
          <a:p>
            <a:pPr marL="1143000" lvl="2" indent="-228600">
              <a:buSzTx/>
              <a:buFontTx/>
              <a:buChar char="•"/>
            </a:pPr>
            <a:r>
              <a:rPr lang="en-US" sz="1600"/>
              <a:t>Middleware Rate Adjustment (Manual Rate): Operator has manually adjusted rate</a:t>
            </a:r>
          </a:p>
          <a:p>
            <a:pPr marL="1143000" lvl="2" indent="-228600">
              <a:buSzTx/>
              <a:buFontTx/>
              <a:buChar char="•"/>
            </a:pPr>
            <a:endParaRPr lang="en-US" sz="1600"/>
          </a:p>
          <a:p>
            <a:pPr marL="1143000" lvl="2" indent="-228600">
              <a:buSzTx/>
              <a:buFontTx/>
              <a:buChar char="•"/>
            </a:pPr>
            <a:endParaRPr lang="en-US" sz="1600"/>
          </a:p>
        </p:txBody>
      </p:sp>
      <p:graphicFrame>
        <p:nvGraphicFramePr>
          <p:cNvPr id="38914" name="Object 2"/>
          <p:cNvGraphicFramePr>
            <a:graphicFrameLocks noGrp="1" noChangeAspect="1"/>
          </p:cNvGraphicFramePr>
          <p:nvPr>
            <p:ph idx="1"/>
          </p:nvPr>
        </p:nvGraphicFramePr>
        <p:xfrm>
          <a:off x="80963" y="1585912"/>
          <a:ext cx="8986837" cy="571500"/>
        </p:xfrm>
        <a:graphic>
          <a:graphicData uri="http://schemas.openxmlformats.org/presentationml/2006/ole">
            <mc:AlternateContent xmlns:mc="http://schemas.openxmlformats.org/markup-compatibility/2006">
              <mc:Choice xmlns:v="urn:schemas-microsoft-com:vml" Requires="v">
                <p:oleObj spid="_x0000_s156725" r:id="rId4" imgW="9135750" imgH="581106" progId="">
                  <p:embed/>
                </p:oleObj>
              </mc:Choice>
              <mc:Fallback>
                <p:oleObj r:id="rId4" imgW="9135750" imgH="58110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585912"/>
                        <a:ext cx="8986837"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5763">
                                            <p:txEl>
                                              <p:pRg st="0" end="0"/>
                                            </p:txEl>
                                          </p:spTgt>
                                        </p:tgtEl>
                                        <p:attrNameLst>
                                          <p:attrName>style.visibility</p:attrName>
                                        </p:attrNameLst>
                                      </p:cBhvr>
                                      <p:to>
                                        <p:strVal val="visible"/>
                                      </p:to>
                                    </p:set>
                                    <p:anim calcmode="lin" valueType="num">
                                      <p:cBhvr additive="base">
                                        <p:cTn id="7" dur="500" fill="hold"/>
                                        <p:tgtEl>
                                          <p:spTgt spid="3445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5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5763">
                                            <p:txEl>
                                              <p:pRg st="1" end="1"/>
                                            </p:txEl>
                                          </p:spTgt>
                                        </p:tgtEl>
                                        <p:attrNameLst>
                                          <p:attrName>style.visibility</p:attrName>
                                        </p:attrNameLst>
                                      </p:cBhvr>
                                      <p:to>
                                        <p:strVal val="visible"/>
                                      </p:to>
                                    </p:set>
                                    <p:anim calcmode="lin" valueType="num">
                                      <p:cBhvr additive="base">
                                        <p:cTn id="13" dur="500" fill="hold"/>
                                        <p:tgtEl>
                                          <p:spTgt spid="3445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5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5763">
                                            <p:txEl>
                                              <p:pRg st="2" end="2"/>
                                            </p:txEl>
                                          </p:spTgt>
                                        </p:tgtEl>
                                        <p:attrNameLst>
                                          <p:attrName>style.visibility</p:attrName>
                                        </p:attrNameLst>
                                      </p:cBhvr>
                                      <p:to>
                                        <p:strVal val="visible"/>
                                      </p:to>
                                    </p:set>
                                    <p:anim calcmode="lin" valueType="num">
                                      <p:cBhvr additive="base">
                                        <p:cTn id="19" dur="500" fill="hold"/>
                                        <p:tgtEl>
                                          <p:spTgt spid="3445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576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45763">
                                            <p:txEl>
                                              <p:pRg st="3" end="3"/>
                                            </p:txEl>
                                          </p:spTgt>
                                        </p:tgtEl>
                                        <p:attrNameLst>
                                          <p:attrName>style.visibility</p:attrName>
                                        </p:attrNameLst>
                                      </p:cBhvr>
                                      <p:to>
                                        <p:strVal val="visible"/>
                                      </p:to>
                                    </p:set>
                                    <p:anim calcmode="lin" valueType="num">
                                      <p:cBhvr additive="base">
                                        <p:cTn id="23" dur="500" fill="hold"/>
                                        <p:tgtEl>
                                          <p:spTgt spid="344576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457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45763">
                                            <p:txEl>
                                              <p:pRg st="4" end="4"/>
                                            </p:txEl>
                                          </p:spTgt>
                                        </p:tgtEl>
                                        <p:attrNameLst>
                                          <p:attrName>style.visibility</p:attrName>
                                        </p:attrNameLst>
                                      </p:cBhvr>
                                      <p:to>
                                        <p:strVal val="visible"/>
                                      </p:to>
                                    </p:set>
                                    <p:anim calcmode="lin" valueType="num">
                                      <p:cBhvr additive="base">
                                        <p:cTn id="29" dur="500" fill="hold"/>
                                        <p:tgtEl>
                                          <p:spTgt spid="344576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4576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45763">
                                            <p:txEl>
                                              <p:pRg st="5" end="5"/>
                                            </p:txEl>
                                          </p:spTgt>
                                        </p:tgtEl>
                                        <p:attrNameLst>
                                          <p:attrName>style.visibility</p:attrName>
                                        </p:attrNameLst>
                                      </p:cBhvr>
                                      <p:to>
                                        <p:strVal val="visible"/>
                                      </p:to>
                                    </p:set>
                                    <p:anim calcmode="lin" valueType="num">
                                      <p:cBhvr additive="base">
                                        <p:cTn id="33" dur="500" fill="hold"/>
                                        <p:tgtEl>
                                          <p:spTgt spid="344576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4576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45763">
                                            <p:txEl>
                                              <p:pRg st="6" end="6"/>
                                            </p:txEl>
                                          </p:spTgt>
                                        </p:tgtEl>
                                        <p:attrNameLst>
                                          <p:attrName>style.visibility</p:attrName>
                                        </p:attrNameLst>
                                      </p:cBhvr>
                                      <p:to>
                                        <p:strVal val="visible"/>
                                      </p:to>
                                    </p:set>
                                    <p:anim calcmode="lin" valueType="num">
                                      <p:cBhvr additive="base">
                                        <p:cTn id="37" dur="500" fill="hold"/>
                                        <p:tgtEl>
                                          <p:spTgt spid="34457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576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45763">
                                            <p:txEl>
                                              <p:pRg st="7" end="7"/>
                                            </p:txEl>
                                          </p:spTgt>
                                        </p:tgtEl>
                                        <p:attrNameLst>
                                          <p:attrName>style.visibility</p:attrName>
                                        </p:attrNameLst>
                                      </p:cBhvr>
                                      <p:to>
                                        <p:strVal val="visible"/>
                                      </p:to>
                                    </p:set>
                                    <p:anim calcmode="lin" valueType="num">
                                      <p:cBhvr additive="base">
                                        <p:cTn id="41" dur="500" fill="hold"/>
                                        <p:tgtEl>
                                          <p:spTgt spid="344576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4576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45763">
                                            <p:txEl>
                                              <p:pRg st="8" end="8"/>
                                            </p:txEl>
                                          </p:spTgt>
                                        </p:tgtEl>
                                        <p:attrNameLst>
                                          <p:attrName>style.visibility</p:attrName>
                                        </p:attrNameLst>
                                      </p:cBhvr>
                                      <p:to>
                                        <p:strVal val="visible"/>
                                      </p:to>
                                    </p:set>
                                    <p:anim calcmode="lin" valueType="num">
                                      <p:cBhvr additive="base">
                                        <p:cTn id="45" dur="500" fill="hold"/>
                                        <p:tgtEl>
                                          <p:spTgt spid="344576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44576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763" grpId="0" build="p" bldLvl="2"/>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lide Number Placeholder 5"/>
          <p:cNvSpPr>
            <a:spLocks noGrp="1"/>
          </p:cNvSpPr>
          <p:nvPr>
            <p:ph type="sldNum" sz="quarter" idx="12"/>
          </p:nvPr>
        </p:nvSpPr>
        <p:spPr>
          <a:noFill/>
        </p:spPr>
        <p:txBody>
          <a:bodyPr/>
          <a:lstStyle/>
          <a:p>
            <a:fld id="{7426304F-6634-40FE-90D0-DFA292069FF0}" type="slidenum">
              <a:rPr lang="en-US" smtClean="0"/>
              <a:pPr/>
              <a:t>328</a:t>
            </a:fld>
            <a:endParaRPr lang="en-US" smtClean="0"/>
          </a:p>
        </p:txBody>
      </p:sp>
      <p:sp>
        <p:nvSpPr>
          <p:cNvPr id="3447810" name="Rectangle 2"/>
          <p:cNvSpPr>
            <a:spLocks noGrp="1" noChangeArrowheads="1"/>
          </p:cNvSpPr>
          <p:nvPr>
            <p:ph type="title"/>
          </p:nvPr>
        </p:nvSpPr>
        <p:spPr/>
        <p:txBody>
          <a:bodyPr/>
          <a:lstStyle/>
          <a:p>
            <a:pPr>
              <a:defRPr/>
            </a:pPr>
            <a:r>
              <a:rPr lang="en-US"/>
              <a:t>Toll Viewer </a:t>
            </a:r>
          </a:p>
        </p:txBody>
      </p:sp>
      <p:sp>
        <p:nvSpPr>
          <p:cNvPr id="3447811" name="Rectangle 3"/>
          <p:cNvSpPr>
            <a:spLocks noChangeArrowheads="1"/>
          </p:cNvSpPr>
          <p:nvPr/>
        </p:nvSpPr>
        <p:spPr bwMode="auto">
          <a:xfrm>
            <a:off x="692150" y="2641600"/>
            <a:ext cx="7950200" cy="3987800"/>
          </a:xfrm>
          <a:prstGeom prst="rect">
            <a:avLst/>
          </a:prstGeom>
          <a:noFill/>
          <a:ln w="9525">
            <a:noFill/>
            <a:miter lim="800000"/>
            <a:headEnd/>
            <a:tailEnd/>
          </a:ln>
        </p:spPr>
        <p:txBody>
          <a:bodyPr lIns="92066" tIns="46033" rIns="92066" bIns="46033"/>
          <a:lstStyle/>
          <a:p>
            <a:pPr marL="342900" indent="-342900"/>
            <a:r>
              <a:rPr lang="en-US" sz="1600"/>
              <a:t>Overrides</a:t>
            </a:r>
          </a:p>
          <a:p>
            <a:pPr marL="742950" lvl="1" indent="-285750">
              <a:buClrTx/>
              <a:buSzTx/>
              <a:buFontTx/>
              <a:buChar char="–"/>
            </a:pPr>
            <a:r>
              <a:rPr lang="en-US" sz="1600"/>
              <a:t>Type: Type of override (as listed on previous slide)</a:t>
            </a:r>
          </a:p>
          <a:p>
            <a:pPr marL="742950" lvl="1" indent="-285750">
              <a:buClrTx/>
              <a:buSzTx/>
              <a:buFontTx/>
              <a:buChar char="–"/>
            </a:pPr>
            <a:r>
              <a:rPr lang="en-US" sz="1600"/>
              <a:t>User Start: SunGuide operator who put the override into affect</a:t>
            </a:r>
          </a:p>
          <a:p>
            <a:pPr marL="742950" lvl="1" indent="-285750">
              <a:buClrTx/>
              <a:buSzTx/>
              <a:buFontTx/>
              <a:buChar char="–"/>
            </a:pPr>
            <a:r>
              <a:rPr lang="en-US" sz="1600"/>
              <a:t>User End: SunGuide operator who ended the override</a:t>
            </a:r>
          </a:p>
          <a:p>
            <a:pPr marL="742950" lvl="1" indent="-285750">
              <a:buClrTx/>
              <a:buSzTx/>
              <a:buFontTx/>
              <a:buChar char="–"/>
            </a:pPr>
            <a:r>
              <a:rPr lang="en-US" sz="1600"/>
              <a:t>Rate: Rate being charged when override was active</a:t>
            </a:r>
          </a:p>
          <a:p>
            <a:pPr marL="742950" lvl="1" indent="-285750">
              <a:buClrTx/>
              <a:buSzTx/>
              <a:buFontTx/>
              <a:buChar char="–"/>
            </a:pPr>
            <a:r>
              <a:rPr lang="en-US" sz="1600"/>
              <a:t>Explanation: Brief description of why the override was put into affect</a:t>
            </a:r>
          </a:p>
          <a:p>
            <a:pPr marL="742950" lvl="1" indent="-285750">
              <a:buClrTx/>
              <a:buSzTx/>
              <a:buFontTx/>
              <a:buChar char="–"/>
            </a:pPr>
            <a:r>
              <a:rPr lang="en-US" sz="1600"/>
              <a:t>Event ID: If a SunGuide operator associates an event with the override (i.e. the event was the reason for the override) then the Event ID is listed</a:t>
            </a:r>
          </a:p>
          <a:p>
            <a:pPr marL="1143000" lvl="2" indent="-228600">
              <a:buSzTx/>
              <a:buFontTx/>
              <a:buChar char="•"/>
            </a:pPr>
            <a:r>
              <a:rPr lang="en-US" sz="1600"/>
              <a:t>This Event ID is unique within SunGuide per event</a:t>
            </a:r>
          </a:p>
          <a:p>
            <a:pPr marL="742950" lvl="1" indent="-285750">
              <a:buClrTx/>
              <a:buSzTx/>
              <a:buFontTx/>
              <a:buChar char="–"/>
            </a:pPr>
            <a:r>
              <a:rPr lang="en-US" sz="1600"/>
              <a:t>Start/End Time: When the override was originally saved and when it was ended</a:t>
            </a:r>
          </a:p>
          <a:p>
            <a:pPr marL="742950" lvl="1" indent="-285750">
              <a:buClrTx/>
              <a:buSzTx/>
              <a:buFontTx/>
              <a:buChar char="–"/>
            </a:pPr>
            <a:r>
              <a:rPr lang="en-US" sz="1600"/>
              <a:t>Effective Time: When the rate change took affect</a:t>
            </a:r>
          </a:p>
        </p:txBody>
      </p:sp>
      <p:graphicFrame>
        <p:nvGraphicFramePr>
          <p:cNvPr id="39938" name="Object 2"/>
          <p:cNvGraphicFramePr>
            <a:graphicFrameLocks noGrp="1" noChangeAspect="1"/>
          </p:cNvGraphicFramePr>
          <p:nvPr>
            <p:ph idx="1"/>
          </p:nvPr>
        </p:nvGraphicFramePr>
        <p:xfrm>
          <a:off x="119063" y="1585912"/>
          <a:ext cx="8986837" cy="571500"/>
        </p:xfrm>
        <a:graphic>
          <a:graphicData uri="http://schemas.openxmlformats.org/presentationml/2006/ole">
            <mc:AlternateContent xmlns:mc="http://schemas.openxmlformats.org/markup-compatibility/2006">
              <mc:Choice xmlns:v="urn:schemas-microsoft-com:vml" Requires="v">
                <p:oleObj spid="_x0000_s157749" r:id="rId4" imgW="9135750" imgH="581106" progId="">
                  <p:embed/>
                </p:oleObj>
              </mc:Choice>
              <mc:Fallback>
                <p:oleObj r:id="rId4" imgW="9135750" imgH="58110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1585912"/>
                        <a:ext cx="8986837"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7811">
                                            <p:txEl>
                                              <p:pRg st="0" end="0"/>
                                            </p:txEl>
                                          </p:spTgt>
                                        </p:tgtEl>
                                        <p:attrNameLst>
                                          <p:attrName>style.visibility</p:attrName>
                                        </p:attrNameLst>
                                      </p:cBhvr>
                                      <p:to>
                                        <p:strVal val="visible"/>
                                      </p:to>
                                    </p:set>
                                    <p:anim calcmode="lin" valueType="num">
                                      <p:cBhvr additive="base">
                                        <p:cTn id="7" dur="500" fill="hold"/>
                                        <p:tgtEl>
                                          <p:spTgt spid="3447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7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7811">
                                            <p:txEl>
                                              <p:pRg st="1" end="1"/>
                                            </p:txEl>
                                          </p:spTgt>
                                        </p:tgtEl>
                                        <p:attrNameLst>
                                          <p:attrName>style.visibility</p:attrName>
                                        </p:attrNameLst>
                                      </p:cBhvr>
                                      <p:to>
                                        <p:strVal val="visible"/>
                                      </p:to>
                                    </p:set>
                                    <p:anim calcmode="lin" valueType="num">
                                      <p:cBhvr additive="base">
                                        <p:cTn id="13" dur="500" fill="hold"/>
                                        <p:tgtEl>
                                          <p:spTgt spid="3447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7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7811">
                                            <p:txEl>
                                              <p:pRg st="2" end="2"/>
                                            </p:txEl>
                                          </p:spTgt>
                                        </p:tgtEl>
                                        <p:attrNameLst>
                                          <p:attrName>style.visibility</p:attrName>
                                        </p:attrNameLst>
                                      </p:cBhvr>
                                      <p:to>
                                        <p:strVal val="visible"/>
                                      </p:to>
                                    </p:set>
                                    <p:anim calcmode="lin" valueType="num">
                                      <p:cBhvr additive="base">
                                        <p:cTn id="19" dur="500" fill="hold"/>
                                        <p:tgtEl>
                                          <p:spTgt spid="3447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7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47811">
                                            <p:txEl>
                                              <p:pRg st="3" end="3"/>
                                            </p:txEl>
                                          </p:spTgt>
                                        </p:tgtEl>
                                        <p:attrNameLst>
                                          <p:attrName>style.visibility</p:attrName>
                                        </p:attrNameLst>
                                      </p:cBhvr>
                                      <p:to>
                                        <p:strVal val="visible"/>
                                      </p:to>
                                    </p:set>
                                    <p:anim calcmode="lin" valueType="num">
                                      <p:cBhvr additive="base">
                                        <p:cTn id="25" dur="500" fill="hold"/>
                                        <p:tgtEl>
                                          <p:spTgt spid="3447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47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47811">
                                            <p:txEl>
                                              <p:pRg st="4" end="4"/>
                                            </p:txEl>
                                          </p:spTgt>
                                        </p:tgtEl>
                                        <p:attrNameLst>
                                          <p:attrName>style.visibility</p:attrName>
                                        </p:attrNameLst>
                                      </p:cBhvr>
                                      <p:to>
                                        <p:strVal val="visible"/>
                                      </p:to>
                                    </p:set>
                                    <p:anim calcmode="lin" valueType="num">
                                      <p:cBhvr additive="base">
                                        <p:cTn id="31" dur="500" fill="hold"/>
                                        <p:tgtEl>
                                          <p:spTgt spid="34478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47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47811">
                                            <p:txEl>
                                              <p:pRg st="5" end="5"/>
                                            </p:txEl>
                                          </p:spTgt>
                                        </p:tgtEl>
                                        <p:attrNameLst>
                                          <p:attrName>style.visibility</p:attrName>
                                        </p:attrNameLst>
                                      </p:cBhvr>
                                      <p:to>
                                        <p:strVal val="visible"/>
                                      </p:to>
                                    </p:set>
                                    <p:anim calcmode="lin" valueType="num">
                                      <p:cBhvr additive="base">
                                        <p:cTn id="37" dur="500" fill="hold"/>
                                        <p:tgtEl>
                                          <p:spTgt spid="34478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78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47811">
                                            <p:txEl>
                                              <p:pRg st="6" end="6"/>
                                            </p:txEl>
                                          </p:spTgt>
                                        </p:tgtEl>
                                        <p:attrNameLst>
                                          <p:attrName>style.visibility</p:attrName>
                                        </p:attrNameLst>
                                      </p:cBhvr>
                                      <p:to>
                                        <p:strVal val="visible"/>
                                      </p:to>
                                    </p:set>
                                    <p:anim calcmode="lin" valueType="num">
                                      <p:cBhvr additive="base">
                                        <p:cTn id="43" dur="500" fill="hold"/>
                                        <p:tgtEl>
                                          <p:spTgt spid="34478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47811">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47811">
                                            <p:txEl>
                                              <p:pRg st="7" end="7"/>
                                            </p:txEl>
                                          </p:spTgt>
                                        </p:tgtEl>
                                        <p:attrNameLst>
                                          <p:attrName>style.visibility</p:attrName>
                                        </p:attrNameLst>
                                      </p:cBhvr>
                                      <p:to>
                                        <p:strVal val="visible"/>
                                      </p:to>
                                    </p:set>
                                    <p:anim calcmode="lin" valueType="num">
                                      <p:cBhvr additive="base">
                                        <p:cTn id="47" dur="500" fill="hold"/>
                                        <p:tgtEl>
                                          <p:spTgt spid="34478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478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47811">
                                            <p:txEl>
                                              <p:pRg st="8" end="8"/>
                                            </p:txEl>
                                          </p:spTgt>
                                        </p:tgtEl>
                                        <p:attrNameLst>
                                          <p:attrName>style.visibility</p:attrName>
                                        </p:attrNameLst>
                                      </p:cBhvr>
                                      <p:to>
                                        <p:strVal val="visible"/>
                                      </p:to>
                                    </p:set>
                                    <p:anim calcmode="lin" valueType="num">
                                      <p:cBhvr additive="base">
                                        <p:cTn id="53" dur="500" fill="hold"/>
                                        <p:tgtEl>
                                          <p:spTgt spid="3447811">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478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47811">
                                            <p:txEl>
                                              <p:pRg st="9" end="9"/>
                                            </p:txEl>
                                          </p:spTgt>
                                        </p:tgtEl>
                                        <p:attrNameLst>
                                          <p:attrName>style.visibility</p:attrName>
                                        </p:attrNameLst>
                                      </p:cBhvr>
                                      <p:to>
                                        <p:strVal val="visible"/>
                                      </p:to>
                                    </p:set>
                                    <p:anim calcmode="lin" valueType="num">
                                      <p:cBhvr additive="base">
                                        <p:cTn id="59" dur="500" fill="hold"/>
                                        <p:tgtEl>
                                          <p:spTgt spid="3447811">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4478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7811" grpId="0" build="p" bldLvl="2"/>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Managed Lanes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329</a:t>
            </a:fld>
            <a:endParaRPr lang="en-US"/>
          </a:p>
        </p:txBody>
      </p:sp>
      <p:pic>
        <p:nvPicPr>
          <p:cNvPr id="832516" name="Picture 4"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4800600" cy="359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533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599" cy="990600"/>
          </a:xfrm>
        </p:spPr>
        <p:txBody>
          <a:bodyPr>
            <a:normAutofit fontScale="90000"/>
          </a:bodyPr>
          <a:lstStyle/>
          <a:p>
            <a:r>
              <a:rPr lang="en-US" dirty="0" smtClean="0"/>
              <a:t>DMS: Device Messaging Window: Set Op Status</a:t>
            </a:r>
            <a:endParaRPr lang="en-US" dirty="0"/>
          </a:p>
        </p:txBody>
      </p:sp>
      <p:sp>
        <p:nvSpPr>
          <p:cNvPr id="3" name="Content Placeholder 2"/>
          <p:cNvSpPr>
            <a:spLocks noGrp="1"/>
          </p:cNvSpPr>
          <p:nvPr>
            <p:ph sz="quarter" idx="1"/>
          </p:nvPr>
        </p:nvSpPr>
        <p:spPr>
          <a:xfrm>
            <a:off x="685800" y="1404938"/>
            <a:ext cx="5715000" cy="4843462"/>
          </a:xfrm>
        </p:spPr>
        <p:txBody>
          <a:bodyPr>
            <a:normAutofit fontScale="92500" lnSpcReduction="20000"/>
          </a:bodyPr>
          <a:lstStyle/>
          <a:p>
            <a:r>
              <a:rPr lang="en-US" dirty="0" smtClean="0"/>
              <a:t>Set a DMS device’s operational status to:</a:t>
            </a:r>
          </a:p>
          <a:p>
            <a:pPr lvl="1"/>
            <a:r>
              <a:rPr lang="en-US" dirty="0" smtClean="0"/>
              <a:t>Active</a:t>
            </a:r>
          </a:p>
          <a:p>
            <a:pPr lvl="1"/>
            <a:r>
              <a:rPr lang="en-US" dirty="0" smtClean="0"/>
              <a:t>Out of Service</a:t>
            </a:r>
          </a:p>
          <a:p>
            <a:r>
              <a:rPr lang="en-US" dirty="0" smtClean="0"/>
              <a:t>Select the device within the Device Messaging Window</a:t>
            </a:r>
          </a:p>
          <a:p>
            <a:r>
              <a:rPr lang="en-US" dirty="0" smtClean="0"/>
              <a:t>Set the Status by:</a:t>
            </a:r>
          </a:p>
          <a:p>
            <a:pPr lvl="1"/>
            <a:r>
              <a:rPr lang="en-US" dirty="0" smtClean="0"/>
              <a:t>Click the “Set Op Status” button from the top menu</a:t>
            </a:r>
          </a:p>
          <a:p>
            <a:pPr lvl="1"/>
            <a:r>
              <a:rPr lang="en-US" dirty="0" smtClean="0"/>
              <a:t>Or, by navigate to “Set Op Status” within the </a:t>
            </a:r>
            <a:br>
              <a:rPr lang="en-US" dirty="0" smtClean="0"/>
            </a:br>
            <a:r>
              <a:rPr lang="en-US" dirty="0" smtClean="0"/>
              <a:t>Device-Specific</a:t>
            </a:r>
            <a:br>
              <a:rPr lang="en-US" dirty="0" smtClean="0"/>
            </a:br>
            <a:r>
              <a:rPr lang="en-US" dirty="0" smtClean="0"/>
              <a:t>menu</a:t>
            </a:r>
            <a:endParaRPr lang="en-US" dirty="0"/>
          </a:p>
        </p:txBody>
      </p:sp>
      <p:pic>
        <p:nvPicPr>
          <p:cNvPr id="9" name="Content Placeholder 8" descr="SetOpStatus.png"/>
          <p:cNvPicPr>
            <a:picLocks noGrp="1" noChangeAspect="1"/>
          </p:cNvPicPr>
          <p:nvPr>
            <p:ph sz="quarter" idx="2"/>
          </p:nvPr>
        </p:nvPicPr>
        <p:blipFill>
          <a:blip r:embed="rId2" cstate="print"/>
          <a:srcRect l="6476" t="3962" b="70399"/>
          <a:stretch>
            <a:fillRect/>
          </a:stretch>
        </p:blipFill>
        <p:spPr>
          <a:xfrm>
            <a:off x="3962400" y="5334000"/>
            <a:ext cx="4860972" cy="1079500"/>
          </a:xfrm>
        </p:spPr>
      </p:pic>
      <p:pic>
        <p:nvPicPr>
          <p:cNvPr id="10" name="Content Placeholder 9" descr="SetOpStatusButton.png"/>
          <p:cNvPicPr>
            <a:picLocks noGrp="1" noChangeAspect="1"/>
          </p:cNvPicPr>
          <p:nvPr>
            <p:ph sz="quarter" idx="4"/>
          </p:nvPr>
        </p:nvPicPr>
        <p:blipFill>
          <a:blip r:embed="rId3" cstate="print"/>
          <a:srcRect r="9770" b="13232"/>
          <a:stretch>
            <a:fillRect/>
          </a:stretch>
        </p:blipFill>
        <p:spPr>
          <a:xfrm>
            <a:off x="6391167" y="1834111"/>
            <a:ext cx="2181333" cy="2045859"/>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33</a:t>
            </a:fld>
            <a:endParaRPr lang="en-US"/>
          </a:p>
        </p:txBody>
      </p:sp>
      <p:cxnSp>
        <p:nvCxnSpPr>
          <p:cNvPr id="11" name="Straight Arrow Connector 10"/>
          <p:cNvCxnSpPr/>
          <p:nvPr/>
        </p:nvCxnSpPr>
        <p:spPr>
          <a:xfrm>
            <a:off x="3429000" y="2590800"/>
            <a:ext cx="30480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330</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Managed Lanes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92500"/>
          </a:bodyPr>
          <a:lstStyle/>
          <a:p>
            <a:r>
              <a:rPr lang="en-US" dirty="0" smtClean="0"/>
              <a:t>Allows the control of managed lanes DMS and gates</a:t>
            </a:r>
          </a:p>
          <a:p>
            <a:r>
              <a:rPr lang="en-US" dirty="0" smtClean="0"/>
              <a:t>Relies on traffic operational procedures</a:t>
            </a:r>
            <a:r>
              <a:rPr lang="en-US" dirty="0" smtClean="0"/>
              <a:t> </a:t>
            </a:r>
            <a:endParaRPr lang="en-US" dirty="0" smtClean="0"/>
          </a:p>
        </p:txBody>
      </p:sp>
      <p:pic>
        <p:nvPicPr>
          <p:cNvPr id="833538" name="Picture 2" descr="https://upload.wikimedia.org/wikipedia/commons/thumb/4/49/Meridian_north_at_JFK.jpg/1280px-Meridian_north_at_JF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743200"/>
            <a:ext cx="4972050" cy="328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390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331</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fontScale="85000" lnSpcReduction="20000"/>
          </a:bodyPr>
          <a:lstStyle/>
          <a:p>
            <a:r>
              <a:rPr lang="en-US" dirty="0" smtClean="0"/>
              <a:t>Allowable operator actions</a:t>
            </a:r>
          </a:p>
          <a:p>
            <a:r>
              <a:rPr lang="en-US" dirty="0" smtClean="0"/>
              <a:t>Includes setting configured gate(s) and DMS(s) based on predefined action templates</a:t>
            </a:r>
          </a:p>
          <a:p>
            <a:r>
              <a:rPr lang="en-US" dirty="0" smtClean="0"/>
              <a:t>Confirm actions via cameras</a:t>
            </a:r>
            <a:endParaRPr lang="en-US" dirty="0" smtClean="0"/>
          </a:p>
        </p:txBody>
      </p:sp>
      <p:pic>
        <p:nvPicPr>
          <p:cNvPr id="836610" name="Picture 2" descr="C:\Documents\Projects\SunGuide Training\Master Slides\Screen Shots\Screan Shots R7.0\MLS\Action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6239399" cy="465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33117"/>
      </p:ext>
    </p:extLst>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332</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a:bodyPr>
          <a:lstStyle/>
          <a:p>
            <a:r>
              <a:rPr lang="en-US" dirty="0" smtClean="0"/>
              <a:t>Execute actions</a:t>
            </a:r>
          </a:p>
          <a:p>
            <a:pPr lvl="1"/>
            <a:r>
              <a:rPr lang="en-US" dirty="0" smtClean="0"/>
              <a:t>View Status</a:t>
            </a:r>
          </a:p>
          <a:p>
            <a:pPr lvl="1"/>
            <a:r>
              <a:rPr lang="en-US" dirty="0" smtClean="0"/>
              <a:t>Verify</a:t>
            </a:r>
          </a:p>
          <a:p>
            <a:pPr lvl="1"/>
            <a:r>
              <a:rPr lang="en-US" dirty="0" smtClean="0"/>
              <a:t>Override</a:t>
            </a:r>
            <a:endParaRPr lang="en-US" dirty="0" smtClean="0"/>
          </a:p>
        </p:txBody>
      </p:sp>
      <p:pic>
        <p:nvPicPr>
          <p:cNvPr id="837634" name="Picture 2" descr="C:\Documents\Projects\SunGuide Training\Master Slides\Screen Shots\Screan Shots R7.0\MLS\ActionListExecu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6334312"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96283"/>
      </p:ext>
    </p:extLst>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333</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Controller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smtClean="0"/>
              <a:t>View lane controller status via map icons and status window </a:t>
            </a:r>
            <a:endParaRPr lang="en-US" dirty="0" smtClean="0"/>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0" name="Picture 4" descr="C:\Documents\Projects\SunGuide Training\Master Slides\Screen Shots\Screan Shots R7.0\MLS\Controller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98276"/>
            <a:ext cx="8839200" cy="330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078162"/>
      </p:ext>
    </p:extLst>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334</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Ramp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smtClean="0"/>
              <a:t>View ramp controller status via map icons and status window </a:t>
            </a:r>
            <a:endParaRPr lang="en-US" dirty="0" smtClean="0"/>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1" name="Picture 5" descr="C:\Documents\Projects\SunGuide Training\Master Slides\Screen Shots\Screan Shots R7.0\MLS\Ramp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17388"/>
            <a:ext cx="6678613"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094779"/>
      </p:ext>
    </p:extLst>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Managed Lanes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335</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389055028"/>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336</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roads to be managed and define segments within each</a:t>
            </a:r>
            <a:endParaRPr lang="en-US" dirty="0" smtClean="0"/>
          </a:p>
        </p:txBody>
      </p:sp>
      <p:pic>
        <p:nvPicPr>
          <p:cNvPr id="839682" name="Picture 2" descr="C:\Documents\Projects\SunGuide Training\Master Slides\Screen Shots\Screan Shots R7.0\MLS\ManagedRoad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0936"/>
            <a:ext cx="5662014" cy="396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77120"/>
      </p:ext>
    </p:extLst>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337</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controllers and gates</a:t>
            </a:r>
            <a:endParaRPr lang="en-US" dirty="0" smtClean="0"/>
          </a:p>
        </p:txBody>
      </p:sp>
      <p:pic>
        <p:nvPicPr>
          <p:cNvPr id="840709" name="Picture 5" descr="C:\Documents\Projects\SunGuide Training\Master Slides\Screen Shots\Screan Shots R7.0\MLS\G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743200"/>
            <a:ext cx="5112158" cy="3582194"/>
          </a:xfrm>
          <a:prstGeom prst="rect">
            <a:avLst/>
          </a:prstGeom>
          <a:noFill/>
          <a:extLst>
            <a:ext uri="{909E8E84-426E-40DD-AFC4-6F175D3DCCD1}">
              <a14:hiddenFill xmlns:a14="http://schemas.microsoft.com/office/drawing/2010/main">
                <a:solidFill>
                  <a:srgbClr val="FFFFFF"/>
                </a:solidFill>
              </a14:hiddenFill>
            </a:ext>
          </a:extLst>
        </p:spPr>
      </p:pic>
      <p:pic>
        <p:nvPicPr>
          <p:cNvPr id="840708" name="Picture 4" descr="C:\Documents\Projects\SunGuide Training\Master Slides\Screen Shots\Screan Shots R7.0\MLS\Controlle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284" y="2895600"/>
            <a:ext cx="5637837"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7197"/>
      </p:ext>
    </p:extLst>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338</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segments and their ramps</a:t>
            </a:r>
          </a:p>
          <a:p>
            <a:pPr lvl="1"/>
            <a:r>
              <a:rPr lang="en-US" dirty="0" smtClean="0"/>
              <a:t>Specify gates and controllers per ramp</a:t>
            </a:r>
            <a:endParaRPr lang="en-US" dirty="0" smtClean="0"/>
          </a:p>
        </p:txBody>
      </p:sp>
      <p:pic>
        <p:nvPicPr>
          <p:cNvPr id="840706" name="Picture 2" descr="C:\Documents\Projects\SunGuide Training\Master Slides\Screen Shots\Screan Shots R7.0\MLS\Ramp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2853"/>
            <a:ext cx="4460819" cy="3125787"/>
          </a:xfrm>
          <a:prstGeom prst="rect">
            <a:avLst/>
          </a:prstGeom>
          <a:noFill/>
          <a:extLst>
            <a:ext uri="{909E8E84-426E-40DD-AFC4-6F175D3DCCD1}">
              <a14:hiddenFill xmlns:a14="http://schemas.microsoft.com/office/drawing/2010/main">
                <a:solidFill>
                  <a:srgbClr val="FFFFFF"/>
                </a:solidFill>
              </a14:hiddenFill>
            </a:ext>
          </a:extLst>
        </p:spPr>
      </p:pic>
      <p:pic>
        <p:nvPicPr>
          <p:cNvPr id="840707" name="Picture 3" descr="C:\Documents\Projects\SunGuide Training\Master Slides\Screen Shots\Screan Shots R7.0\MLS\Segment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5" y="3200400"/>
            <a:ext cx="4378695" cy="306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02054"/>
      </p:ext>
    </p:extLst>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339</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Define Action Lists</a:t>
            </a:r>
          </a:p>
          <a:p>
            <a:pPr lvl="1"/>
            <a:r>
              <a:rPr lang="en-US" dirty="0" smtClean="0"/>
              <a:t>New Action DMS and Gate templates</a:t>
            </a:r>
            <a:endParaRPr lang="en-US" dirty="0" smtClean="0"/>
          </a:p>
        </p:txBody>
      </p:sp>
      <p:pic>
        <p:nvPicPr>
          <p:cNvPr id="841730" name="Picture 2" descr="C:\Documents\Projects\SunGuide Training\Master Slides\Screen Shots\Screan Shots R7.0\MLS\Action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9400"/>
            <a:ext cx="5568950" cy="390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248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696199" cy="762000"/>
          </a:xfrm>
        </p:spPr>
        <p:txBody>
          <a:bodyPr>
            <a:normAutofit fontScale="90000"/>
          </a:bodyPr>
          <a:lstStyle/>
          <a:p>
            <a:r>
              <a:rPr lang="en-US" dirty="0" smtClean="0"/>
              <a:t>DMS: Device Messaging Window: Refresh Status &amp; Find on Map</a:t>
            </a:r>
            <a:endParaRPr lang="en-US" dirty="0"/>
          </a:p>
        </p:txBody>
      </p:sp>
      <p:sp>
        <p:nvSpPr>
          <p:cNvPr id="3" name="Content Placeholder 2"/>
          <p:cNvSpPr>
            <a:spLocks noGrp="1"/>
          </p:cNvSpPr>
          <p:nvPr>
            <p:ph sz="quarter" idx="1"/>
          </p:nvPr>
        </p:nvSpPr>
        <p:spPr>
          <a:xfrm>
            <a:off x="685800" y="1499296"/>
            <a:ext cx="5384800" cy="2036762"/>
          </a:xfrm>
        </p:spPr>
        <p:txBody>
          <a:bodyPr>
            <a:normAutofit fontScale="92500" lnSpcReduction="20000"/>
          </a:bodyPr>
          <a:lstStyle/>
          <a:p>
            <a:r>
              <a:rPr lang="en-US" dirty="0" smtClean="0"/>
              <a:t>Find on Map</a:t>
            </a:r>
          </a:p>
          <a:p>
            <a:pPr lvl="1"/>
            <a:r>
              <a:rPr lang="en-US" dirty="0" smtClean="0"/>
              <a:t>Select to circle device on Operator Map</a:t>
            </a:r>
          </a:p>
          <a:p>
            <a:pPr lvl="1"/>
            <a:r>
              <a:rPr lang="en-US" dirty="0" smtClean="0"/>
              <a:t>This option can only be found in the Device-Specific Menu</a:t>
            </a:r>
          </a:p>
        </p:txBody>
      </p:sp>
      <p:pic>
        <p:nvPicPr>
          <p:cNvPr id="9" name="Content Placeholder 8" descr="DetailedStatus.png"/>
          <p:cNvPicPr>
            <a:picLocks noGrp="1" noChangeAspect="1"/>
          </p:cNvPicPr>
          <p:nvPr>
            <p:ph sz="quarter" idx="2"/>
          </p:nvPr>
        </p:nvPicPr>
        <p:blipFill>
          <a:blip r:embed="rId2" cstate="print"/>
          <a:srcRect l="2945" r="86589" b="86904"/>
          <a:stretch>
            <a:fillRect/>
          </a:stretch>
        </p:blipFill>
        <p:spPr>
          <a:xfrm>
            <a:off x="6629400" y="4371736"/>
            <a:ext cx="1905000" cy="2029064"/>
          </a:xfrm>
        </p:spPr>
      </p:pic>
      <p:pic>
        <p:nvPicPr>
          <p:cNvPr id="10" name="Content Placeholder 9" descr="DeviceMessaging-DeviceMenu.png"/>
          <p:cNvPicPr>
            <a:picLocks noGrp="1" noChangeAspect="1"/>
          </p:cNvPicPr>
          <p:nvPr>
            <p:ph sz="quarter" idx="3"/>
          </p:nvPr>
        </p:nvPicPr>
        <p:blipFill>
          <a:blip r:embed="rId3" cstate="print"/>
          <a:srcRect t="13020" b="67114"/>
          <a:stretch>
            <a:fillRect/>
          </a:stretch>
        </p:blipFill>
        <p:spPr>
          <a:xfrm>
            <a:off x="2213090" y="3751957"/>
            <a:ext cx="3310372" cy="901700"/>
          </a:xfrm>
        </p:spPr>
      </p:pic>
      <p:sp>
        <p:nvSpPr>
          <p:cNvPr id="11" name="Content Placeholder 10"/>
          <p:cNvSpPr>
            <a:spLocks noGrp="1"/>
          </p:cNvSpPr>
          <p:nvPr>
            <p:ph sz="quarter" idx="4"/>
          </p:nvPr>
        </p:nvSpPr>
        <p:spPr>
          <a:xfrm>
            <a:off x="685800" y="5047357"/>
            <a:ext cx="5715000" cy="1270000"/>
          </a:xfrm>
        </p:spPr>
        <p:txBody>
          <a:bodyPr>
            <a:normAutofit fontScale="92500" lnSpcReduction="20000"/>
          </a:bodyPr>
          <a:lstStyle/>
          <a:p>
            <a:r>
              <a:rPr lang="en-US" dirty="0" smtClean="0"/>
              <a:t>Refresh Status</a:t>
            </a:r>
          </a:p>
          <a:p>
            <a:pPr lvl="1"/>
            <a:r>
              <a:rPr lang="en-US" dirty="0" smtClean="0"/>
              <a:t>Refresh a DMS device’s status by selecting “Refresh Status”</a:t>
            </a:r>
          </a:p>
          <a:p>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34</a:t>
            </a:fld>
            <a:endParaRPr lang="en-US"/>
          </a:p>
        </p:txBody>
      </p:sp>
      <p:pic>
        <p:nvPicPr>
          <p:cNvPr id="12" name="Picture 11" descr="ShowDeviceOnMap.png"/>
          <p:cNvPicPr>
            <a:picLocks noChangeAspect="1"/>
          </p:cNvPicPr>
          <p:nvPr/>
        </p:nvPicPr>
        <p:blipFill>
          <a:blip r:embed="rId4" cstate="print"/>
          <a:stretch>
            <a:fillRect/>
          </a:stretch>
        </p:blipFill>
        <p:spPr>
          <a:xfrm>
            <a:off x="5981700" y="1586004"/>
            <a:ext cx="2311399" cy="2091880"/>
          </a:xfrm>
          <a:prstGeom prst="rect">
            <a:avLst/>
          </a:prstGeom>
        </p:spPr>
      </p:pic>
      <p:cxnSp>
        <p:nvCxnSpPr>
          <p:cNvPr id="13" name="Straight Arrow Connector 12"/>
          <p:cNvCxnSpPr/>
          <p:nvPr/>
        </p:nvCxnSpPr>
        <p:spPr bwMode="auto">
          <a:xfrm>
            <a:off x="1866900" y="3485257"/>
            <a:ext cx="1104900" cy="4953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3505200" y="5352157"/>
            <a:ext cx="3695700" cy="368300"/>
          </a:xfrm>
          <a:prstGeom prst="straightConnector1">
            <a:avLst/>
          </a:prstGeom>
          <a:noFill/>
          <a:ln w="2540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3289300" y="4513957"/>
            <a:ext cx="596900" cy="723900"/>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a:off x="4991100" y="2316857"/>
            <a:ext cx="1739900" cy="254000"/>
          </a:xfrm>
          <a:prstGeom prst="straightConnector1">
            <a:avLst/>
          </a:prstGeom>
          <a:noFill/>
          <a:ln w="25400" cap="flat" cmpd="sng" algn="ctr">
            <a:solidFill>
              <a:srgbClr val="C00000"/>
            </a:solidFill>
            <a:prstDash val="solid"/>
            <a:round/>
            <a:headEnd type="none" w="med" len="med"/>
            <a:tailEnd type="arrow"/>
          </a:ln>
          <a:effectLst/>
        </p:spPr>
      </p:cxn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340</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Define Prerequisite Actions</a:t>
            </a:r>
          </a:p>
          <a:p>
            <a:pPr lvl="1"/>
            <a:r>
              <a:rPr lang="en-US" dirty="0" smtClean="0"/>
              <a:t>Should occur prior to actions</a:t>
            </a:r>
            <a:endParaRPr lang="en-US" dirty="0" smtClean="0"/>
          </a:p>
        </p:txBody>
      </p:sp>
      <p:pic>
        <p:nvPicPr>
          <p:cNvPr id="843779" name="Picture 3" descr="C:\Documents\Projects\SunGuide Training\Master Slides\Screen Shots\Screan Shots R7.0\MLS\ActionTemplateConfigPrereqD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7843948" cy="1968500"/>
          </a:xfrm>
          <a:prstGeom prst="rect">
            <a:avLst/>
          </a:prstGeom>
          <a:noFill/>
          <a:extLst>
            <a:ext uri="{909E8E84-426E-40DD-AFC4-6F175D3DCCD1}">
              <a14:hiddenFill xmlns:a14="http://schemas.microsoft.com/office/drawing/2010/main">
                <a:solidFill>
                  <a:srgbClr val="FFFFFF"/>
                </a:solidFill>
              </a14:hiddenFill>
            </a:ext>
          </a:extLst>
        </p:spPr>
      </p:pic>
      <p:pic>
        <p:nvPicPr>
          <p:cNvPr id="843780" name="Picture 4" descr="C:\Documents\Projects\SunGuide Training\Master Slides\Screen Shots\Screan Shots R7.0\MLS\ActionTemplateConfigPrereq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87899"/>
            <a:ext cx="7843948" cy="191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33949"/>
      </p:ext>
    </p:extLst>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341</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DMS Action</a:t>
            </a:r>
            <a:endParaRPr lang="en-US" dirty="0" smtClean="0"/>
          </a:p>
        </p:txBody>
      </p:sp>
      <p:pic>
        <p:nvPicPr>
          <p:cNvPr id="842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209800"/>
            <a:ext cx="8497887"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152400" y="4953000"/>
            <a:ext cx="8077200" cy="11430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smtClean="0"/>
              <a:t>Gate Action</a:t>
            </a:r>
          </a:p>
          <a:p>
            <a:pPr lvl="1"/>
            <a:r>
              <a:rPr lang="en-US" dirty="0" smtClean="0"/>
              <a:t>Note only groups of gates can be selected</a:t>
            </a:r>
            <a:endParaRPr lang="en-US" dirty="0" smtClean="0"/>
          </a:p>
        </p:txBody>
      </p:sp>
      <p:pic>
        <p:nvPicPr>
          <p:cNvPr id="10" name="Picture 2" descr="C:\Documents\Projects\SunGuide Training\Master Slides\Screen Shots\Screan Shots R7.0\MLS\ActionTemplateConfig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6096000"/>
            <a:ext cx="3829050"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26360"/>
      </p:ext>
    </p:extLst>
  </p:cSld>
  <p:clrMapOvr>
    <a:masterClrMapping/>
  </p:clrMapOv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Traffic Control Subsystem</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342</a:t>
            </a:fld>
            <a:endParaRPr lang="en-US"/>
          </a:p>
        </p:txBody>
      </p:sp>
      <p:pic>
        <p:nvPicPr>
          <p:cNvPr id="845826" name="Picture 2" descr="Image result for traffic signal craz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765127"/>
            <a:ext cx="2914650" cy="388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540949"/>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343</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Traffic Control Subsystem</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Traffic Control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77500" lnSpcReduction="20000"/>
          </a:bodyPr>
          <a:lstStyle/>
          <a:p>
            <a:r>
              <a:rPr lang="en-US" dirty="0" smtClean="0"/>
              <a:t>Designates routes</a:t>
            </a:r>
          </a:p>
          <a:p>
            <a:r>
              <a:rPr lang="en-US" dirty="0" smtClean="0"/>
              <a:t>Allows enabling response plan timing plans</a:t>
            </a:r>
          </a:p>
          <a:p>
            <a:r>
              <a:rPr lang="en-US" dirty="0" smtClean="0"/>
              <a:t>Plans based on severity:</a:t>
            </a:r>
          </a:p>
          <a:p>
            <a:pPr lvl="1"/>
            <a:r>
              <a:rPr lang="en-US" dirty="0" smtClean="0"/>
              <a:t>Default</a:t>
            </a:r>
          </a:p>
          <a:p>
            <a:pPr lvl="1"/>
            <a:r>
              <a:rPr lang="en-US" dirty="0" smtClean="0"/>
              <a:t>Low</a:t>
            </a:r>
          </a:p>
          <a:p>
            <a:pPr lvl="1"/>
            <a:r>
              <a:rPr lang="en-US" dirty="0" smtClean="0"/>
              <a:t>Medium</a:t>
            </a:r>
          </a:p>
          <a:p>
            <a:pPr lvl="1"/>
            <a:r>
              <a:rPr lang="en-US" dirty="0" smtClean="0"/>
              <a:t>High</a:t>
            </a:r>
            <a:endParaRPr lang="en-US" dirty="0" smtClean="0"/>
          </a:p>
        </p:txBody>
      </p:sp>
      <p:pic>
        <p:nvPicPr>
          <p:cNvPr id="844802" name="Picture 2" descr="Image result for traffic signal florid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42862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538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344</a:t>
            </a:fld>
            <a:endParaRPr lang="en-US" smtClean="0"/>
          </a:p>
        </p:txBody>
      </p:sp>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a:t>
            </a:r>
            <a:endParaRPr lang="en-US" sz="2400" dirty="0"/>
          </a:p>
        </p:txBody>
      </p:sp>
      <p:sp>
        <p:nvSpPr>
          <p:cNvPr id="8" name="Content Placeholder 2"/>
          <p:cNvSpPr>
            <a:spLocks noGrp="1"/>
          </p:cNvSpPr>
          <p:nvPr>
            <p:ph idx="1"/>
          </p:nvPr>
        </p:nvSpPr>
        <p:spPr>
          <a:xfrm>
            <a:off x="152400" y="1676400"/>
            <a:ext cx="3810000" cy="4800599"/>
          </a:xfrm>
        </p:spPr>
        <p:txBody>
          <a:bodyPr>
            <a:normAutofit fontScale="92500" lnSpcReduction="20000"/>
          </a:bodyPr>
          <a:lstStyle/>
          <a:p>
            <a:r>
              <a:rPr lang="en-US" dirty="0" smtClean="0"/>
              <a:t>Operator map icons indicate status of SunGuide communication with traffic signal controller</a:t>
            </a:r>
          </a:p>
          <a:p>
            <a:r>
              <a:rPr lang="en-US" dirty="0" smtClean="0"/>
              <a:t>Note individual devices are not configured in SunGuide – only with a master control system</a:t>
            </a:r>
            <a:endParaRPr lang="en-US" dirty="0" smtClean="0"/>
          </a:p>
        </p:txBody>
      </p:sp>
      <p:pic>
        <p:nvPicPr>
          <p:cNvPr id="849923" name="Picture 3" descr="C:\Documents\Projects\SunGuide Training\Master Slides\Screen Shots\Screan Shots R7.0\TCS\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2852928"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1421"/>
      </p:ext>
    </p:extLst>
  </p:cSld>
  <p:clrMapOvr>
    <a:masterClrMapping/>
  </p:clrMapOv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345</a:t>
            </a:fld>
            <a:endParaRPr lang="en-US" smtClean="0"/>
          </a:p>
        </p:txBody>
      </p:sp>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a:t>
            </a:r>
            <a:endParaRPr lang="en-US" sz="2400" dirty="0"/>
          </a:p>
        </p:txBody>
      </p:sp>
      <p:sp>
        <p:nvSpPr>
          <p:cNvPr id="8" name="Content Placeholder 2"/>
          <p:cNvSpPr>
            <a:spLocks noGrp="1"/>
          </p:cNvSpPr>
          <p:nvPr>
            <p:ph idx="1"/>
          </p:nvPr>
        </p:nvSpPr>
        <p:spPr>
          <a:xfrm>
            <a:off x="152400" y="1676400"/>
            <a:ext cx="2563372" cy="4800599"/>
          </a:xfrm>
        </p:spPr>
        <p:txBody>
          <a:bodyPr>
            <a:normAutofit lnSpcReduction="10000"/>
          </a:bodyPr>
          <a:lstStyle/>
          <a:p>
            <a:r>
              <a:rPr lang="en-US" dirty="0" smtClean="0"/>
              <a:t>Lists Timing Plans and associated traffic signals</a:t>
            </a:r>
          </a:p>
          <a:p>
            <a:r>
              <a:rPr lang="en-US" dirty="0" smtClean="0"/>
              <a:t>Operator selects and activates plan</a:t>
            </a:r>
            <a:endParaRPr lang="en-US" dirty="0" smtClean="0"/>
          </a:p>
        </p:txBody>
      </p:sp>
      <p:pic>
        <p:nvPicPr>
          <p:cNvPr id="848898" name="Picture 2" descr="C:\Documents\Projects\SunGuide Training\Master Slides\Screen Shots\Screan Shots R7.0\TCS\activatetimingpl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772" y="1524000"/>
            <a:ext cx="6421438" cy="505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90797"/>
      </p:ext>
    </p:extLst>
  </p:cSld>
  <p:clrMapOvr>
    <a:masterClrMapping/>
  </p:clrMapOv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346</a:t>
            </a:fld>
            <a:endParaRPr lang="en-US" smtClean="0"/>
          </a:p>
        </p:txBody>
      </p:sp>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 Response Plans</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smtClean="0"/>
              <a:t>When editing a response plan, routes and signal route can be selected</a:t>
            </a:r>
            <a:endParaRPr lang="en-US" dirty="0" smtClean="0"/>
          </a:p>
        </p:txBody>
      </p:sp>
      <p:pic>
        <p:nvPicPr>
          <p:cNvPr id="851970" name="Picture 2" descr="C:\Documents\Projects\SunGuide Training\Master Slides\Screen Shots\Screan Shots R7.0\TCS\responseplantimingplan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772" y="4267200"/>
            <a:ext cx="30099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51971" name="Picture 3" descr="C:\Documents\Projects\SunGuide Training\Master Slides\Screen Shots\Screan Shots R7.0\TCS\responseplantimingplan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19400"/>
            <a:ext cx="7308851"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756136"/>
      </p:ext>
    </p:extLst>
  </p:cSld>
  <p:clrMapOvr>
    <a:masterClrMapping/>
  </p:clrMapOvr>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Traffic Control</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347</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3598216885"/>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348</a:t>
            </a:fld>
            <a:endParaRPr lang="en-US" smtClean="0"/>
          </a:p>
        </p:txBody>
      </p:sp>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 Configuration</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smtClean="0"/>
              <a:t>Define routes and specify timing plans from selected controllers</a:t>
            </a:r>
            <a:endParaRPr lang="en-US" dirty="0" smtClean="0"/>
          </a:p>
        </p:txBody>
      </p:sp>
      <p:pic>
        <p:nvPicPr>
          <p:cNvPr id="850946" name="Picture 2" descr="C:\Documents\Projects\SunGuide Training\Master Slides\Screen Shots\Screan Shots R7.0\TC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747000" cy="333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12990"/>
      </p:ext>
    </p:extLst>
  </p:cSld>
  <p:clrMapOvr>
    <a:masterClrMapping/>
  </p:clrMapOvr>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Truck Parking Subsystem</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349</a:t>
            </a:fld>
            <a:endParaRPr lang="en-US"/>
          </a:p>
        </p:txBody>
      </p:sp>
      <p:pic>
        <p:nvPicPr>
          <p:cNvPr id="85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429000"/>
            <a:ext cx="4991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893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Queue</a:t>
            </a:r>
            <a:endParaRPr lang="en-US" dirty="0"/>
          </a:p>
        </p:txBody>
      </p:sp>
      <p:sp>
        <p:nvSpPr>
          <p:cNvPr id="3" name="Content Placeholder 2"/>
          <p:cNvSpPr>
            <a:spLocks noGrp="1"/>
          </p:cNvSpPr>
          <p:nvPr>
            <p:ph sz="quarter" idx="1"/>
          </p:nvPr>
        </p:nvSpPr>
        <p:spPr>
          <a:xfrm>
            <a:off x="685800" y="1404938"/>
            <a:ext cx="5257800" cy="5046662"/>
          </a:xfrm>
        </p:spPr>
        <p:txBody>
          <a:bodyPr>
            <a:normAutofit fontScale="85000" lnSpcReduction="10000"/>
          </a:bodyPr>
          <a:lstStyle/>
          <a:p>
            <a:r>
              <a:rPr lang="en-US" dirty="0" smtClean="0"/>
              <a:t>Add Message</a:t>
            </a:r>
          </a:p>
          <a:p>
            <a:pPr lvl="1"/>
            <a:r>
              <a:rPr lang="en-US" dirty="0" smtClean="0"/>
              <a:t>Causes the Send Message Window to pop-up</a:t>
            </a:r>
          </a:p>
          <a:p>
            <a:pPr lvl="1"/>
            <a:r>
              <a:rPr lang="en-US" dirty="0" smtClean="0"/>
              <a:t>New message will be added to queue</a:t>
            </a:r>
          </a:p>
          <a:p>
            <a:r>
              <a:rPr lang="en-US" dirty="0" smtClean="0"/>
              <a:t>Resend Top Message</a:t>
            </a:r>
          </a:p>
          <a:p>
            <a:pPr lvl="1"/>
            <a:r>
              <a:rPr lang="en-US" dirty="0" smtClean="0"/>
              <a:t>Sends the top message in the queue to the device</a:t>
            </a:r>
          </a:p>
          <a:p>
            <a:r>
              <a:rPr lang="en-US" dirty="0" smtClean="0"/>
              <a:t>Blank Queue</a:t>
            </a:r>
          </a:p>
          <a:p>
            <a:pPr lvl="1"/>
            <a:r>
              <a:rPr lang="en-US" dirty="0" smtClean="0"/>
              <a:t>Removes all of the messages from the queue</a:t>
            </a:r>
          </a:p>
          <a:p>
            <a:pPr lvl="1"/>
            <a:r>
              <a:rPr lang="en-US" dirty="0" smtClean="0"/>
              <a:t>Removes the currently displaying message from the device</a:t>
            </a:r>
          </a:p>
        </p:txBody>
      </p:sp>
      <p:pic>
        <p:nvPicPr>
          <p:cNvPr id="9" name="Content Placeholder 8" descr="DetailedStatus.png"/>
          <p:cNvPicPr>
            <a:picLocks noGrp="1" noChangeAspect="1"/>
          </p:cNvPicPr>
          <p:nvPr>
            <p:ph sz="quarter" idx="2"/>
          </p:nvPr>
        </p:nvPicPr>
        <p:blipFill>
          <a:blip r:embed="rId2" cstate="print"/>
          <a:srcRect l="9932" t="1894" r="71467" b="85533"/>
          <a:stretch>
            <a:fillRect/>
          </a:stretch>
        </p:blipFill>
        <p:spPr>
          <a:xfrm>
            <a:off x="5892799" y="2044700"/>
            <a:ext cx="2758859" cy="1587500"/>
          </a:xfrm>
        </p:spPr>
      </p:pic>
      <p:pic>
        <p:nvPicPr>
          <p:cNvPr id="10" name="Content Placeholder 9" descr="DeviceMessaging-DeviceMenu.png"/>
          <p:cNvPicPr>
            <a:picLocks noGrp="1" noChangeAspect="1"/>
          </p:cNvPicPr>
          <p:nvPr>
            <p:ph sz="quarter" idx="4"/>
          </p:nvPr>
        </p:nvPicPr>
        <p:blipFill>
          <a:blip r:embed="rId3" cstate="print"/>
          <a:srcRect l="3501" t="28184" r="6162" b="34363"/>
          <a:stretch>
            <a:fillRect/>
          </a:stretch>
        </p:blipFill>
        <p:spPr>
          <a:xfrm>
            <a:off x="6022116" y="4038599"/>
            <a:ext cx="2829783" cy="1608635"/>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35</a:t>
            </a:fld>
            <a:endParaRPr lang="en-US"/>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350</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Truck Parking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381000" y="2562225"/>
            <a:ext cx="2743200" cy="3562393"/>
          </a:xfrm>
        </p:spPr>
        <p:txBody>
          <a:bodyPr>
            <a:normAutofit fontScale="85000" lnSpcReduction="10000"/>
          </a:bodyPr>
          <a:lstStyle/>
          <a:p>
            <a:r>
              <a:rPr lang="en-US" dirty="0" smtClean="0"/>
              <a:t>Monitors available truck parking spaces</a:t>
            </a:r>
          </a:p>
          <a:p>
            <a:r>
              <a:rPr lang="en-US" dirty="0" smtClean="0"/>
              <a:t>Captures parking alarms based on configured thresholds</a:t>
            </a:r>
            <a:endParaRPr lang="en-US" dirty="0" smtClean="0"/>
          </a:p>
        </p:txBody>
      </p:sp>
      <p:pic>
        <p:nvPicPr>
          <p:cNvPr id="854018" name="Picture 2" descr="Image result for florida rest stop truck park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7" y="2562225"/>
            <a:ext cx="5729288" cy="381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79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351</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8" name="Content Placeholder 2"/>
          <p:cNvSpPr>
            <a:spLocks noGrp="1"/>
          </p:cNvSpPr>
          <p:nvPr>
            <p:ph idx="1"/>
          </p:nvPr>
        </p:nvSpPr>
        <p:spPr>
          <a:xfrm>
            <a:off x="0" y="2133601"/>
            <a:ext cx="2865452" cy="3991018"/>
          </a:xfrm>
        </p:spPr>
        <p:txBody>
          <a:bodyPr>
            <a:normAutofit fontScale="85000" lnSpcReduction="20000"/>
          </a:bodyPr>
          <a:lstStyle/>
          <a:p>
            <a:r>
              <a:rPr lang="en-US" dirty="0" smtClean="0"/>
              <a:t>Map icons indicate communication status</a:t>
            </a:r>
          </a:p>
          <a:p>
            <a:r>
              <a:rPr lang="en-US" dirty="0" smtClean="0"/>
              <a:t>Facility status displays available spaces and alarm status</a:t>
            </a:r>
          </a:p>
          <a:p>
            <a:r>
              <a:rPr lang="en-US" dirty="0" smtClean="0"/>
              <a:t>Links to DMS and camera</a:t>
            </a:r>
            <a:endParaRPr lang="en-US" dirty="0" smtClean="0"/>
          </a:p>
        </p:txBody>
      </p:sp>
      <p:pic>
        <p:nvPicPr>
          <p:cNvPr id="855042" name="Picture 2" descr="C:\Documents\Projects\SunGuide Training\Master Slides\Screen Shots\Screan Shots R7.0\TPS\TP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15621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855043" name="Picture 3" descr="C:\Documents\Projects\SunGuide Training\Master Slides\Screen Shots\Screan Shots R7.0\TPS\TPS_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182" y="2514600"/>
            <a:ext cx="5970220" cy="418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64070"/>
      </p:ext>
    </p:extLst>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352</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8" name="Content Placeholder 2"/>
          <p:cNvSpPr>
            <a:spLocks noGrp="1"/>
          </p:cNvSpPr>
          <p:nvPr>
            <p:ph idx="1"/>
          </p:nvPr>
        </p:nvSpPr>
        <p:spPr>
          <a:xfrm>
            <a:off x="1143000" y="2667000"/>
            <a:ext cx="2865452" cy="3119459"/>
          </a:xfrm>
        </p:spPr>
        <p:txBody>
          <a:bodyPr>
            <a:normAutofit/>
          </a:bodyPr>
          <a:lstStyle/>
          <a:p>
            <a:r>
              <a:rPr lang="en-US" dirty="0" smtClean="0"/>
              <a:t>Operator can modify available spaces and set active</a:t>
            </a:r>
            <a:endParaRPr lang="en-US" dirty="0" smtClean="0"/>
          </a:p>
        </p:txBody>
      </p:sp>
      <p:pic>
        <p:nvPicPr>
          <p:cNvPr id="856066" name="Picture 2" descr="C:\Documents\Projects\SunGuide Training\Master Slides\Screen Shots\Screan Shots R7.0\TPS\TPS_Status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07657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89778"/>
      </p:ext>
    </p:extLst>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Truck Parking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353</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682854949"/>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354</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Configure parking facilities and default values</a:t>
            </a:r>
            <a:endParaRPr lang="en-US" dirty="0" smtClean="0"/>
          </a:p>
        </p:txBody>
      </p:sp>
      <p:pic>
        <p:nvPicPr>
          <p:cNvPr id="857090" name="Picture 2" descr="C:\Documents\Projects\SunGuide Training\Master Slides\Screen Shots\Screan Shots R7.0\TPS\TPS_Config_D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7150101"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47050"/>
      </p:ext>
    </p:extLst>
  </p:cSld>
  <p:clrMapOvr>
    <a:masterClrMapping/>
  </p:clrMapOvr>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355</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Add DMS(s)</a:t>
            </a:r>
            <a:endParaRPr lang="en-US" dirty="0" smtClean="0"/>
          </a:p>
        </p:txBody>
      </p:sp>
      <p:pic>
        <p:nvPicPr>
          <p:cNvPr id="858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15" y="2514600"/>
            <a:ext cx="7105650" cy="125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8115" name="Picture 3" descr="C:\Documents\Projects\SunGuide Training\Master Slides\Screen Shots\Screan Shots R7.0\TPS\TPS_Config_CCT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4876800"/>
            <a:ext cx="7137401" cy="1270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52400" y="4141915"/>
            <a:ext cx="8229600" cy="914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smtClean="0"/>
              <a:t>Add Camera(s)</a:t>
            </a:r>
            <a:endParaRPr lang="en-US" dirty="0" smtClean="0"/>
          </a:p>
        </p:txBody>
      </p:sp>
    </p:spTree>
    <p:extLst>
      <p:ext uri="{BB962C8B-B14F-4D97-AF65-F5344CB8AC3E}">
        <p14:creationId xmlns:p14="http://schemas.microsoft.com/office/powerpoint/2010/main" val="1494566421"/>
      </p:ext>
    </p:extLst>
  </p:cSld>
  <p:clrMapOvr>
    <a:masterClrMapping/>
  </p:clrMapOv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356</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If presence detectors used, configure link(s)</a:t>
            </a:r>
            <a:endParaRPr lang="en-US" dirty="0" smtClean="0"/>
          </a:p>
        </p:txBody>
      </p:sp>
      <p:pic>
        <p:nvPicPr>
          <p:cNvPr id="859138" name="Picture 2" descr="C:\Documents\Projects\SunGuide Training\Master Slides\Screen Shots\Screan Shots R7.0\TPS\TPS_Config_Pres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819400"/>
            <a:ext cx="8529851"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060577"/>
      </p:ext>
    </p:extLst>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5"/>
          <p:cNvSpPr>
            <a:spLocks noGrp="1"/>
          </p:cNvSpPr>
          <p:nvPr>
            <p:ph type="sldNum" sz="quarter" idx="12"/>
          </p:nvPr>
        </p:nvSpPr>
        <p:spPr>
          <a:noFill/>
        </p:spPr>
        <p:txBody>
          <a:bodyPr/>
          <a:lstStyle/>
          <a:p>
            <a:fld id="{0BB342BD-E393-42F3-9614-2F90AAD268BE}" type="slidenum">
              <a:rPr lang="en-US" smtClean="0"/>
              <a:pPr/>
              <a:t>357</a:t>
            </a:fld>
            <a:endParaRPr lang="en-US" smtClean="0"/>
          </a:p>
        </p:txBody>
      </p:sp>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If passage detectors used, configure link(s)</a:t>
            </a:r>
            <a:endParaRPr lang="en-US" dirty="0" smtClean="0"/>
          </a:p>
        </p:txBody>
      </p:sp>
      <p:pic>
        <p:nvPicPr>
          <p:cNvPr id="860162" name="Picture 2" descr="C:\Documents\Projects\SunGuide Training\Master Slides\Screen Shots\Screan Shots R7.0\TPS\TPS_Config_Incom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67210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60163" name="Picture 3" descr="C:\Documents\Projects\SunGuide Training\Master Slides\Screen Shots\Screan Shots R7.0\TPS\TPS_Config_Outgo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858012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514288"/>
      </p:ext>
    </p:extLst>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Ramp Metering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358</a:t>
            </a:fld>
            <a:endParaRPr lang="en-US"/>
          </a:p>
        </p:txBody>
      </p:sp>
      <p:pic>
        <p:nvPicPr>
          <p:cNvPr id="9" name="Picture 12" descr="Ramp-metering-highways-agency"/>
          <p:cNvPicPr>
            <a:picLocks noChangeAspect="1" noChangeArrowheads="1"/>
          </p:cNvPicPr>
          <p:nvPr/>
        </p:nvPicPr>
        <p:blipFill>
          <a:blip r:embed="rId2" cstate="print"/>
          <a:srcRect/>
          <a:stretch>
            <a:fillRect/>
          </a:stretch>
        </p:blipFill>
        <p:spPr bwMode="auto">
          <a:xfrm>
            <a:off x="2590800" y="3124200"/>
            <a:ext cx="4095750" cy="271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Slide Number Placeholder 6"/>
          <p:cNvSpPr>
            <a:spLocks noGrp="1"/>
          </p:cNvSpPr>
          <p:nvPr>
            <p:ph type="sldNum" sz="quarter" idx="12"/>
          </p:nvPr>
        </p:nvSpPr>
        <p:spPr>
          <a:noFill/>
        </p:spPr>
        <p:txBody>
          <a:bodyPr/>
          <a:lstStyle/>
          <a:p>
            <a:fld id="{F6354802-30BB-4431-9D7D-B0163803FE00}" type="slidenum">
              <a:rPr lang="en-US" smtClean="0"/>
              <a:pPr/>
              <a:t>359</a:t>
            </a:fld>
            <a:endParaRPr lang="en-US" smtClean="0"/>
          </a:p>
        </p:txBody>
      </p:sp>
      <p:sp>
        <p:nvSpPr>
          <p:cNvPr id="3456002" name="Rectangle 2"/>
          <p:cNvSpPr>
            <a:spLocks noGrp="1" noChangeArrowheads="1"/>
          </p:cNvSpPr>
          <p:nvPr>
            <p:ph type="title"/>
          </p:nvPr>
        </p:nvSpPr>
        <p:spPr/>
        <p:txBody>
          <a:bodyPr/>
          <a:lstStyle/>
          <a:p>
            <a:pPr>
              <a:defRPr/>
            </a:pPr>
            <a:r>
              <a:rPr lang="en-US"/>
              <a:t>Ramp Metering</a:t>
            </a:r>
            <a:endParaRPr lang="en-US" sz="2400"/>
          </a:p>
        </p:txBody>
      </p:sp>
      <p:sp>
        <p:nvSpPr>
          <p:cNvPr id="3456003" name="Rectangle 3"/>
          <p:cNvSpPr>
            <a:spLocks noChangeArrowheads="1"/>
          </p:cNvSpPr>
          <p:nvPr/>
        </p:nvSpPr>
        <p:spPr bwMode="auto">
          <a:xfrm>
            <a:off x="685800" y="1519238"/>
            <a:ext cx="7656513"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Ramping Metering uses a Ramp Meter Controller (RMC) at ramps to regulate the flow of traffic entering limited access roads (I-95) according to current traffic conditions</a:t>
            </a:r>
          </a:p>
          <a:p>
            <a:pPr marL="282575" indent="-282575" defTabSz="862013">
              <a:lnSpc>
                <a:spcPct val="100000"/>
              </a:lnSpc>
            </a:pPr>
            <a:r>
              <a:rPr lang="en-US" sz="2400"/>
              <a:t>SunGuide can monitor these RMC’s and set the algorithm that the controller should use</a:t>
            </a:r>
          </a:p>
        </p:txBody>
      </p:sp>
      <p:pic>
        <p:nvPicPr>
          <p:cNvPr id="236550" name="Picture 5" descr="Ramp Metering Diagram"/>
          <p:cNvPicPr>
            <a:picLocks noChangeAspect="1" noChangeArrowheads="1"/>
          </p:cNvPicPr>
          <p:nvPr/>
        </p:nvPicPr>
        <p:blipFill>
          <a:blip r:embed="rId3" cstate="print"/>
          <a:srcRect/>
          <a:stretch>
            <a:fillRect/>
          </a:stretch>
        </p:blipFill>
        <p:spPr bwMode="auto">
          <a:xfrm>
            <a:off x="4578350" y="3946525"/>
            <a:ext cx="4068763" cy="2436813"/>
          </a:xfrm>
          <a:prstGeom prst="rect">
            <a:avLst/>
          </a:prstGeom>
          <a:noFill/>
          <a:ln w="9525">
            <a:noFill/>
            <a:miter lim="800000"/>
            <a:headEnd/>
            <a:tailEnd/>
          </a:ln>
        </p:spPr>
      </p:pic>
      <p:sp>
        <p:nvSpPr>
          <p:cNvPr id="3456006" name="Rectangle 6"/>
          <p:cNvSpPr>
            <a:spLocks noChangeArrowheads="1"/>
          </p:cNvSpPr>
          <p:nvPr/>
        </p:nvSpPr>
        <p:spPr bwMode="auto">
          <a:xfrm>
            <a:off x="663575" y="3878263"/>
            <a:ext cx="3883025"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If configured, SunGuide can set the signaling state (Red / Green) based on “Fuzzy” Logic configured within SunGuide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56003">
                                            <p:txEl>
                                              <p:pRg st="0" end="0"/>
                                            </p:txEl>
                                          </p:spTgt>
                                        </p:tgtEl>
                                        <p:attrNameLst>
                                          <p:attrName>style.visibility</p:attrName>
                                        </p:attrNameLst>
                                      </p:cBhvr>
                                      <p:to>
                                        <p:strVal val="visible"/>
                                      </p:to>
                                    </p:set>
                                    <p:anim calcmode="lin" valueType="num">
                                      <p:cBhvr additive="base">
                                        <p:cTn id="7" dur="500" fill="hold"/>
                                        <p:tgtEl>
                                          <p:spTgt spid="3456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56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56003">
                                            <p:txEl>
                                              <p:pRg st="1" end="1"/>
                                            </p:txEl>
                                          </p:spTgt>
                                        </p:tgtEl>
                                        <p:attrNameLst>
                                          <p:attrName>style.visibility</p:attrName>
                                        </p:attrNameLst>
                                      </p:cBhvr>
                                      <p:to>
                                        <p:strVal val="visible"/>
                                      </p:to>
                                    </p:set>
                                    <p:anim calcmode="lin" valueType="num">
                                      <p:cBhvr additive="base">
                                        <p:cTn id="13" dur="500" fill="hold"/>
                                        <p:tgtEl>
                                          <p:spTgt spid="3456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6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56006">
                                            <p:txEl>
                                              <p:pRg st="0" end="0"/>
                                            </p:txEl>
                                          </p:spTgt>
                                        </p:tgtEl>
                                        <p:attrNameLst>
                                          <p:attrName>style.visibility</p:attrName>
                                        </p:attrNameLst>
                                      </p:cBhvr>
                                      <p:to>
                                        <p:strVal val="visible"/>
                                      </p:to>
                                    </p:set>
                                    <p:anim calcmode="lin" valueType="num">
                                      <p:cBhvr additive="base">
                                        <p:cTn id="19" dur="500" fill="hold"/>
                                        <p:tgtEl>
                                          <p:spTgt spid="345600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560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6003" grpId="0" build="p"/>
      <p:bldP spid="345600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Queue</a:t>
            </a:r>
            <a:endParaRPr lang="en-US" dirty="0"/>
          </a:p>
        </p:txBody>
      </p:sp>
      <p:sp>
        <p:nvSpPr>
          <p:cNvPr id="3" name="Content Placeholder 2"/>
          <p:cNvSpPr>
            <a:spLocks noGrp="1"/>
          </p:cNvSpPr>
          <p:nvPr>
            <p:ph sz="quarter" idx="1"/>
          </p:nvPr>
        </p:nvSpPr>
        <p:spPr>
          <a:xfrm>
            <a:off x="533400" y="1447800"/>
            <a:ext cx="8077200" cy="2413000"/>
          </a:xfrm>
        </p:spPr>
        <p:txBody>
          <a:bodyPr>
            <a:normAutofit lnSpcReduction="10000"/>
          </a:bodyPr>
          <a:lstStyle/>
          <a:p>
            <a:r>
              <a:rPr lang="en-US" dirty="0" smtClean="0"/>
              <a:t>Message queue lists all messages sent from </a:t>
            </a:r>
            <a:r>
              <a:rPr lang="en-US" dirty="0" err="1" smtClean="0"/>
              <a:t>SunGuide</a:t>
            </a:r>
            <a:r>
              <a:rPr lang="en-US" dirty="0" smtClean="0"/>
              <a:t> to a DMS in priority order</a:t>
            </a:r>
          </a:p>
          <a:p>
            <a:pPr lvl="1"/>
            <a:r>
              <a:rPr lang="en-US" dirty="0" smtClean="0"/>
              <a:t>1 = highest priority, 255 = lowest priority</a:t>
            </a:r>
          </a:p>
          <a:p>
            <a:pPr lvl="1"/>
            <a:r>
              <a:rPr lang="en-US" dirty="0" smtClean="0"/>
              <a:t>Note: “Completed” queue state for successfully sent messages</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36</a:t>
            </a:fld>
            <a:endParaRPr lang="en-US"/>
          </a:p>
        </p:txBody>
      </p:sp>
      <p:pic>
        <p:nvPicPr>
          <p:cNvPr id="566274" name="Picture 2"/>
          <p:cNvPicPr>
            <a:picLocks noChangeAspect="1" noChangeArrowheads="1"/>
          </p:cNvPicPr>
          <p:nvPr/>
        </p:nvPicPr>
        <p:blipFill>
          <a:blip r:embed="rId2" cstate="print"/>
          <a:srcRect/>
          <a:stretch>
            <a:fillRect/>
          </a:stretch>
        </p:blipFill>
        <p:spPr bwMode="auto">
          <a:xfrm>
            <a:off x="1828800" y="3810000"/>
            <a:ext cx="5181600" cy="2739753"/>
          </a:xfrm>
          <a:prstGeom prst="rect">
            <a:avLst/>
          </a:prstGeom>
          <a:noFill/>
          <a:ln w="9525">
            <a:noFill/>
            <a:miter lim="800000"/>
            <a:headEnd/>
            <a:tailEnd/>
          </a:ln>
        </p:spPr>
      </p:pic>
      <p:sp>
        <p:nvSpPr>
          <p:cNvPr id="13" name="Oval 12"/>
          <p:cNvSpPr/>
          <p:nvPr/>
        </p:nvSpPr>
        <p:spPr>
          <a:xfrm>
            <a:off x="3886200" y="4495800"/>
            <a:ext cx="457200" cy="3048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endCxn id="13" idx="1"/>
          </p:cNvCxnSpPr>
          <p:nvPr/>
        </p:nvCxnSpPr>
        <p:spPr bwMode="auto">
          <a:xfrm>
            <a:off x="3581400" y="3276600"/>
            <a:ext cx="371755" cy="1263837"/>
          </a:xfrm>
          <a:prstGeom prst="straightConnector1">
            <a:avLst/>
          </a:prstGeom>
          <a:noFill/>
          <a:ln w="25400" cap="flat" cmpd="sng" algn="ctr">
            <a:solidFill>
              <a:srgbClr val="C0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Slide Number Placeholder 6"/>
          <p:cNvSpPr>
            <a:spLocks noGrp="1"/>
          </p:cNvSpPr>
          <p:nvPr>
            <p:ph type="sldNum" sz="quarter" idx="12"/>
          </p:nvPr>
        </p:nvSpPr>
        <p:spPr>
          <a:noFill/>
        </p:spPr>
        <p:txBody>
          <a:bodyPr/>
          <a:lstStyle/>
          <a:p>
            <a:fld id="{34C99342-F742-4299-8C0E-9A0EF6CB8CB4}" type="slidenum">
              <a:rPr lang="en-US" smtClean="0"/>
              <a:pPr/>
              <a:t>360</a:t>
            </a:fld>
            <a:endParaRPr lang="en-US" smtClean="0"/>
          </a:p>
        </p:txBody>
      </p:sp>
      <p:sp>
        <p:nvSpPr>
          <p:cNvPr id="3458050"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237573" name="Rectangle 3"/>
          <p:cNvSpPr>
            <a:spLocks noChangeArrowheads="1"/>
          </p:cNvSpPr>
          <p:nvPr/>
        </p:nvSpPr>
        <p:spPr bwMode="auto">
          <a:xfrm>
            <a:off x="685800" y="4829175"/>
            <a:ext cx="7656513" cy="17716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200" dirty="0" err="1"/>
              <a:t>SunGuide</a:t>
            </a:r>
            <a:r>
              <a:rPr lang="en-US" sz="2200" dirty="0"/>
              <a:t> map reports Ramp Meter Controller devices, ramp lanes, mainline lanes as color-coded icons</a:t>
            </a:r>
          </a:p>
        </p:txBody>
      </p:sp>
      <p:pic>
        <p:nvPicPr>
          <p:cNvPr id="237574" name="Picture 11"/>
          <p:cNvPicPr>
            <a:picLocks noGrp="1" noChangeAspect="1" noChangeArrowheads="1"/>
          </p:cNvPicPr>
          <p:nvPr>
            <p:ph sz="half" idx="1"/>
          </p:nvPr>
        </p:nvPicPr>
        <p:blipFill>
          <a:blip r:embed="rId3" cstate="print"/>
          <a:srcRect/>
          <a:stretch>
            <a:fillRect/>
          </a:stretch>
        </p:blipFill>
        <p:spPr>
          <a:xfrm>
            <a:off x="1846263" y="1666875"/>
            <a:ext cx="4781550" cy="2962275"/>
          </a:xfrm>
        </p:spPr>
      </p:pic>
      <p:pic>
        <p:nvPicPr>
          <p:cNvPr id="237575" name="Picture 14"/>
          <p:cNvPicPr>
            <a:picLocks noChangeAspect="1" noChangeArrowheads="1"/>
          </p:cNvPicPr>
          <p:nvPr/>
        </p:nvPicPr>
        <p:blipFill>
          <a:blip r:embed="rId4" cstate="print"/>
          <a:srcRect/>
          <a:stretch>
            <a:fillRect/>
          </a:stretch>
        </p:blipFill>
        <p:spPr bwMode="auto">
          <a:xfrm>
            <a:off x="1839913" y="1638300"/>
            <a:ext cx="4781550" cy="3238500"/>
          </a:xfrm>
          <a:prstGeom prst="rect">
            <a:avLst/>
          </a:prstGeom>
          <a:noFill/>
          <a:ln w="9525">
            <a:noFill/>
            <a:miter lim="800000"/>
            <a:headEnd/>
            <a:tailEnd/>
          </a:ln>
        </p:spPr>
      </p:pic>
      <p:grpSp>
        <p:nvGrpSpPr>
          <p:cNvPr id="2" name="Group 26"/>
          <p:cNvGrpSpPr>
            <a:grpSpLocks/>
          </p:cNvGrpSpPr>
          <p:nvPr/>
        </p:nvGrpSpPr>
        <p:grpSpPr bwMode="auto">
          <a:xfrm>
            <a:off x="463550" y="2335212"/>
            <a:ext cx="3503613" cy="795338"/>
            <a:chOff x="292" y="1306"/>
            <a:chExt cx="2207" cy="501"/>
          </a:xfrm>
        </p:grpSpPr>
        <p:sp>
          <p:nvSpPr>
            <p:cNvPr id="237586" name="Text Box 16"/>
            <p:cNvSpPr txBox="1">
              <a:spLocks noChangeArrowheads="1"/>
            </p:cNvSpPr>
            <p:nvPr/>
          </p:nvSpPr>
          <p:spPr bwMode="auto">
            <a:xfrm>
              <a:off x="292" y="130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Meter Controller</a:t>
              </a:r>
            </a:p>
          </p:txBody>
        </p:sp>
        <p:sp>
          <p:nvSpPr>
            <p:cNvPr id="237587" name="Line 15"/>
            <p:cNvSpPr>
              <a:spLocks noChangeShapeType="1"/>
            </p:cNvSpPr>
            <p:nvPr/>
          </p:nvSpPr>
          <p:spPr bwMode="auto">
            <a:xfrm>
              <a:off x="1088" y="1493"/>
              <a:ext cx="1411" cy="227"/>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3" name="Group 25"/>
          <p:cNvGrpSpPr>
            <a:grpSpLocks/>
          </p:cNvGrpSpPr>
          <p:nvPr/>
        </p:nvGrpSpPr>
        <p:grpSpPr bwMode="auto">
          <a:xfrm>
            <a:off x="4278313" y="1795462"/>
            <a:ext cx="3992562" cy="1125538"/>
            <a:chOff x="2695" y="966"/>
            <a:chExt cx="2515" cy="709"/>
          </a:xfrm>
        </p:grpSpPr>
        <p:sp>
          <p:nvSpPr>
            <p:cNvPr id="237583" name="Text Box 17"/>
            <p:cNvSpPr txBox="1">
              <a:spLocks noChangeArrowheads="1"/>
            </p:cNvSpPr>
            <p:nvPr/>
          </p:nvSpPr>
          <p:spPr bwMode="auto">
            <a:xfrm>
              <a:off x="4423" y="96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Lanes (Angled)</a:t>
              </a:r>
            </a:p>
          </p:txBody>
        </p:sp>
        <p:sp>
          <p:nvSpPr>
            <p:cNvPr id="237584" name="Line 19"/>
            <p:cNvSpPr>
              <a:spLocks noChangeShapeType="1"/>
            </p:cNvSpPr>
            <p:nvPr/>
          </p:nvSpPr>
          <p:spPr bwMode="auto">
            <a:xfrm flipH="1">
              <a:off x="2695" y="1104"/>
              <a:ext cx="1721" cy="56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5" name="Line 20"/>
            <p:cNvSpPr>
              <a:spLocks noChangeShapeType="1"/>
            </p:cNvSpPr>
            <p:nvPr/>
          </p:nvSpPr>
          <p:spPr bwMode="auto">
            <a:xfrm flipH="1">
              <a:off x="2843" y="1122"/>
              <a:ext cx="1582" cy="553"/>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4" name="Group 24"/>
          <p:cNvGrpSpPr>
            <a:grpSpLocks/>
          </p:cNvGrpSpPr>
          <p:nvPr/>
        </p:nvGrpSpPr>
        <p:grpSpPr bwMode="auto">
          <a:xfrm>
            <a:off x="4397375" y="3113087"/>
            <a:ext cx="4130675" cy="1049338"/>
            <a:chOff x="2770" y="1796"/>
            <a:chExt cx="2602" cy="661"/>
          </a:xfrm>
        </p:grpSpPr>
        <p:sp>
          <p:nvSpPr>
            <p:cNvPr id="237579" name="Text Box 18"/>
            <p:cNvSpPr txBox="1">
              <a:spLocks noChangeArrowheads="1"/>
            </p:cNvSpPr>
            <p:nvPr/>
          </p:nvSpPr>
          <p:spPr bwMode="auto">
            <a:xfrm>
              <a:off x="4399" y="1956"/>
              <a:ext cx="973"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Mainline Lanes (Straight)</a:t>
              </a:r>
            </a:p>
          </p:txBody>
        </p:sp>
        <p:sp>
          <p:nvSpPr>
            <p:cNvPr id="237580" name="Line 21"/>
            <p:cNvSpPr>
              <a:spLocks noChangeShapeType="1"/>
            </p:cNvSpPr>
            <p:nvPr/>
          </p:nvSpPr>
          <p:spPr bwMode="auto">
            <a:xfrm flipH="1" flipV="1">
              <a:off x="2770" y="1796"/>
              <a:ext cx="1615" cy="29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1" name="Line 22"/>
            <p:cNvSpPr>
              <a:spLocks noChangeShapeType="1"/>
            </p:cNvSpPr>
            <p:nvPr/>
          </p:nvSpPr>
          <p:spPr bwMode="auto">
            <a:xfrm flipH="1" flipV="1">
              <a:off x="2772" y="1846"/>
              <a:ext cx="1615" cy="25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2" name="Line 23"/>
            <p:cNvSpPr>
              <a:spLocks noChangeShapeType="1"/>
            </p:cNvSpPr>
            <p:nvPr/>
          </p:nvSpPr>
          <p:spPr bwMode="auto">
            <a:xfrm flipH="1" flipV="1">
              <a:off x="2780" y="1911"/>
              <a:ext cx="1623" cy="193"/>
            </a:xfrm>
            <a:prstGeom prst="line">
              <a:avLst/>
            </a:prstGeom>
            <a:noFill/>
            <a:ln w="38100">
              <a:solidFill>
                <a:srgbClr val="FF0000"/>
              </a:solidFill>
              <a:round/>
              <a:headEnd/>
              <a:tailEnd type="triangle" w="med" len="med"/>
            </a:ln>
          </p:spPr>
          <p:txBody>
            <a:bodyPr lIns="92066" tIns="46033" rIns="92066" bIns="46033"/>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500"/>
                            </p:stCondLst>
                            <p:childTnLst>
                              <p:par>
                                <p:cTn id="9" presetID="22" presetClass="entr" presetSubtype="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2500"/>
                            </p:stCondLst>
                            <p:childTnLst>
                              <p:par>
                                <p:cTn id="13" presetID="22" presetClass="entr" presetSubtype="2"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Slide Number Placeholder 6"/>
          <p:cNvSpPr>
            <a:spLocks noGrp="1"/>
          </p:cNvSpPr>
          <p:nvPr>
            <p:ph type="sldNum" sz="quarter" idx="12"/>
          </p:nvPr>
        </p:nvSpPr>
        <p:spPr>
          <a:noFill/>
        </p:spPr>
        <p:txBody>
          <a:bodyPr/>
          <a:lstStyle/>
          <a:p>
            <a:fld id="{66324FE4-544B-4D27-931C-3A073E92C32A}" type="slidenum">
              <a:rPr lang="en-US" smtClean="0"/>
              <a:pPr/>
              <a:t>361</a:t>
            </a:fld>
            <a:endParaRPr lang="en-US" smtClean="0"/>
          </a:p>
        </p:txBody>
      </p:sp>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40966" name="Rectangle 3"/>
          <p:cNvSpPr>
            <a:spLocks noChangeArrowheads="1"/>
          </p:cNvSpPr>
          <p:nvPr/>
        </p:nvSpPr>
        <p:spPr bwMode="auto">
          <a:xfrm>
            <a:off x="685800" y="5424488"/>
            <a:ext cx="7656513" cy="117633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a:t>Ramp Meter Controller Status Window: Right-click on map, select “Ramp Metering” then “Status Overview” to launch a Ramp Meter Controller status window</a:t>
            </a:r>
          </a:p>
        </p:txBody>
      </p:sp>
      <p:graphicFrame>
        <p:nvGraphicFramePr>
          <p:cNvPr id="3496965" name="Object 2"/>
          <p:cNvGraphicFramePr>
            <a:graphicFrameLocks noGrp="1" noChangeAspect="1"/>
          </p:cNvGraphicFramePr>
          <p:nvPr>
            <p:ph sz="half" idx="2"/>
          </p:nvPr>
        </p:nvGraphicFramePr>
        <p:xfrm>
          <a:off x="2759075" y="1493838"/>
          <a:ext cx="5907088" cy="3371850"/>
        </p:xfrm>
        <a:graphic>
          <a:graphicData uri="http://schemas.openxmlformats.org/presentationml/2006/ole">
            <mc:AlternateContent xmlns:mc="http://schemas.openxmlformats.org/markup-compatibility/2006">
              <mc:Choice xmlns:v="urn:schemas-microsoft-com:vml" Requires="v">
                <p:oleObj spid="_x0000_s158773" r:id="rId4" imgW="5458587" imgH="3115110" progId="">
                  <p:embed/>
                </p:oleObj>
              </mc:Choice>
              <mc:Fallback>
                <p:oleObj r:id="rId4" imgW="5458587" imgH="31151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1493838"/>
                        <a:ext cx="5907088"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0967" name="Picture 8"/>
          <p:cNvPicPr>
            <a:picLocks noChangeAspect="1" noChangeArrowheads="1"/>
          </p:cNvPicPr>
          <p:nvPr/>
        </p:nvPicPr>
        <p:blipFill>
          <a:blip r:embed="rId6" cstate="print"/>
          <a:srcRect/>
          <a:stretch>
            <a:fillRect/>
          </a:stretch>
        </p:blipFill>
        <p:spPr bwMode="auto">
          <a:xfrm>
            <a:off x="469900" y="2582863"/>
            <a:ext cx="2720975" cy="2611437"/>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96965"/>
                                        </p:tgtEl>
                                        <p:attrNameLst>
                                          <p:attrName>style.visibility</p:attrName>
                                        </p:attrNameLst>
                                      </p:cBhvr>
                                      <p:to>
                                        <p:strVal val="visible"/>
                                      </p:to>
                                    </p:set>
                                    <p:animEffect transition="in" filter="blinds(horizontal)">
                                      <p:cBhvr>
                                        <p:cTn id="7" dur="500"/>
                                        <p:tgtEl>
                                          <p:spTgt spid="349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lide Number Placeholder 6"/>
          <p:cNvSpPr>
            <a:spLocks noGrp="1"/>
          </p:cNvSpPr>
          <p:nvPr>
            <p:ph type="sldNum" sz="quarter" idx="12"/>
          </p:nvPr>
        </p:nvSpPr>
        <p:spPr>
          <a:noFill/>
        </p:spPr>
        <p:txBody>
          <a:bodyPr/>
          <a:lstStyle/>
          <a:p>
            <a:fld id="{8D16485E-2EB8-4B20-9970-128145368D85}" type="slidenum">
              <a:rPr lang="en-US" smtClean="0"/>
              <a:pPr/>
              <a:t>362</a:t>
            </a:fld>
            <a:endParaRPr lang="en-US" smtClean="0"/>
          </a:p>
        </p:txBody>
      </p:sp>
      <p:sp>
        <p:nvSpPr>
          <p:cNvPr id="3462146"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3462148" name="Rectangle 4"/>
          <p:cNvSpPr>
            <a:spLocks noChangeArrowheads="1"/>
          </p:cNvSpPr>
          <p:nvPr/>
        </p:nvSpPr>
        <p:spPr bwMode="auto">
          <a:xfrm>
            <a:off x="665162" y="3205163"/>
            <a:ext cx="7656513" cy="365283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Ramp Meter Controller Status Window</a:t>
            </a:r>
          </a:p>
          <a:p>
            <a:pPr marL="800100" lvl="1" indent="-342900" defTabSz="862013">
              <a:lnSpc>
                <a:spcPct val="100000"/>
              </a:lnSpc>
            </a:pPr>
            <a:r>
              <a:rPr lang="en-US" sz="1600"/>
              <a:t>RMC Id: Unique Ramp Meter Controller (RMC) identifier</a:t>
            </a:r>
          </a:p>
          <a:p>
            <a:pPr marL="800100" lvl="1" indent="-342900" defTabSz="862013">
              <a:lnSpc>
                <a:spcPct val="100000"/>
              </a:lnSpc>
            </a:pPr>
            <a:r>
              <a:rPr lang="en-US" sz="1600"/>
              <a:t>Location: Numerical identifier of the RMC location. There can be multiple RMC at the same location</a:t>
            </a:r>
          </a:p>
          <a:p>
            <a:pPr marL="800100" lvl="1" indent="-342900" defTabSz="862013">
              <a:lnSpc>
                <a:spcPct val="100000"/>
              </a:lnSpc>
            </a:pPr>
            <a:r>
              <a:rPr lang="en-US" sz="1600"/>
              <a:t>Mile Post: Mile post closest to the RMC location</a:t>
            </a:r>
          </a:p>
          <a:p>
            <a:pPr marL="800100" lvl="1" indent="-342900" defTabSz="862013">
              <a:lnSpc>
                <a:spcPct val="100000"/>
              </a:lnSpc>
            </a:pPr>
            <a:r>
              <a:rPr lang="en-US" sz="1600"/>
              <a:t>Metering Status: Logic currently being used</a:t>
            </a:r>
          </a:p>
          <a:p>
            <a:pPr lvl="2" defTabSz="862013">
              <a:lnSpc>
                <a:spcPct val="100000"/>
              </a:lnSpc>
            </a:pPr>
            <a:r>
              <a:rPr lang="en-US" sz="1600"/>
              <a:t>Fuzzy: RMC is using SunGuide’s “Fuzzy” logic</a:t>
            </a:r>
          </a:p>
          <a:p>
            <a:pPr lvl="2" defTabSz="862013">
              <a:lnSpc>
                <a:spcPct val="100000"/>
              </a:lnSpc>
            </a:pPr>
            <a:r>
              <a:rPr lang="en-US" sz="1600"/>
              <a:t>Local: RMC is using default controller algorithm</a:t>
            </a:r>
          </a:p>
          <a:p>
            <a:pPr lvl="2" defTabSz="862013">
              <a:lnSpc>
                <a:spcPct val="100000"/>
              </a:lnSpc>
            </a:pPr>
            <a:r>
              <a:rPr lang="en-US" sz="1600"/>
              <a:t>Out of Service: RMC is not operating</a:t>
            </a:r>
          </a:p>
          <a:p>
            <a:pPr marL="800100" lvl="1" indent="-342900" defTabSz="862013">
              <a:lnSpc>
                <a:spcPct val="100000"/>
              </a:lnSpc>
            </a:pPr>
            <a:r>
              <a:rPr lang="en-US" sz="1600"/>
              <a:t>Metering Plan: </a:t>
            </a:r>
          </a:p>
          <a:p>
            <a:pPr marL="800100" lvl="1" indent="-342900" defTabSz="862013">
              <a:lnSpc>
                <a:spcPct val="100000"/>
              </a:lnSpc>
            </a:pPr>
            <a:endParaRPr lang="en-US" sz="1600"/>
          </a:p>
        </p:txBody>
      </p:sp>
      <p:graphicFrame>
        <p:nvGraphicFramePr>
          <p:cNvPr id="41986" name="Object 2"/>
          <p:cNvGraphicFramePr>
            <a:graphicFrameLocks noGrp="1" noChangeAspect="1"/>
          </p:cNvGraphicFramePr>
          <p:nvPr>
            <p:ph sz="half" idx="2"/>
          </p:nvPr>
        </p:nvGraphicFramePr>
        <p:xfrm>
          <a:off x="236537" y="1604963"/>
          <a:ext cx="8678863" cy="1465262"/>
        </p:xfrm>
        <a:graphic>
          <a:graphicData uri="http://schemas.openxmlformats.org/presentationml/2006/ole">
            <mc:AlternateContent xmlns:mc="http://schemas.openxmlformats.org/markup-compatibility/2006">
              <mc:Choice xmlns:v="urn:schemas-microsoft-com:vml" Requires="v">
                <p:oleObj spid="_x0000_s159797" r:id="rId4" imgW="8523810" imgH="1438095" progId="">
                  <p:embed/>
                </p:oleObj>
              </mc:Choice>
              <mc:Fallback>
                <p:oleObj r:id="rId4" imgW="8523810" imgH="143809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7" y="1604963"/>
                        <a:ext cx="8678863" cy="1465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62148">
                                            <p:txEl>
                                              <p:pRg st="0" end="0"/>
                                            </p:txEl>
                                          </p:spTgt>
                                        </p:tgtEl>
                                        <p:attrNameLst>
                                          <p:attrName>style.visibility</p:attrName>
                                        </p:attrNameLst>
                                      </p:cBhvr>
                                      <p:to>
                                        <p:strVal val="visible"/>
                                      </p:to>
                                    </p:set>
                                    <p:anim calcmode="lin" valueType="num">
                                      <p:cBhvr additive="base">
                                        <p:cTn id="7" dur="500" fill="hold"/>
                                        <p:tgtEl>
                                          <p:spTgt spid="3462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6214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62148">
                                            <p:txEl>
                                              <p:pRg st="1" end="1"/>
                                            </p:txEl>
                                          </p:spTgt>
                                        </p:tgtEl>
                                        <p:attrNameLst>
                                          <p:attrName>style.visibility</p:attrName>
                                        </p:attrNameLst>
                                      </p:cBhvr>
                                      <p:to>
                                        <p:strVal val="visible"/>
                                      </p:to>
                                    </p:set>
                                    <p:anim calcmode="lin" valueType="num">
                                      <p:cBhvr additive="base">
                                        <p:cTn id="11" dur="500" fill="hold"/>
                                        <p:tgtEl>
                                          <p:spTgt spid="346214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6214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62148">
                                            <p:txEl>
                                              <p:pRg st="2" end="2"/>
                                            </p:txEl>
                                          </p:spTgt>
                                        </p:tgtEl>
                                        <p:attrNameLst>
                                          <p:attrName>style.visibility</p:attrName>
                                        </p:attrNameLst>
                                      </p:cBhvr>
                                      <p:to>
                                        <p:strVal val="visible"/>
                                      </p:to>
                                    </p:set>
                                    <p:anim calcmode="lin" valueType="num">
                                      <p:cBhvr additive="base">
                                        <p:cTn id="15" dur="500" fill="hold"/>
                                        <p:tgtEl>
                                          <p:spTgt spid="346214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6214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62148">
                                            <p:txEl>
                                              <p:pRg st="3" end="3"/>
                                            </p:txEl>
                                          </p:spTgt>
                                        </p:tgtEl>
                                        <p:attrNameLst>
                                          <p:attrName>style.visibility</p:attrName>
                                        </p:attrNameLst>
                                      </p:cBhvr>
                                      <p:to>
                                        <p:strVal val="visible"/>
                                      </p:to>
                                    </p:set>
                                    <p:anim calcmode="lin" valueType="num">
                                      <p:cBhvr additive="base">
                                        <p:cTn id="19" dur="500" fill="hold"/>
                                        <p:tgtEl>
                                          <p:spTgt spid="346214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6214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62148">
                                            <p:txEl>
                                              <p:pRg st="4" end="4"/>
                                            </p:txEl>
                                          </p:spTgt>
                                        </p:tgtEl>
                                        <p:attrNameLst>
                                          <p:attrName>style.visibility</p:attrName>
                                        </p:attrNameLst>
                                      </p:cBhvr>
                                      <p:to>
                                        <p:strVal val="visible"/>
                                      </p:to>
                                    </p:set>
                                    <p:anim calcmode="lin" valueType="num">
                                      <p:cBhvr additive="base">
                                        <p:cTn id="23" dur="500" fill="hold"/>
                                        <p:tgtEl>
                                          <p:spTgt spid="346214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6214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62148">
                                            <p:txEl>
                                              <p:pRg st="5" end="5"/>
                                            </p:txEl>
                                          </p:spTgt>
                                        </p:tgtEl>
                                        <p:attrNameLst>
                                          <p:attrName>style.visibility</p:attrName>
                                        </p:attrNameLst>
                                      </p:cBhvr>
                                      <p:to>
                                        <p:strVal val="visible"/>
                                      </p:to>
                                    </p:set>
                                    <p:anim calcmode="lin" valueType="num">
                                      <p:cBhvr additive="base">
                                        <p:cTn id="27" dur="500" fill="hold"/>
                                        <p:tgtEl>
                                          <p:spTgt spid="346214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6214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62148">
                                            <p:txEl>
                                              <p:pRg st="6" end="6"/>
                                            </p:txEl>
                                          </p:spTgt>
                                        </p:tgtEl>
                                        <p:attrNameLst>
                                          <p:attrName>style.visibility</p:attrName>
                                        </p:attrNameLst>
                                      </p:cBhvr>
                                      <p:to>
                                        <p:strVal val="visible"/>
                                      </p:to>
                                    </p:set>
                                    <p:anim calcmode="lin" valueType="num">
                                      <p:cBhvr additive="base">
                                        <p:cTn id="31" dur="500" fill="hold"/>
                                        <p:tgtEl>
                                          <p:spTgt spid="346214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6214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62148">
                                            <p:txEl>
                                              <p:pRg st="7" end="7"/>
                                            </p:txEl>
                                          </p:spTgt>
                                        </p:tgtEl>
                                        <p:attrNameLst>
                                          <p:attrName>style.visibility</p:attrName>
                                        </p:attrNameLst>
                                      </p:cBhvr>
                                      <p:to>
                                        <p:strVal val="visible"/>
                                      </p:to>
                                    </p:set>
                                    <p:anim calcmode="lin" valueType="num">
                                      <p:cBhvr additive="base">
                                        <p:cTn id="35" dur="500" fill="hold"/>
                                        <p:tgtEl>
                                          <p:spTgt spid="346214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6214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62148">
                                            <p:txEl>
                                              <p:pRg st="8" end="8"/>
                                            </p:txEl>
                                          </p:spTgt>
                                        </p:tgtEl>
                                        <p:attrNameLst>
                                          <p:attrName>style.visibility</p:attrName>
                                        </p:attrNameLst>
                                      </p:cBhvr>
                                      <p:to>
                                        <p:strVal val="visible"/>
                                      </p:to>
                                    </p:set>
                                    <p:anim calcmode="lin" valueType="num">
                                      <p:cBhvr additive="base">
                                        <p:cTn id="39" dur="500" fill="hold"/>
                                        <p:tgtEl>
                                          <p:spTgt spid="346214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621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2148" grpId="0" build="p"/>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9" name="Slide Number Placeholder 8"/>
          <p:cNvSpPr>
            <a:spLocks noGrp="1"/>
          </p:cNvSpPr>
          <p:nvPr>
            <p:ph type="sldNum" sz="quarter" idx="12"/>
          </p:nvPr>
        </p:nvSpPr>
        <p:spPr>
          <a:noFill/>
        </p:spPr>
        <p:txBody>
          <a:bodyPr/>
          <a:lstStyle/>
          <a:p>
            <a:fld id="{464545B9-D38A-4ACB-AAE7-D33A45A88778}" type="slidenum">
              <a:rPr lang="en-US" smtClean="0"/>
              <a:pPr/>
              <a:t>363</a:t>
            </a:fld>
            <a:endParaRPr lang="en-US" smtClean="0"/>
          </a:p>
        </p:txBody>
      </p:sp>
      <p:sp>
        <p:nvSpPr>
          <p:cNvPr id="3466242" name="Rectangle 2"/>
          <p:cNvSpPr>
            <a:spLocks noGrp="1" noChangeArrowheads="1"/>
          </p:cNvSpPr>
          <p:nvPr>
            <p:ph type="title" sz="quarter"/>
          </p:nvPr>
        </p:nvSpPr>
        <p:spPr/>
        <p:txBody>
          <a:bodyPr>
            <a:normAutofit fontScale="90000"/>
          </a:bodyPr>
          <a:lstStyle/>
          <a:p>
            <a:pPr>
              <a:defRPr/>
            </a:pPr>
            <a:r>
              <a:rPr lang="en-US"/>
              <a:t>Ramp Metering</a:t>
            </a:r>
            <a:br>
              <a:rPr lang="en-US"/>
            </a:br>
            <a:r>
              <a:rPr lang="en-US" sz="2400"/>
              <a:t>Device Status</a:t>
            </a:r>
          </a:p>
        </p:txBody>
      </p:sp>
      <p:graphicFrame>
        <p:nvGraphicFramePr>
          <p:cNvPr id="43010" name="Object 2"/>
          <p:cNvGraphicFramePr>
            <a:graphicFrameLocks noGrp="1" noChangeAspect="1"/>
          </p:cNvGraphicFramePr>
          <p:nvPr>
            <p:ph sz="quarter" idx="2"/>
          </p:nvPr>
        </p:nvGraphicFramePr>
        <p:xfrm>
          <a:off x="293688" y="1327150"/>
          <a:ext cx="8666162" cy="1462088"/>
        </p:xfrm>
        <a:graphic>
          <a:graphicData uri="http://schemas.openxmlformats.org/presentationml/2006/ole">
            <mc:AlternateContent xmlns:mc="http://schemas.openxmlformats.org/markup-compatibility/2006">
              <mc:Choice xmlns:v="urn:schemas-microsoft-com:vml" Requires="v">
                <p:oleObj spid="_x0000_s161178" r:id="rId4" imgW="8523810" imgH="1438095" progId="">
                  <p:embed/>
                </p:oleObj>
              </mc:Choice>
              <mc:Fallback>
                <p:oleObj r:id="rId4" imgW="8523810" imgH="143809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88" y="1327150"/>
                        <a:ext cx="8666162" cy="146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66243" name="Rectangle 3"/>
          <p:cNvSpPr>
            <a:spLocks noChangeArrowheads="1"/>
          </p:cNvSpPr>
          <p:nvPr/>
        </p:nvSpPr>
        <p:spPr bwMode="auto">
          <a:xfrm>
            <a:off x="1069975" y="2817813"/>
            <a:ext cx="7656513" cy="40401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Ramp Meter Controller Status Window</a:t>
            </a:r>
          </a:p>
          <a:p>
            <a:pPr marL="800100" lvl="1" indent="-342900" defTabSz="862013">
              <a:lnSpc>
                <a:spcPct val="100000"/>
              </a:lnSpc>
            </a:pPr>
            <a:r>
              <a:rPr lang="en-US" sz="1600" dirty="0"/>
              <a:t>Last Download: Time that the RMC was last updated</a:t>
            </a:r>
          </a:p>
          <a:p>
            <a:pPr marL="800100" lvl="1" indent="-342900" defTabSz="862013">
              <a:lnSpc>
                <a:spcPct val="100000"/>
              </a:lnSpc>
            </a:pPr>
            <a:r>
              <a:rPr lang="en-US" sz="1600" dirty="0" err="1"/>
              <a:t>MVol</a:t>
            </a:r>
            <a:r>
              <a:rPr lang="en-US" sz="1600" dirty="0"/>
              <a:t> / </a:t>
            </a:r>
            <a:r>
              <a:rPr lang="en-US" sz="1600" dirty="0" err="1"/>
              <a:t>MOcc</a:t>
            </a:r>
            <a:r>
              <a:rPr lang="en-US" sz="1600" dirty="0"/>
              <a:t>: Mainline Volume and Occupancy</a:t>
            </a:r>
          </a:p>
          <a:p>
            <a:pPr marL="800100" lvl="1" indent="-342900" defTabSz="862013">
              <a:lnSpc>
                <a:spcPct val="100000"/>
              </a:lnSpc>
            </a:pPr>
            <a:r>
              <a:rPr lang="en-US" sz="1600" dirty="0" err="1"/>
              <a:t>RQOcc</a:t>
            </a:r>
            <a:r>
              <a:rPr lang="en-US" sz="1600" dirty="0"/>
              <a:t> / </a:t>
            </a:r>
            <a:r>
              <a:rPr lang="en-US" sz="1600" dirty="0" err="1"/>
              <a:t>AQOcc</a:t>
            </a:r>
            <a:r>
              <a:rPr lang="en-US" sz="1600" dirty="0"/>
              <a:t>: Ramp queue and Advanced queue Occupancy</a:t>
            </a:r>
          </a:p>
          <a:p>
            <a:pPr marL="800100" lvl="1" indent="-342900" defTabSz="862013">
              <a:lnSpc>
                <a:spcPct val="100000"/>
              </a:lnSpc>
            </a:pPr>
            <a:endParaRPr lang="en-US" sz="1600" dirty="0"/>
          </a:p>
          <a:p>
            <a:pPr marL="800100" lvl="1" indent="-342900" defTabSz="862013">
              <a:lnSpc>
                <a:spcPct val="100000"/>
              </a:lnSpc>
            </a:pPr>
            <a:endParaRPr lang="en-US" sz="1600" dirty="0"/>
          </a:p>
          <a:p>
            <a:pPr marL="800100" lvl="1" indent="-342900" defTabSz="862013">
              <a:lnSpc>
                <a:spcPct val="100000"/>
              </a:lnSpc>
            </a:pPr>
            <a:endParaRPr lang="en-US" sz="1600" dirty="0" smtClean="0"/>
          </a:p>
          <a:p>
            <a:pPr marL="800100" lvl="1" indent="-342900" defTabSz="862013">
              <a:lnSpc>
                <a:spcPct val="100000"/>
              </a:lnSpc>
            </a:pPr>
            <a:endParaRPr lang="en-US" sz="1600" dirty="0"/>
          </a:p>
          <a:p>
            <a:pPr marL="800100" lvl="1" indent="-342900" defTabSz="862013">
              <a:lnSpc>
                <a:spcPct val="100000"/>
              </a:lnSpc>
            </a:pPr>
            <a:endParaRPr lang="en-US" sz="1600" dirty="0"/>
          </a:p>
          <a:p>
            <a:pPr marL="800100" lvl="1" indent="-342900" defTabSz="862013">
              <a:lnSpc>
                <a:spcPct val="100000"/>
              </a:lnSpc>
            </a:pPr>
            <a:r>
              <a:rPr lang="en-US" sz="1600" dirty="0"/>
              <a:t>Metering Mode: Manually configured mode</a:t>
            </a:r>
          </a:p>
          <a:p>
            <a:pPr lvl="2" defTabSz="862013">
              <a:lnSpc>
                <a:spcPct val="100000"/>
              </a:lnSpc>
            </a:pPr>
            <a:r>
              <a:rPr lang="en-US" sz="1600" dirty="0"/>
              <a:t>Fuzzy / Local: RMC is on and using Fuzzy / Local algorithm</a:t>
            </a:r>
          </a:p>
          <a:p>
            <a:pPr lvl="2" defTabSz="862013">
              <a:lnSpc>
                <a:spcPct val="100000"/>
              </a:lnSpc>
            </a:pPr>
            <a:r>
              <a:rPr lang="en-US" sz="1600" dirty="0"/>
              <a:t>Off: RMC is not operating</a:t>
            </a:r>
          </a:p>
          <a:p>
            <a:pPr marL="800100" lvl="1" indent="-342900" defTabSz="862013">
              <a:lnSpc>
                <a:spcPct val="100000"/>
              </a:lnSpc>
            </a:pPr>
            <a:r>
              <a:rPr lang="en-US" sz="1600" dirty="0"/>
              <a:t>Rate: The rate of traffic allowed to enter mainline</a:t>
            </a:r>
          </a:p>
          <a:p>
            <a:pPr marL="800100" lvl="1" indent="-342900" defTabSz="862013">
              <a:lnSpc>
                <a:spcPct val="100000"/>
              </a:lnSpc>
            </a:pPr>
            <a:r>
              <a:rPr lang="en-US" sz="1600" dirty="0"/>
              <a:t>Red Violator: Vehicle count of red light violators</a:t>
            </a:r>
          </a:p>
          <a:p>
            <a:pPr marL="800100" lvl="1" indent="-342900" defTabSz="862013">
              <a:lnSpc>
                <a:spcPct val="100000"/>
              </a:lnSpc>
            </a:pPr>
            <a:endParaRPr lang="en-US" sz="1600" dirty="0"/>
          </a:p>
        </p:txBody>
      </p:sp>
      <p:grpSp>
        <p:nvGrpSpPr>
          <p:cNvPr id="2" name="Group 37"/>
          <p:cNvGrpSpPr>
            <a:grpSpLocks/>
          </p:cNvGrpSpPr>
          <p:nvPr/>
        </p:nvGrpSpPr>
        <p:grpSpPr bwMode="auto">
          <a:xfrm>
            <a:off x="1468438" y="4289425"/>
            <a:ext cx="6413500" cy="836613"/>
            <a:chOff x="925" y="2588"/>
            <a:chExt cx="4040" cy="527"/>
          </a:xfrm>
        </p:grpSpPr>
        <p:graphicFrame>
          <p:nvGraphicFramePr>
            <p:cNvPr id="43011" name="Object 3"/>
            <p:cNvGraphicFramePr>
              <a:graphicFrameLocks noChangeAspect="1"/>
            </p:cNvGraphicFramePr>
            <p:nvPr/>
          </p:nvGraphicFramePr>
          <p:xfrm>
            <a:off x="1990" y="2734"/>
            <a:ext cx="192" cy="192"/>
          </p:xfrm>
          <a:graphic>
            <a:graphicData uri="http://schemas.openxmlformats.org/presentationml/2006/ole">
              <mc:AlternateContent xmlns:mc="http://schemas.openxmlformats.org/markup-compatibility/2006">
                <mc:Choice xmlns:v="urn:schemas-microsoft-com:vml" Requires="v">
                  <p:oleObj spid="_x0000_s161179" r:id="rId6" imgW="304923" imgH="304923" progId="">
                    <p:embed/>
                  </p:oleObj>
                </mc:Choice>
                <mc:Fallback>
                  <p:oleObj r:id="rId6" imgW="304923" imgH="304923"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 y="273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31" name="Line 5"/>
            <p:cNvSpPr>
              <a:spLocks noChangeShapeType="1"/>
            </p:cNvSpPr>
            <p:nvPr/>
          </p:nvSpPr>
          <p:spPr bwMode="auto">
            <a:xfrm>
              <a:off x="925" y="2985"/>
              <a:ext cx="4040" cy="0"/>
            </a:xfrm>
            <a:prstGeom prst="line">
              <a:avLst/>
            </a:prstGeom>
            <a:noFill/>
            <a:ln w="127000">
              <a:solidFill>
                <a:schemeClr val="tx2"/>
              </a:solidFill>
              <a:round/>
              <a:headEnd/>
              <a:tailEnd/>
            </a:ln>
          </p:spPr>
          <p:txBody>
            <a:bodyPr lIns="92066" tIns="46033" rIns="92066" bIns="46033"/>
            <a:lstStyle/>
            <a:p>
              <a:endParaRPr lang="en-US"/>
            </a:p>
          </p:txBody>
        </p:sp>
        <p:sp>
          <p:nvSpPr>
            <p:cNvPr id="43032" name="Line 6"/>
            <p:cNvSpPr>
              <a:spLocks noChangeShapeType="1"/>
            </p:cNvSpPr>
            <p:nvPr/>
          </p:nvSpPr>
          <p:spPr bwMode="auto">
            <a:xfrm flipV="1">
              <a:off x="2071" y="2841"/>
              <a:ext cx="412" cy="146"/>
            </a:xfrm>
            <a:prstGeom prst="line">
              <a:avLst/>
            </a:prstGeom>
            <a:noFill/>
            <a:ln w="63500">
              <a:solidFill>
                <a:schemeClr val="tx2"/>
              </a:solidFill>
              <a:round/>
              <a:headEnd/>
              <a:tailEnd/>
            </a:ln>
          </p:spPr>
          <p:txBody>
            <a:bodyPr lIns="92066" tIns="46033" rIns="92066" bIns="46033"/>
            <a:lstStyle/>
            <a:p>
              <a:endParaRPr lang="en-US"/>
            </a:p>
          </p:txBody>
        </p:sp>
        <p:sp>
          <p:nvSpPr>
            <p:cNvPr id="43033" name="Line 7"/>
            <p:cNvSpPr>
              <a:spLocks noChangeShapeType="1"/>
            </p:cNvSpPr>
            <p:nvPr/>
          </p:nvSpPr>
          <p:spPr bwMode="auto">
            <a:xfrm flipV="1">
              <a:off x="2470" y="2762"/>
              <a:ext cx="1654" cy="81"/>
            </a:xfrm>
            <a:prstGeom prst="line">
              <a:avLst/>
            </a:prstGeom>
            <a:noFill/>
            <a:ln w="63500">
              <a:solidFill>
                <a:schemeClr val="tx2"/>
              </a:solidFill>
              <a:round/>
              <a:headEnd/>
              <a:tailEnd/>
            </a:ln>
          </p:spPr>
          <p:txBody>
            <a:bodyPr lIns="92066" tIns="46033" rIns="92066" bIns="46033"/>
            <a:lstStyle/>
            <a:p>
              <a:endParaRPr lang="en-US"/>
            </a:p>
          </p:txBody>
        </p:sp>
        <p:graphicFrame>
          <p:nvGraphicFramePr>
            <p:cNvPr id="43012" name="Object 4"/>
            <p:cNvGraphicFramePr>
              <a:graphicFrameLocks noChangeAspect="1"/>
            </p:cNvGraphicFramePr>
            <p:nvPr/>
          </p:nvGraphicFramePr>
          <p:xfrm>
            <a:off x="2283" y="2710"/>
            <a:ext cx="307" cy="150"/>
          </p:xfrm>
          <a:graphic>
            <a:graphicData uri="http://schemas.openxmlformats.org/presentationml/2006/ole">
              <mc:AlternateContent xmlns:mc="http://schemas.openxmlformats.org/markup-compatibility/2006">
                <mc:Choice xmlns:v="urn:schemas-microsoft-com:vml" Requires="v">
                  <p:oleObj spid="_x0000_s161180" r:id="rId8" imgW="704948" imgH="343039" progId="">
                    <p:embed/>
                  </p:oleObj>
                </mc:Choice>
                <mc:Fallback>
                  <p:oleObj r:id="rId8" imgW="704948" imgH="343039"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3" y="2710"/>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3" name="Object 5"/>
            <p:cNvGraphicFramePr>
              <a:graphicFrameLocks noChangeAspect="1"/>
            </p:cNvGraphicFramePr>
            <p:nvPr/>
          </p:nvGraphicFramePr>
          <p:xfrm>
            <a:off x="2577" y="2671"/>
            <a:ext cx="307" cy="150"/>
          </p:xfrm>
          <a:graphic>
            <a:graphicData uri="http://schemas.openxmlformats.org/presentationml/2006/ole">
              <mc:AlternateContent xmlns:mc="http://schemas.openxmlformats.org/markup-compatibility/2006">
                <mc:Choice xmlns:v="urn:schemas-microsoft-com:vml" Requires="v">
                  <p:oleObj spid="_x0000_s161181" r:id="rId10" imgW="704948" imgH="343039" progId="">
                    <p:embed/>
                  </p:oleObj>
                </mc:Choice>
                <mc:Fallback>
                  <p:oleObj r:id="rId10" imgW="704948" imgH="343039"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7" y="267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4" name="Object 6"/>
            <p:cNvGraphicFramePr>
              <a:graphicFrameLocks noChangeAspect="1"/>
            </p:cNvGraphicFramePr>
            <p:nvPr/>
          </p:nvGraphicFramePr>
          <p:xfrm>
            <a:off x="2919" y="2641"/>
            <a:ext cx="307" cy="150"/>
          </p:xfrm>
          <a:graphic>
            <a:graphicData uri="http://schemas.openxmlformats.org/presentationml/2006/ole">
              <mc:AlternateContent xmlns:mc="http://schemas.openxmlformats.org/markup-compatibility/2006">
                <mc:Choice xmlns:v="urn:schemas-microsoft-com:vml" Requires="v">
                  <p:oleObj spid="_x0000_s161182" r:id="rId11" imgW="704948" imgH="343039" progId="">
                    <p:embed/>
                  </p:oleObj>
                </mc:Choice>
                <mc:Fallback>
                  <p:oleObj r:id="rId11" imgW="704948" imgH="343039"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9" y="264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5" name="Object 7"/>
            <p:cNvGraphicFramePr>
              <a:graphicFrameLocks noChangeAspect="1"/>
            </p:cNvGraphicFramePr>
            <p:nvPr/>
          </p:nvGraphicFramePr>
          <p:xfrm>
            <a:off x="3236" y="2626"/>
            <a:ext cx="307" cy="150"/>
          </p:xfrm>
          <a:graphic>
            <a:graphicData uri="http://schemas.openxmlformats.org/presentationml/2006/ole">
              <mc:AlternateContent xmlns:mc="http://schemas.openxmlformats.org/markup-compatibility/2006">
                <mc:Choice xmlns:v="urn:schemas-microsoft-com:vml" Requires="v">
                  <p:oleObj spid="_x0000_s161183" r:id="rId12" imgW="704948" imgH="343039" progId="">
                    <p:embed/>
                  </p:oleObj>
                </mc:Choice>
                <mc:Fallback>
                  <p:oleObj r:id="rId12" imgW="704948" imgH="343039"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6" y="2626"/>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6" name="Object 8"/>
            <p:cNvGraphicFramePr>
              <a:graphicFrameLocks noChangeAspect="1"/>
            </p:cNvGraphicFramePr>
            <p:nvPr/>
          </p:nvGraphicFramePr>
          <p:xfrm>
            <a:off x="3554" y="2611"/>
            <a:ext cx="307" cy="150"/>
          </p:xfrm>
          <a:graphic>
            <a:graphicData uri="http://schemas.openxmlformats.org/presentationml/2006/ole">
              <mc:AlternateContent xmlns:mc="http://schemas.openxmlformats.org/markup-compatibility/2006">
                <mc:Choice xmlns:v="urn:schemas-microsoft-com:vml" Requires="v">
                  <p:oleObj spid="_x0000_s161184" r:id="rId13" imgW="704948" imgH="343039" progId="">
                    <p:embed/>
                  </p:oleObj>
                </mc:Choice>
                <mc:Fallback>
                  <p:oleObj r:id="rId13" imgW="704948" imgH="343039"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 y="261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3034" name="Picture 27" descr="70px-I-95">
              <a:hlinkClick r:id="rId14" tooltip="I-95.svg"/>
            </p:cNvPr>
            <p:cNvPicPr>
              <a:picLocks noChangeAspect="1" noChangeArrowheads="1"/>
            </p:cNvPicPr>
            <p:nvPr/>
          </p:nvPicPr>
          <p:blipFill>
            <a:blip r:embed="rId15" cstate="print"/>
            <a:srcRect/>
            <a:stretch>
              <a:fillRect/>
            </a:stretch>
          </p:blipFill>
          <p:spPr bwMode="auto">
            <a:xfrm>
              <a:off x="1023" y="2865"/>
              <a:ext cx="250" cy="250"/>
            </a:xfrm>
            <a:prstGeom prst="rect">
              <a:avLst/>
            </a:prstGeom>
            <a:noFill/>
            <a:ln w="9525">
              <a:noFill/>
              <a:miter lim="800000"/>
              <a:headEnd/>
              <a:tailEnd/>
            </a:ln>
          </p:spPr>
        </p:pic>
        <p:graphicFrame>
          <p:nvGraphicFramePr>
            <p:cNvPr id="43017" name="Object 9"/>
            <p:cNvGraphicFramePr>
              <a:graphicFrameLocks noChangeAspect="1"/>
            </p:cNvGraphicFramePr>
            <p:nvPr/>
          </p:nvGraphicFramePr>
          <p:xfrm>
            <a:off x="3848" y="2588"/>
            <a:ext cx="307" cy="150"/>
          </p:xfrm>
          <a:graphic>
            <a:graphicData uri="http://schemas.openxmlformats.org/presentationml/2006/ole">
              <mc:AlternateContent xmlns:mc="http://schemas.openxmlformats.org/markup-compatibility/2006">
                <mc:Choice xmlns:v="urn:schemas-microsoft-com:vml" Requires="v">
                  <p:oleObj spid="_x0000_s161185" r:id="rId16" imgW="704948" imgH="343039" progId="">
                    <p:embed/>
                  </p:oleObj>
                </mc:Choice>
                <mc:Fallback>
                  <p:oleObj r:id="rId16" imgW="704948" imgH="343039"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8" y="2588"/>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3" name="Group 38"/>
          <p:cNvGrpSpPr>
            <a:grpSpLocks/>
          </p:cNvGrpSpPr>
          <p:nvPr/>
        </p:nvGrpSpPr>
        <p:grpSpPr bwMode="auto">
          <a:xfrm>
            <a:off x="3413125" y="4060825"/>
            <a:ext cx="2257425" cy="682625"/>
            <a:chOff x="2150" y="2444"/>
            <a:chExt cx="1422" cy="430"/>
          </a:xfrm>
        </p:grpSpPr>
        <p:sp>
          <p:nvSpPr>
            <p:cNvPr id="43029" name="Line 32"/>
            <p:cNvSpPr>
              <a:spLocks noChangeShapeType="1"/>
            </p:cNvSpPr>
            <p:nvPr/>
          </p:nvSpPr>
          <p:spPr bwMode="auto">
            <a:xfrm flipV="1">
              <a:off x="3564" y="2444"/>
              <a:ext cx="8" cy="430"/>
            </a:xfrm>
            <a:prstGeom prst="line">
              <a:avLst/>
            </a:prstGeom>
            <a:noFill/>
            <a:ln w="25400">
              <a:solidFill>
                <a:schemeClr val="accent2"/>
              </a:solidFill>
              <a:prstDash val="dash"/>
              <a:round/>
              <a:headEnd/>
              <a:tailEnd/>
            </a:ln>
          </p:spPr>
          <p:txBody>
            <a:bodyPr lIns="92066" tIns="46033" rIns="92066" bIns="46033"/>
            <a:lstStyle/>
            <a:p>
              <a:endParaRPr lang="en-US"/>
            </a:p>
          </p:txBody>
        </p:sp>
        <p:sp>
          <p:nvSpPr>
            <p:cNvPr id="43030" name="Line 33"/>
            <p:cNvSpPr>
              <a:spLocks noChangeShapeType="1"/>
            </p:cNvSpPr>
            <p:nvPr/>
          </p:nvSpPr>
          <p:spPr bwMode="auto">
            <a:xfrm flipH="1">
              <a:off x="2150" y="2604"/>
              <a:ext cx="1395" cy="0"/>
            </a:xfrm>
            <a:prstGeom prst="line">
              <a:avLst/>
            </a:prstGeom>
            <a:noFill/>
            <a:ln w="25400">
              <a:solidFill>
                <a:schemeClr val="accent2"/>
              </a:solidFill>
              <a:round/>
              <a:headEnd/>
              <a:tailEnd type="triangle" w="med" len="med"/>
            </a:ln>
          </p:spPr>
          <p:txBody>
            <a:bodyPr lIns="92066" tIns="46033" rIns="92066" bIns="46033"/>
            <a:lstStyle/>
            <a:p>
              <a:endParaRPr lang="en-US"/>
            </a:p>
          </p:txBody>
        </p:sp>
      </p:grpSp>
      <p:grpSp>
        <p:nvGrpSpPr>
          <p:cNvPr id="4" name="Group 39"/>
          <p:cNvGrpSpPr>
            <a:grpSpLocks/>
          </p:cNvGrpSpPr>
          <p:nvPr/>
        </p:nvGrpSpPr>
        <p:grpSpPr bwMode="auto">
          <a:xfrm>
            <a:off x="3413125" y="4046538"/>
            <a:ext cx="3155950" cy="682625"/>
            <a:chOff x="2150" y="2435"/>
            <a:chExt cx="1988" cy="430"/>
          </a:xfrm>
        </p:grpSpPr>
        <p:sp>
          <p:nvSpPr>
            <p:cNvPr id="43027" name="Line 31"/>
            <p:cNvSpPr>
              <a:spLocks noChangeShapeType="1"/>
            </p:cNvSpPr>
            <p:nvPr/>
          </p:nvSpPr>
          <p:spPr bwMode="auto">
            <a:xfrm flipV="1">
              <a:off x="4130" y="2435"/>
              <a:ext cx="8" cy="430"/>
            </a:xfrm>
            <a:prstGeom prst="line">
              <a:avLst/>
            </a:prstGeom>
            <a:noFill/>
            <a:ln w="25400">
              <a:solidFill>
                <a:srgbClr val="00FF00"/>
              </a:solidFill>
              <a:prstDash val="dash"/>
              <a:round/>
              <a:headEnd/>
              <a:tailEnd/>
            </a:ln>
          </p:spPr>
          <p:txBody>
            <a:bodyPr lIns="92066" tIns="46033" rIns="92066" bIns="46033"/>
            <a:lstStyle/>
            <a:p>
              <a:endParaRPr lang="en-US"/>
            </a:p>
          </p:txBody>
        </p:sp>
        <p:sp>
          <p:nvSpPr>
            <p:cNvPr id="43028" name="Line 34"/>
            <p:cNvSpPr>
              <a:spLocks noChangeShapeType="1"/>
            </p:cNvSpPr>
            <p:nvPr/>
          </p:nvSpPr>
          <p:spPr bwMode="auto">
            <a:xfrm flipH="1">
              <a:off x="2150" y="2500"/>
              <a:ext cx="1956" cy="0"/>
            </a:xfrm>
            <a:prstGeom prst="line">
              <a:avLst/>
            </a:prstGeom>
            <a:noFill/>
            <a:ln w="25400">
              <a:solidFill>
                <a:srgbClr val="00FF00"/>
              </a:solidFill>
              <a:round/>
              <a:headEnd/>
              <a:tailEnd type="triangle" w="med" len="med"/>
            </a:ln>
          </p:spPr>
          <p:txBody>
            <a:bodyPr lIns="92066" tIns="46033" rIns="92066" bIns="46033"/>
            <a:lstStyle/>
            <a:p>
              <a:endParaRPr lang="en-US"/>
            </a:p>
          </p:txBody>
        </p:sp>
      </p:grpSp>
      <p:sp>
        <p:nvSpPr>
          <p:cNvPr id="3466275" name="Text Box 35"/>
          <p:cNvSpPr txBox="1">
            <a:spLocks noChangeArrowheads="1"/>
          </p:cNvSpPr>
          <p:nvPr/>
        </p:nvSpPr>
        <p:spPr bwMode="auto">
          <a:xfrm>
            <a:off x="4233862" y="4583036"/>
            <a:ext cx="2014538" cy="369964"/>
          </a:xfrm>
          <a:prstGeom prst="rect">
            <a:avLst/>
          </a:prstGeom>
          <a:noFill/>
          <a:ln w="9525" algn="ctr">
            <a:noFill/>
            <a:miter lim="800000"/>
            <a:headEnd/>
            <a:tailEnd/>
          </a:ln>
        </p:spPr>
        <p:txBody>
          <a:bodyPr wrap="square" lIns="92066" tIns="46033" rIns="92066" bIns="46033">
            <a:spAutoFit/>
          </a:bodyPr>
          <a:lstStyle/>
          <a:p>
            <a:pPr>
              <a:buFont typeface="Wingdings" pitchFamily="2" charset="2"/>
              <a:buNone/>
            </a:pPr>
            <a:r>
              <a:rPr lang="en-US" dirty="0">
                <a:solidFill>
                  <a:schemeClr val="accent2"/>
                </a:solidFill>
              </a:rPr>
              <a:t>Ramp Queue</a:t>
            </a:r>
          </a:p>
        </p:txBody>
      </p:sp>
      <p:sp>
        <p:nvSpPr>
          <p:cNvPr id="3466276" name="Text Box 36"/>
          <p:cNvSpPr txBox="1">
            <a:spLocks noChangeArrowheads="1"/>
          </p:cNvSpPr>
          <p:nvPr/>
        </p:nvSpPr>
        <p:spPr bwMode="auto">
          <a:xfrm>
            <a:off x="6569075" y="4191000"/>
            <a:ext cx="1660525" cy="677862"/>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dirty="0">
                <a:solidFill>
                  <a:srgbClr val="00FF00"/>
                </a:solidFill>
              </a:rPr>
              <a:t>Advanced Queue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6243">
                                            <p:txEl>
                                              <p:pRg st="1" end="1"/>
                                            </p:txEl>
                                          </p:spTgt>
                                        </p:tgtEl>
                                        <p:attrNameLst>
                                          <p:attrName>style.visibility</p:attrName>
                                        </p:attrNameLst>
                                      </p:cBhvr>
                                      <p:to>
                                        <p:strVal val="visible"/>
                                      </p:to>
                                    </p:set>
                                    <p:anim calcmode="lin" valueType="num">
                                      <p:cBhvr additive="base">
                                        <p:cTn id="7" dur="500" fill="hold"/>
                                        <p:tgtEl>
                                          <p:spTgt spid="34662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66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66243">
                                            <p:txEl>
                                              <p:pRg st="2" end="2"/>
                                            </p:txEl>
                                          </p:spTgt>
                                        </p:tgtEl>
                                        <p:attrNameLst>
                                          <p:attrName>style.visibility</p:attrName>
                                        </p:attrNameLst>
                                      </p:cBhvr>
                                      <p:to>
                                        <p:strVal val="visible"/>
                                      </p:to>
                                    </p:set>
                                    <p:anim calcmode="lin" valueType="num">
                                      <p:cBhvr additive="base">
                                        <p:cTn id="13" dur="500" fill="hold"/>
                                        <p:tgtEl>
                                          <p:spTgt spid="34662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66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66243">
                                            <p:txEl>
                                              <p:pRg st="3" end="3"/>
                                            </p:txEl>
                                          </p:spTgt>
                                        </p:tgtEl>
                                        <p:attrNameLst>
                                          <p:attrName>style.visibility</p:attrName>
                                        </p:attrNameLst>
                                      </p:cBhvr>
                                      <p:to>
                                        <p:strVal val="visible"/>
                                      </p:to>
                                    </p:set>
                                    <p:anim calcmode="lin" valueType="num">
                                      <p:cBhvr additive="base">
                                        <p:cTn id="19" dur="500" fill="hold"/>
                                        <p:tgtEl>
                                          <p:spTgt spid="34662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66243">
                                            <p:txEl>
                                              <p:pRg st="3" end="3"/>
                                            </p:txEl>
                                          </p:spTgt>
                                        </p:tgtEl>
                                        <p:attrNameLst>
                                          <p:attrName>ppt_y</p:attrName>
                                        </p:attrNameLst>
                                      </p:cBhvr>
                                      <p:tavLst>
                                        <p:tav tm="0">
                                          <p:val>
                                            <p:strVal val="1+#ppt_h/2"/>
                                          </p:val>
                                        </p:tav>
                                        <p:tav tm="100000">
                                          <p:val>
                                            <p:strVal val="#ppt_y"/>
                                          </p:val>
                                        </p:tav>
                                      </p:tavLst>
                                    </p:anim>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3466275"/>
                                        </p:tgtEl>
                                        <p:attrNameLst>
                                          <p:attrName>style.visibility</p:attrName>
                                        </p:attrNameLst>
                                      </p:cBhvr>
                                      <p:to>
                                        <p:strVal val="visible"/>
                                      </p:to>
                                    </p:set>
                                    <p:animEffect transition="in" filter="blinds(horizontal)">
                                      <p:cBhvr>
                                        <p:cTn id="32" dur="500"/>
                                        <p:tgtEl>
                                          <p:spTgt spid="34662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3466276"/>
                                        </p:tgtEl>
                                        <p:attrNameLst>
                                          <p:attrName>style.visibility</p:attrName>
                                        </p:attrNameLst>
                                      </p:cBhvr>
                                      <p:to>
                                        <p:strVal val="visible"/>
                                      </p:to>
                                    </p:set>
                                    <p:animEffect transition="in" filter="blinds(horizontal)">
                                      <p:cBhvr>
                                        <p:cTn id="41" dur="500"/>
                                        <p:tgtEl>
                                          <p:spTgt spid="346627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466243">
                                            <p:txEl>
                                              <p:pRg st="9" end="9"/>
                                            </p:txEl>
                                          </p:spTgt>
                                        </p:tgtEl>
                                        <p:attrNameLst>
                                          <p:attrName>style.visibility</p:attrName>
                                        </p:attrNameLst>
                                      </p:cBhvr>
                                      <p:to>
                                        <p:strVal val="visible"/>
                                      </p:to>
                                    </p:set>
                                    <p:anim calcmode="lin" valueType="num">
                                      <p:cBhvr additive="base">
                                        <p:cTn id="46" dur="500" fill="hold"/>
                                        <p:tgtEl>
                                          <p:spTgt spid="3466243">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4662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466243">
                                            <p:txEl>
                                              <p:pRg st="10" end="10"/>
                                            </p:txEl>
                                          </p:spTgt>
                                        </p:tgtEl>
                                        <p:attrNameLst>
                                          <p:attrName>style.visibility</p:attrName>
                                        </p:attrNameLst>
                                      </p:cBhvr>
                                      <p:to>
                                        <p:strVal val="visible"/>
                                      </p:to>
                                    </p:set>
                                    <p:anim calcmode="lin" valueType="num">
                                      <p:cBhvr additive="base">
                                        <p:cTn id="52" dur="500" fill="hold"/>
                                        <p:tgtEl>
                                          <p:spTgt spid="3466243">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4662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466243">
                                            <p:txEl>
                                              <p:pRg st="11" end="11"/>
                                            </p:txEl>
                                          </p:spTgt>
                                        </p:tgtEl>
                                        <p:attrNameLst>
                                          <p:attrName>style.visibility</p:attrName>
                                        </p:attrNameLst>
                                      </p:cBhvr>
                                      <p:to>
                                        <p:strVal val="visible"/>
                                      </p:to>
                                    </p:set>
                                    <p:anim calcmode="lin" valueType="num">
                                      <p:cBhvr additive="base">
                                        <p:cTn id="58" dur="500" fill="hold"/>
                                        <p:tgtEl>
                                          <p:spTgt spid="3466243">
                                            <p:txEl>
                                              <p:pRg st="11" end="1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46624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466243">
                                            <p:txEl>
                                              <p:pRg st="12" end="12"/>
                                            </p:txEl>
                                          </p:spTgt>
                                        </p:tgtEl>
                                        <p:attrNameLst>
                                          <p:attrName>style.visibility</p:attrName>
                                        </p:attrNameLst>
                                      </p:cBhvr>
                                      <p:to>
                                        <p:strVal val="visible"/>
                                      </p:to>
                                    </p:set>
                                    <p:anim calcmode="lin" valueType="num">
                                      <p:cBhvr additive="base">
                                        <p:cTn id="64" dur="500" fill="hold"/>
                                        <p:tgtEl>
                                          <p:spTgt spid="3466243">
                                            <p:txEl>
                                              <p:pRg st="12" end="1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46624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466243">
                                            <p:txEl>
                                              <p:pRg st="13" end="13"/>
                                            </p:txEl>
                                          </p:spTgt>
                                        </p:tgtEl>
                                        <p:attrNameLst>
                                          <p:attrName>style.visibility</p:attrName>
                                        </p:attrNameLst>
                                      </p:cBhvr>
                                      <p:to>
                                        <p:strVal val="visible"/>
                                      </p:to>
                                    </p:set>
                                    <p:anim calcmode="lin" valueType="num">
                                      <p:cBhvr additive="base">
                                        <p:cTn id="70" dur="500" fill="hold"/>
                                        <p:tgtEl>
                                          <p:spTgt spid="3466243">
                                            <p:txEl>
                                              <p:pRg st="13" end="1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46624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6243" grpId="0" build="p"/>
      <p:bldP spid="3466275" grpId="0"/>
      <p:bldP spid="3466276" grpId="0"/>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Slide Number Placeholder 6"/>
          <p:cNvSpPr>
            <a:spLocks noGrp="1"/>
          </p:cNvSpPr>
          <p:nvPr>
            <p:ph type="sldNum" sz="quarter" idx="12"/>
          </p:nvPr>
        </p:nvSpPr>
        <p:spPr>
          <a:noFill/>
        </p:spPr>
        <p:txBody>
          <a:bodyPr/>
          <a:lstStyle/>
          <a:p>
            <a:fld id="{585ACF39-19CF-47CD-BFF2-C79DBB550409}" type="slidenum">
              <a:rPr lang="en-US" smtClean="0"/>
              <a:pPr/>
              <a:t>364</a:t>
            </a:fld>
            <a:endParaRPr lang="en-US" smtClean="0"/>
          </a:p>
        </p:txBody>
      </p:sp>
      <p:sp>
        <p:nvSpPr>
          <p:cNvPr id="3464194" name="Rectangle 2"/>
          <p:cNvSpPr>
            <a:spLocks noGrp="1" noChangeArrowheads="1"/>
          </p:cNvSpPr>
          <p:nvPr>
            <p:ph type="title"/>
          </p:nvPr>
        </p:nvSpPr>
        <p:spPr/>
        <p:txBody>
          <a:bodyPr/>
          <a:lstStyle/>
          <a:p>
            <a:pPr>
              <a:defRPr/>
            </a:pPr>
            <a:r>
              <a:rPr lang="en-US"/>
              <a:t>Ramp Metering</a:t>
            </a:r>
            <a:br>
              <a:rPr lang="en-US"/>
            </a:br>
            <a:r>
              <a:rPr lang="en-US" sz="2400"/>
              <a:t>Device Status</a:t>
            </a:r>
          </a:p>
        </p:txBody>
      </p:sp>
      <p:graphicFrame>
        <p:nvGraphicFramePr>
          <p:cNvPr id="44034" name="Object 2"/>
          <p:cNvGraphicFramePr>
            <a:graphicFrameLocks noGrp="1" noChangeAspect="1"/>
          </p:cNvGraphicFramePr>
          <p:nvPr>
            <p:ph sz="half" idx="2"/>
          </p:nvPr>
        </p:nvGraphicFramePr>
        <p:xfrm>
          <a:off x="901700" y="1558925"/>
          <a:ext cx="3810000" cy="2174875"/>
        </p:xfrm>
        <a:graphic>
          <a:graphicData uri="http://schemas.openxmlformats.org/presentationml/2006/ole">
            <mc:AlternateContent xmlns:mc="http://schemas.openxmlformats.org/markup-compatibility/2006">
              <mc:Choice xmlns:v="urn:schemas-microsoft-com:vml" Requires="v">
                <p:oleObj spid="_x0000_s161896" r:id="rId4" imgW="5458587" imgH="3115110" progId="">
                  <p:embed/>
                </p:oleObj>
              </mc:Choice>
              <mc:Fallback>
                <p:oleObj r:id="rId4" imgW="5458587" imgH="3115110"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0" y="1558925"/>
                        <a:ext cx="381000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64195" name="Rectangle 3"/>
          <p:cNvSpPr>
            <a:spLocks noChangeArrowheads="1"/>
          </p:cNvSpPr>
          <p:nvPr/>
        </p:nvSpPr>
        <p:spPr bwMode="auto">
          <a:xfrm>
            <a:off x="685800" y="3927475"/>
            <a:ext cx="7656513" cy="26733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Ramp Meter Controller Status Window - Actions</a:t>
            </a:r>
          </a:p>
          <a:p>
            <a:pPr marL="800100" lvl="1" indent="-342900" defTabSz="862013">
              <a:lnSpc>
                <a:spcPct val="100000"/>
              </a:lnSpc>
            </a:pPr>
            <a:r>
              <a:rPr lang="en-US" sz="1600"/>
              <a:t>Filter: Allows the list of devices to be filtered, options include: All, Out of Service, Active, by Roadway or by Group.</a:t>
            </a:r>
          </a:p>
          <a:p>
            <a:pPr marL="800100" lvl="1" indent="-342900" defTabSz="862013">
              <a:lnSpc>
                <a:spcPct val="100000"/>
              </a:lnSpc>
            </a:pPr>
            <a:r>
              <a:rPr lang="en-US" sz="1600"/>
              <a:t>Alarms: Selecting this option will open the Alarms window which lists the alarms for the RMCs.</a:t>
            </a:r>
          </a:p>
          <a:p>
            <a:pPr marL="800100" lvl="1" indent="-342900" defTabSz="862013">
              <a:lnSpc>
                <a:spcPct val="100000"/>
              </a:lnSpc>
            </a:pPr>
            <a:r>
              <a:rPr lang="en-US" sz="1600"/>
              <a:t>Control: Selecting this option will open the Control window which allows operators to set RMC parameters.</a:t>
            </a:r>
          </a:p>
          <a:p>
            <a:pPr marL="800100" lvl="1" indent="-342900" defTabSz="862013">
              <a:lnSpc>
                <a:spcPct val="100000"/>
              </a:lnSpc>
            </a:pPr>
            <a:endParaRPr lang="en-US" sz="1600"/>
          </a:p>
        </p:txBody>
      </p:sp>
      <p:grpSp>
        <p:nvGrpSpPr>
          <p:cNvPr id="2" name="Group 10"/>
          <p:cNvGrpSpPr>
            <a:grpSpLocks/>
          </p:cNvGrpSpPr>
          <p:nvPr/>
        </p:nvGrpSpPr>
        <p:grpSpPr bwMode="auto">
          <a:xfrm>
            <a:off x="3914775" y="2790825"/>
            <a:ext cx="4752975" cy="750888"/>
            <a:chOff x="2466" y="1612"/>
            <a:chExt cx="2994" cy="473"/>
          </a:xfrm>
        </p:grpSpPr>
        <p:graphicFrame>
          <p:nvGraphicFramePr>
            <p:cNvPr id="44035" name="Object 3"/>
            <p:cNvGraphicFramePr>
              <a:graphicFrameLocks noChangeAspect="1"/>
            </p:cNvGraphicFramePr>
            <p:nvPr/>
          </p:nvGraphicFramePr>
          <p:xfrm>
            <a:off x="3060" y="1612"/>
            <a:ext cx="2400" cy="211"/>
          </p:xfrm>
          <a:graphic>
            <a:graphicData uri="http://schemas.openxmlformats.org/presentationml/2006/ole">
              <mc:AlternateContent xmlns:mc="http://schemas.openxmlformats.org/markup-compatibility/2006">
                <mc:Choice xmlns:v="urn:schemas-microsoft-com:vml" Requires="v">
                  <p:oleObj spid="_x0000_s161897" r:id="rId6" imgW="4001058" imgH="352474" progId="">
                    <p:embed/>
                  </p:oleObj>
                </mc:Choice>
                <mc:Fallback>
                  <p:oleObj r:id="rId6" imgW="4001058" imgH="352474"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 y="1612"/>
                          <a:ext cx="2400" cy="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4041" name="Line 9"/>
            <p:cNvSpPr>
              <a:spLocks noChangeShapeType="1"/>
            </p:cNvSpPr>
            <p:nvPr/>
          </p:nvSpPr>
          <p:spPr bwMode="auto">
            <a:xfrm flipV="1">
              <a:off x="2466" y="1793"/>
              <a:ext cx="584" cy="292"/>
            </a:xfrm>
            <a:prstGeom prst="line">
              <a:avLst/>
            </a:prstGeom>
            <a:noFill/>
            <a:ln w="25400">
              <a:solidFill>
                <a:srgbClr val="FF0000"/>
              </a:solidFill>
              <a:round/>
              <a:headEnd/>
              <a:tailEnd type="triangle" w="med" len="med"/>
            </a:ln>
          </p:spPr>
          <p:txBody>
            <a:bodyPr lIns="92066" tIns="46033" rIns="92066" bIns="46033"/>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64195">
                                            <p:txEl>
                                              <p:pRg st="0" end="0"/>
                                            </p:txEl>
                                          </p:spTgt>
                                        </p:tgtEl>
                                        <p:attrNameLst>
                                          <p:attrName>style.visibility</p:attrName>
                                        </p:attrNameLst>
                                      </p:cBhvr>
                                      <p:to>
                                        <p:strVal val="visible"/>
                                      </p:to>
                                    </p:set>
                                    <p:anim calcmode="lin" valueType="num">
                                      <p:cBhvr additive="base">
                                        <p:cTn id="7" dur="500" fill="hold"/>
                                        <p:tgtEl>
                                          <p:spTgt spid="3464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6419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64195">
                                            <p:txEl>
                                              <p:pRg st="1" end="1"/>
                                            </p:txEl>
                                          </p:spTgt>
                                        </p:tgtEl>
                                        <p:attrNameLst>
                                          <p:attrName>style.visibility</p:attrName>
                                        </p:attrNameLst>
                                      </p:cBhvr>
                                      <p:to>
                                        <p:strVal val="visible"/>
                                      </p:to>
                                    </p:set>
                                    <p:anim calcmode="lin" valueType="num">
                                      <p:cBhvr additive="base">
                                        <p:cTn id="17" dur="500" fill="hold"/>
                                        <p:tgtEl>
                                          <p:spTgt spid="346419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64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64195">
                                            <p:txEl>
                                              <p:pRg st="2" end="2"/>
                                            </p:txEl>
                                          </p:spTgt>
                                        </p:tgtEl>
                                        <p:attrNameLst>
                                          <p:attrName>style.visibility</p:attrName>
                                        </p:attrNameLst>
                                      </p:cBhvr>
                                      <p:to>
                                        <p:strVal val="visible"/>
                                      </p:to>
                                    </p:set>
                                    <p:anim calcmode="lin" valueType="num">
                                      <p:cBhvr additive="base">
                                        <p:cTn id="23" dur="500" fill="hold"/>
                                        <p:tgtEl>
                                          <p:spTgt spid="346419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64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64195">
                                            <p:txEl>
                                              <p:pRg st="3" end="3"/>
                                            </p:txEl>
                                          </p:spTgt>
                                        </p:tgtEl>
                                        <p:attrNameLst>
                                          <p:attrName>style.visibility</p:attrName>
                                        </p:attrNameLst>
                                      </p:cBhvr>
                                      <p:to>
                                        <p:strVal val="visible"/>
                                      </p:to>
                                    </p:set>
                                    <p:anim calcmode="lin" valueType="num">
                                      <p:cBhvr additive="base">
                                        <p:cTn id="29" dur="500" fill="hold"/>
                                        <p:tgtEl>
                                          <p:spTgt spid="346419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64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4195" grpId="0" build="p" bldLvl="2"/>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6"/>
          <p:cNvSpPr>
            <a:spLocks noGrp="1"/>
          </p:cNvSpPr>
          <p:nvPr>
            <p:ph type="sldNum" sz="quarter" idx="12"/>
          </p:nvPr>
        </p:nvSpPr>
        <p:spPr>
          <a:noFill/>
        </p:spPr>
        <p:txBody>
          <a:bodyPr/>
          <a:lstStyle/>
          <a:p>
            <a:fld id="{54328B20-E158-4600-94F0-52D3A18F0CCC}" type="slidenum">
              <a:rPr lang="en-US" smtClean="0"/>
              <a:pPr/>
              <a:t>365</a:t>
            </a:fld>
            <a:endParaRPr lang="en-US" smtClean="0"/>
          </a:p>
        </p:txBody>
      </p:sp>
      <p:sp>
        <p:nvSpPr>
          <p:cNvPr id="3470338" name="Rectangle 2"/>
          <p:cNvSpPr>
            <a:spLocks noGrp="1" noChangeArrowheads="1"/>
          </p:cNvSpPr>
          <p:nvPr>
            <p:ph type="title"/>
          </p:nvPr>
        </p:nvSpPr>
        <p:spPr/>
        <p:txBody>
          <a:bodyPr/>
          <a:lstStyle/>
          <a:p>
            <a:pPr>
              <a:defRPr/>
            </a:pPr>
            <a:r>
              <a:rPr lang="en-US"/>
              <a:t>Ramp Metering</a:t>
            </a:r>
            <a:br>
              <a:rPr lang="en-US"/>
            </a:br>
            <a:r>
              <a:rPr lang="en-US" sz="2400"/>
              <a:t>Device Status – Alarm Window</a:t>
            </a:r>
          </a:p>
        </p:txBody>
      </p:sp>
      <p:sp>
        <p:nvSpPr>
          <p:cNvPr id="3470340" name="Rectangle 4"/>
          <p:cNvSpPr>
            <a:spLocks noChangeArrowheads="1"/>
          </p:cNvSpPr>
          <p:nvPr/>
        </p:nvSpPr>
        <p:spPr bwMode="auto">
          <a:xfrm>
            <a:off x="685800" y="4108450"/>
            <a:ext cx="7656513" cy="26733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Highlight the RMC device from the list</a:t>
            </a:r>
          </a:p>
          <a:p>
            <a:pPr marL="282575" indent="-282575" defTabSz="862013">
              <a:lnSpc>
                <a:spcPct val="100000"/>
              </a:lnSpc>
            </a:pPr>
            <a:r>
              <a:rPr lang="en-US" sz="1600"/>
              <a:t>Alarm list will refresh with timestamp, a brief description, and a duration of the alarm, if applicable</a:t>
            </a:r>
          </a:p>
          <a:p>
            <a:pPr marL="282575" indent="-282575" defTabSz="862013">
              <a:lnSpc>
                <a:spcPct val="100000"/>
              </a:lnSpc>
            </a:pPr>
            <a:r>
              <a:rPr lang="en-US" sz="1600"/>
              <a:t>Find on Map: Centers the operator map on the selected RMC</a:t>
            </a:r>
          </a:p>
          <a:p>
            <a:pPr marL="282575" indent="-282575" defTabSz="862013">
              <a:lnSpc>
                <a:spcPct val="100000"/>
              </a:lnSpc>
            </a:pPr>
            <a:r>
              <a:rPr lang="en-US" sz="1600"/>
              <a:t>Filter: Allows the list of devices to be filtered, options include: All, Out of Service, Active, by Roadway or by Group</a:t>
            </a:r>
          </a:p>
          <a:p>
            <a:pPr marL="800100" lvl="1" indent="-342900" defTabSz="862013">
              <a:lnSpc>
                <a:spcPct val="100000"/>
              </a:lnSpc>
            </a:pPr>
            <a:endParaRPr lang="en-US" sz="1600"/>
          </a:p>
        </p:txBody>
      </p:sp>
      <p:graphicFrame>
        <p:nvGraphicFramePr>
          <p:cNvPr id="45058" name="Object 2"/>
          <p:cNvGraphicFramePr>
            <a:graphicFrameLocks noGrp="1" noChangeAspect="1"/>
          </p:cNvGraphicFramePr>
          <p:nvPr>
            <p:ph sz="half" idx="2"/>
          </p:nvPr>
        </p:nvGraphicFramePr>
        <p:xfrm>
          <a:off x="1582738" y="1576388"/>
          <a:ext cx="5700712" cy="2052637"/>
        </p:xfrm>
        <a:graphic>
          <a:graphicData uri="http://schemas.openxmlformats.org/presentationml/2006/ole">
            <mc:AlternateContent xmlns:mc="http://schemas.openxmlformats.org/markup-compatibility/2006">
              <mc:Choice xmlns:v="urn:schemas-microsoft-com:vml" Requires="v">
                <p:oleObj spid="_x0000_s162869" r:id="rId4" imgW="6114286" imgH="2200582" progId="">
                  <p:embed/>
                </p:oleObj>
              </mc:Choice>
              <mc:Fallback>
                <p:oleObj r:id="rId4" imgW="6114286" imgH="220058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576388"/>
                        <a:ext cx="5700712" cy="2052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70345" name="Line 9"/>
          <p:cNvSpPr>
            <a:spLocks noChangeShapeType="1"/>
          </p:cNvSpPr>
          <p:nvPr/>
        </p:nvSpPr>
        <p:spPr bwMode="auto">
          <a:xfrm>
            <a:off x="747713" y="1611313"/>
            <a:ext cx="939800" cy="333375"/>
          </a:xfrm>
          <a:prstGeom prst="line">
            <a:avLst/>
          </a:prstGeom>
          <a:noFill/>
          <a:ln w="38100">
            <a:solidFill>
              <a:srgbClr val="FF0000"/>
            </a:solidFill>
            <a:round/>
            <a:headEnd/>
            <a:tailEnd type="triangle" w="med" len="med"/>
          </a:ln>
        </p:spPr>
        <p:txBody>
          <a:bodyPr lIns="92066" tIns="46033" rIns="92066" bIns="46033"/>
          <a:lstStyle/>
          <a:p>
            <a:endParaRPr lang="en-US"/>
          </a:p>
        </p:txBody>
      </p:sp>
      <p:grpSp>
        <p:nvGrpSpPr>
          <p:cNvPr id="2" name="Group 14"/>
          <p:cNvGrpSpPr>
            <a:grpSpLocks/>
          </p:cNvGrpSpPr>
          <p:nvPr/>
        </p:nvGrpSpPr>
        <p:grpSpPr bwMode="auto">
          <a:xfrm>
            <a:off x="7237413" y="1828800"/>
            <a:ext cx="915987" cy="1301750"/>
            <a:chOff x="4559" y="1038"/>
            <a:chExt cx="577" cy="820"/>
          </a:xfrm>
        </p:grpSpPr>
        <p:sp>
          <p:nvSpPr>
            <p:cNvPr id="45067" name="Line 10"/>
            <p:cNvSpPr>
              <a:spLocks noChangeShapeType="1"/>
            </p:cNvSpPr>
            <p:nvPr/>
          </p:nvSpPr>
          <p:spPr bwMode="auto">
            <a:xfrm flipH="1">
              <a:off x="4755" y="1437"/>
              <a:ext cx="381" cy="16"/>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5068" name="AutoShape 11"/>
            <p:cNvSpPr>
              <a:spLocks/>
            </p:cNvSpPr>
            <p:nvPr/>
          </p:nvSpPr>
          <p:spPr bwMode="auto">
            <a:xfrm>
              <a:off x="4559" y="1038"/>
              <a:ext cx="187" cy="820"/>
            </a:xfrm>
            <a:prstGeom prst="rightBrace">
              <a:avLst>
                <a:gd name="adj1" fmla="val 36542"/>
                <a:gd name="adj2" fmla="val 50000"/>
              </a:avLst>
            </a:prstGeom>
            <a:noFill/>
            <a:ln w="38100">
              <a:solidFill>
                <a:srgbClr val="FF0000"/>
              </a:solidFill>
              <a:round/>
              <a:headEnd/>
              <a:tailEnd/>
            </a:ln>
          </p:spPr>
          <p:txBody>
            <a:bodyPr wrap="none" lIns="92066" tIns="46033" rIns="92066" bIns="46033" anchor="ctr"/>
            <a:lstStyle/>
            <a:p>
              <a:endParaRPr lang="en-US"/>
            </a:p>
          </p:txBody>
        </p:sp>
      </p:grpSp>
      <p:sp>
        <p:nvSpPr>
          <p:cNvPr id="3470348" name="Line 12"/>
          <p:cNvSpPr>
            <a:spLocks noChangeShapeType="1"/>
          </p:cNvSpPr>
          <p:nvPr/>
        </p:nvSpPr>
        <p:spPr bwMode="auto">
          <a:xfrm flipH="1" flipV="1">
            <a:off x="3673475" y="1795463"/>
            <a:ext cx="101600" cy="541337"/>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0349" name="Line 13"/>
          <p:cNvSpPr>
            <a:spLocks noChangeShapeType="1"/>
          </p:cNvSpPr>
          <p:nvPr/>
        </p:nvSpPr>
        <p:spPr bwMode="auto">
          <a:xfrm flipV="1">
            <a:off x="1149350" y="3421063"/>
            <a:ext cx="542925" cy="554037"/>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70340">
                                            <p:txEl>
                                              <p:pRg st="0" end="0"/>
                                            </p:txEl>
                                          </p:spTgt>
                                        </p:tgtEl>
                                        <p:attrNameLst>
                                          <p:attrName>style.visibility</p:attrName>
                                        </p:attrNameLst>
                                      </p:cBhvr>
                                      <p:to>
                                        <p:strVal val="visible"/>
                                      </p:to>
                                    </p:set>
                                    <p:anim calcmode="lin" valueType="num">
                                      <p:cBhvr additive="base">
                                        <p:cTn id="7" dur="500" fill="hold"/>
                                        <p:tgtEl>
                                          <p:spTgt spid="3470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0340">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470345"/>
                                        </p:tgtEl>
                                        <p:attrNameLst>
                                          <p:attrName>style.visibility</p:attrName>
                                        </p:attrNameLst>
                                      </p:cBhvr>
                                      <p:to>
                                        <p:strVal val="visible"/>
                                      </p:to>
                                    </p:set>
                                    <p:animEffect transition="in" filter="wipe(left)">
                                      <p:cBhvr>
                                        <p:cTn id="11" dur="500"/>
                                        <p:tgtEl>
                                          <p:spTgt spid="347034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470340">
                                            <p:txEl>
                                              <p:pRg st="1" end="1"/>
                                            </p:txEl>
                                          </p:spTgt>
                                        </p:tgtEl>
                                        <p:attrNameLst>
                                          <p:attrName>style.visibility</p:attrName>
                                        </p:attrNameLst>
                                      </p:cBhvr>
                                      <p:to>
                                        <p:strVal val="visible"/>
                                      </p:to>
                                    </p:set>
                                    <p:anim calcmode="lin" valueType="num">
                                      <p:cBhvr additive="base">
                                        <p:cTn id="16" dur="500" fill="hold"/>
                                        <p:tgtEl>
                                          <p:spTgt spid="3470340">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70340">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70340">
                                            <p:txEl>
                                              <p:pRg st="2" end="2"/>
                                            </p:txEl>
                                          </p:spTgt>
                                        </p:tgtEl>
                                        <p:attrNameLst>
                                          <p:attrName>style.visibility</p:attrName>
                                        </p:attrNameLst>
                                      </p:cBhvr>
                                      <p:to>
                                        <p:strVal val="visible"/>
                                      </p:to>
                                    </p:set>
                                    <p:anim calcmode="lin" valueType="num">
                                      <p:cBhvr additive="base">
                                        <p:cTn id="25" dur="500" fill="hold"/>
                                        <p:tgtEl>
                                          <p:spTgt spid="347034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70340">
                                            <p:txEl>
                                              <p:pRg st="2" end="2"/>
                                            </p:txEl>
                                          </p:spTgt>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3470348"/>
                                        </p:tgtEl>
                                        <p:attrNameLst>
                                          <p:attrName>style.visibility</p:attrName>
                                        </p:attrNameLst>
                                      </p:cBhvr>
                                      <p:to>
                                        <p:strVal val="visible"/>
                                      </p:to>
                                    </p:set>
                                    <p:animEffect transition="in" filter="wipe(down)">
                                      <p:cBhvr>
                                        <p:cTn id="29" dur="500"/>
                                        <p:tgtEl>
                                          <p:spTgt spid="347034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470340">
                                            <p:txEl>
                                              <p:pRg st="3" end="3"/>
                                            </p:txEl>
                                          </p:spTgt>
                                        </p:tgtEl>
                                        <p:attrNameLst>
                                          <p:attrName>style.visibility</p:attrName>
                                        </p:attrNameLst>
                                      </p:cBhvr>
                                      <p:to>
                                        <p:strVal val="visible"/>
                                      </p:to>
                                    </p:set>
                                    <p:anim calcmode="lin" valueType="num">
                                      <p:cBhvr additive="base">
                                        <p:cTn id="34" dur="500" fill="hold"/>
                                        <p:tgtEl>
                                          <p:spTgt spid="3470340">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470340">
                                            <p:txEl>
                                              <p:pRg st="3" end="3"/>
                                            </p:txEl>
                                          </p:spTgt>
                                        </p:tgtEl>
                                        <p:attrNameLst>
                                          <p:attrName>ppt_y</p:attrName>
                                        </p:attrNameLst>
                                      </p:cBhvr>
                                      <p:tavLst>
                                        <p:tav tm="0">
                                          <p:val>
                                            <p:strVal val="1+#ppt_h/2"/>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3470349"/>
                                        </p:tgtEl>
                                        <p:attrNameLst>
                                          <p:attrName>style.visibility</p:attrName>
                                        </p:attrNameLst>
                                      </p:cBhvr>
                                      <p:to>
                                        <p:strVal val="visible"/>
                                      </p:to>
                                    </p:set>
                                    <p:animEffect transition="in" filter="wipe(down)">
                                      <p:cBhvr>
                                        <p:cTn id="38" dur="500"/>
                                        <p:tgtEl>
                                          <p:spTgt spid="3470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0340" grpId="0" build="p" bldLvl="2"/>
      <p:bldP spid="3470345" grpId="0" animBg="1"/>
      <p:bldP spid="3470348" grpId="0" animBg="1"/>
      <p:bldP spid="3470349"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6"/>
          <p:cNvSpPr>
            <a:spLocks noGrp="1"/>
          </p:cNvSpPr>
          <p:nvPr>
            <p:ph type="sldNum" sz="quarter" idx="12"/>
          </p:nvPr>
        </p:nvSpPr>
        <p:spPr>
          <a:noFill/>
        </p:spPr>
        <p:txBody>
          <a:bodyPr/>
          <a:lstStyle/>
          <a:p>
            <a:fld id="{2B3A6C51-E9A9-40A3-AF97-1CD58CB3D514}" type="slidenum">
              <a:rPr lang="en-US" smtClean="0"/>
              <a:pPr/>
              <a:t>366</a:t>
            </a:fld>
            <a:endParaRPr lang="en-US" smtClean="0"/>
          </a:p>
        </p:txBody>
      </p:sp>
      <p:graphicFrame>
        <p:nvGraphicFramePr>
          <p:cNvPr id="46082" name="Object 2"/>
          <p:cNvGraphicFramePr>
            <a:graphicFrameLocks noGrp="1" noChangeAspect="1"/>
          </p:cNvGraphicFramePr>
          <p:nvPr>
            <p:ph sz="half" idx="2"/>
          </p:nvPr>
        </p:nvGraphicFramePr>
        <p:xfrm>
          <a:off x="1430338" y="1463675"/>
          <a:ext cx="5006975" cy="3367087"/>
        </p:xfrm>
        <a:graphic>
          <a:graphicData uri="http://schemas.openxmlformats.org/presentationml/2006/ole">
            <mc:AlternateContent xmlns:mc="http://schemas.openxmlformats.org/markup-compatibility/2006">
              <mc:Choice xmlns:v="urn:schemas-microsoft-com:vml" Requires="v">
                <p:oleObj spid="_x0000_s163893" r:id="rId4" imgW="7125695" imgH="4791744" progId="">
                  <p:embed/>
                </p:oleObj>
              </mc:Choice>
              <mc:Fallback>
                <p:oleObj r:id="rId4" imgW="7125695" imgH="479174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463675"/>
                        <a:ext cx="5006975" cy="336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72386" name="Rectangle 2"/>
          <p:cNvSpPr>
            <a:spLocks noGrp="1" noChangeArrowheads="1"/>
          </p:cNvSpPr>
          <p:nvPr>
            <p:ph type="title"/>
          </p:nvPr>
        </p:nvSpPr>
        <p:spPr/>
        <p:txBody>
          <a:bodyPr/>
          <a:lstStyle/>
          <a:p>
            <a:pPr>
              <a:defRPr/>
            </a:pPr>
            <a:r>
              <a:rPr lang="en-US"/>
              <a:t>Ramp Metering</a:t>
            </a:r>
            <a:br>
              <a:rPr lang="en-US"/>
            </a:br>
            <a:r>
              <a:rPr lang="en-US" sz="2400"/>
              <a:t>Device Status – Control Window</a:t>
            </a:r>
          </a:p>
        </p:txBody>
      </p:sp>
      <p:sp>
        <p:nvSpPr>
          <p:cNvPr id="3472387" name="Rectangle 3"/>
          <p:cNvSpPr>
            <a:spLocks noChangeArrowheads="1"/>
          </p:cNvSpPr>
          <p:nvPr/>
        </p:nvSpPr>
        <p:spPr bwMode="auto">
          <a:xfrm>
            <a:off x="685800" y="4889500"/>
            <a:ext cx="7656513" cy="17399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Highlight the RMC device from the list</a:t>
            </a:r>
          </a:p>
          <a:p>
            <a:pPr marL="282575" indent="-282575" defTabSz="862013">
              <a:lnSpc>
                <a:spcPct val="100000"/>
              </a:lnSpc>
            </a:pPr>
            <a:r>
              <a:rPr lang="en-US" sz="1600"/>
              <a:t>Cross Street, Milepost, and Metering Status will refresh</a:t>
            </a:r>
          </a:p>
          <a:p>
            <a:pPr marL="282575" indent="-282575" defTabSz="862013">
              <a:lnSpc>
                <a:spcPct val="100000"/>
              </a:lnSpc>
            </a:pPr>
            <a:r>
              <a:rPr lang="en-US" sz="1600"/>
              <a:t>Measured amounts will refresh</a:t>
            </a:r>
          </a:p>
          <a:p>
            <a:pPr marL="800100" lvl="1" indent="-342900" defTabSz="862013">
              <a:lnSpc>
                <a:spcPct val="100000"/>
              </a:lnSpc>
            </a:pPr>
            <a:r>
              <a:rPr lang="en-US" sz="1600"/>
              <a:t>VPM: Vehicles per minute</a:t>
            </a:r>
          </a:p>
          <a:p>
            <a:pPr marL="800100" lvl="1" indent="-342900" defTabSz="862013">
              <a:lnSpc>
                <a:spcPct val="100000"/>
              </a:lnSpc>
            </a:pPr>
            <a:r>
              <a:rPr lang="en-US" sz="1600"/>
              <a:t>Occ: Percentage of occupency</a:t>
            </a:r>
          </a:p>
          <a:p>
            <a:pPr marL="800100" lvl="1" indent="-342900" defTabSz="862013">
              <a:lnSpc>
                <a:spcPct val="100000"/>
              </a:lnSpc>
            </a:pPr>
            <a:r>
              <a:rPr lang="en-US" sz="1600"/>
              <a:t>Metering Mode: Fuzzy / Local (RMC is on), or Off</a:t>
            </a:r>
          </a:p>
        </p:txBody>
      </p:sp>
      <p:sp>
        <p:nvSpPr>
          <p:cNvPr id="3472389" name="Line 5"/>
          <p:cNvSpPr>
            <a:spLocks noChangeShapeType="1"/>
          </p:cNvSpPr>
          <p:nvPr/>
        </p:nvSpPr>
        <p:spPr bwMode="auto">
          <a:xfrm>
            <a:off x="568325" y="1412875"/>
            <a:ext cx="939800" cy="333375"/>
          </a:xfrm>
          <a:prstGeom prst="line">
            <a:avLst/>
          </a:prstGeom>
          <a:noFill/>
          <a:ln w="38100">
            <a:solidFill>
              <a:srgbClr val="FF0000"/>
            </a:solidFill>
            <a:round/>
            <a:headEnd/>
            <a:tailEnd type="triangle" w="med" len="med"/>
          </a:ln>
        </p:spPr>
        <p:txBody>
          <a:bodyPr lIns="92066" tIns="46033" rIns="92066" bIns="46033"/>
          <a:lstStyle/>
          <a:p>
            <a:endParaRPr lang="en-US"/>
          </a:p>
        </p:txBody>
      </p:sp>
      <p:grpSp>
        <p:nvGrpSpPr>
          <p:cNvPr id="2" name="Group 12"/>
          <p:cNvGrpSpPr>
            <a:grpSpLocks/>
          </p:cNvGrpSpPr>
          <p:nvPr/>
        </p:nvGrpSpPr>
        <p:grpSpPr bwMode="auto">
          <a:xfrm>
            <a:off x="4530725" y="1489075"/>
            <a:ext cx="2540000" cy="400050"/>
            <a:chOff x="2854" y="827"/>
            <a:chExt cx="1600" cy="252"/>
          </a:xfrm>
        </p:grpSpPr>
        <p:sp>
          <p:nvSpPr>
            <p:cNvPr id="46092" name="Line 7"/>
            <p:cNvSpPr>
              <a:spLocks noChangeShapeType="1"/>
            </p:cNvSpPr>
            <p:nvPr/>
          </p:nvSpPr>
          <p:spPr bwMode="auto">
            <a:xfrm flipH="1" flipV="1">
              <a:off x="3002" y="955"/>
              <a:ext cx="1452" cy="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6093" name="AutoShape 8"/>
            <p:cNvSpPr>
              <a:spLocks/>
            </p:cNvSpPr>
            <p:nvPr/>
          </p:nvSpPr>
          <p:spPr bwMode="auto">
            <a:xfrm>
              <a:off x="2854" y="827"/>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grpSp>
        <p:nvGrpSpPr>
          <p:cNvPr id="3" name="Group 16"/>
          <p:cNvGrpSpPr>
            <a:grpSpLocks/>
          </p:cNvGrpSpPr>
          <p:nvPr/>
        </p:nvGrpSpPr>
        <p:grpSpPr bwMode="auto">
          <a:xfrm>
            <a:off x="6426200" y="2314575"/>
            <a:ext cx="725488" cy="400050"/>
            <a:chOff x="4048" y="1347"/>
            <a:chExt cx="457" cy="252"/>
          </a:xfrm>
        </p:grpSpPr>
        <p:sp>
          <p:nvSpPr>
            <p:cNvPr id="46090" name="Line 14"/>
            <p:cNvSpPr>
              <a:spLocks noChangeShapeType="1"/>
            </p:cNvSpPr>
            <p:nvPr/>
          </p:nvSpPr>
          <p:spPr bwMode="auto">
            <a:xfrm flipH="1">
              <a:off x="4196" y="1461"/>
              <a:ext cx="309" cy="6"/>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6091" name="AutoShape 15"/>
            <p:cNvSpPr>
              <a:spLocks/>
            </p:cNvSpPr>
            <p:nvPr/>
          </p:nvSpPr>
          <p:spPr bwMode="auto">
            <a:xfrm>
              <a:off x="4048" y="1347"/>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72387">
                                            <p:txEl>
                                              <p:pRg st="0" end="0"/>
                                            </p:txEl>
                                          </p:spTgt>
                                        </p:tgtEl>
                                        <p:attrNameLst>
                                          <p:attrName>style.visibility</p:attrName>
                                        </p:attrNameLst>
                                      </p:cBhvr>
                                      <p:to>
                                        <p:strVal val="visible"/>
                                      </p:to>
                                    </p:set>
                                    <p:anim calcmode="lin" valueType="num">
                                      <p:cBhvr additive="base">
                                        <p:cTn id="7" dur="500" fill="hold"/>
                                        <p:tgtEl>
                                          <p:spTgt spid="3472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2387">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472389"/>
                                        </p:tgtEl>
                                        <p:attrNameLst>
                                          <p:attrName>style.visibility</p:attrName>
                                        </p:attrNameLst>
                                      </p:cBhvr>
                                      <p:to>
                                        <p:strVal val="visible"/>
                                      </p:to>
                                    </p:set>
                                    <p:animEffect transition="in" filter="wipe(left)">
                                      <p:cBhvr>
                                        <p:cTn id="11" dur="500"/>
                                        <p:tgtEl>
                                          <p:spTgt spid="347238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472387">
                                            <p:txEl>
                                              <p:pRg st="1" end="1"/>
                                            </p:txEl>
                                          </p:spTgt>
                                        </p:tgtEl>
                                        <p:attrNameLst>
                                          <p:attrName>style.visibility</p:attrName>
                                        </p:attrNameLst>
                                      </p:cBhvr>
                                      <p:to>
                                        <p:strVal val="visible"/>
                                      </p:to>
                                    </p:set>
                                    <p:anim calcmode="lin" valueType="num">
                                      <p:cBhvr additive="base">
                                        <p:cTn id="16" dur="500" fill="hold"/>
                                        <p:tgtEl>
                                          <p:spTgt spid="347238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72387">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72387">
                                            <p:txEl>
                                              <p:pRg st="2" end="2"/>
                                            </p:txEl>
                                          </p:spTgt>
                                        </p:tgtEl>
                                        <p:attrNameLst>
                                          <p:attrName>style.visibility</p:attrName>
                                        </p:attrNameLst>
                                      </p:cBhvr>
                                      <p:to>
                                        <p:strVal val="visible"/>
                                      </p:to>
                                    </p:set>
                                    <p:anim calcmode="lin" valueType="num">
                                      <p:cBhvr additive="base">
                                        <p:cTn id="25" dur="500" fill="hold"/>
                                        <p:tgtEl>
                                          <p:spTgt spid="347238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72387">
                                            <p:txEl>
                                              <p:pRg st="2" end="2"/>
                                            </p:txEl>
                                          </p:spTgt>
                                        </p:tgtEl>
                                        <p:attrNameLst>
                                          <p:attrName>ppt_y</p:attrName>
                                        </p:attrNameLst>
                                      </p:cBhvr>
                                      <p:tavLst>
                                        <p:tav tm="0">
                                          <p:val>
                                            <p:strVal val="1+#ppt_h/2"/>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472387">
                                            <p:txEl>
                                              <p:pRg st="3" end="3"/>
                                            </p:txEl>
                                          </p:spTgt>
                                        </p:tgtEl>
                                        <p:attrNameLst>
                                          <p:attrName>style.visibility</p:attrName>
                                        </p:attrNameLst>
                                      </p:cBhvr>
                                      <p:to>
                                        <p:strVal val="visible"/>
                                      </p:to>
                                    </p:set>
                                    <p:anim calcmode="lin" valueType="num">
                                      <p:cBhvr additive="base">
                                        <p:cTn id="33" dur="500" fill="hold"/>
                                        <p:tgtEl>
                                          <p:spTgt spid="347238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72387">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472387">
                                            <p:txEl>
                                              <p:pRg st="4" end="4"/>
                                            </p:txEl>
                                          </p:spTgt>
                                        </p:tgtEl>
                                        <p:attrNameLst>
                                          <p:attrName>style.visibility</p:attrName>
                                        </p:attrNameLst>
                                      </p:cBhvr>
                                      <p:to>
                                        <p:strVal val="visible"/>
                                      </p:to>
                                    </p:set>
                                    <p:anim calcmode="lin" valueType="num">
                                      <p:cBhvr additive="base">
                                        <p:cTn id="38" dur="500" fill="hold"/>
                                        <p:tgtEl>
                                          <p:spTgt spid="3472387">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472387">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472387">
                                            <p:txEl>
                                              <p:pRg st="5" end="5"/>
                                            </p:txEl>
                                          </p:spTgt>
                                        </p:tgtEl>
                                        <p:attrNameLst>
                                          <p:attrName>style.visibility</p:attrName>
                                        </p:attrNameLst>
                                      </p:cBhvr>
                                      <p:to>
                                        <p:strVal val="visible"/>
                                      </p:to>
                                    </p:set>
                                    <p:anim calcmode="lin" valueType="num">
                                      <p:cBhvr additive="base">
                                        <p:cTn id="43" dur="500" fill="hold"/>
                                        <p:tgtEl>
                                          <p:spTgt spid="347238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72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2387" grpId="0" build="p" bldLvl="2"/>
      <p:bldP spid="3472389"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Slide Number Placeholder 6"/>
          <p:cNvSpPr>
            <a:spLocks noGrp="1"/>
          </p:cNvSpPr>
          <p:nvPr>
            <p:ph type="sldNum" sz="quarter" idx="12"/>
          </p:nvPr>
        </p:nvSpPr>
        <p:spPr>
          <a:noFill/>
        </p:spPr>
        <p:txBody>
          <a:bodyPr/>
          <a:lstStyle/>
          <a:p>
            <a:fld id="{EBA18D4D-D94F-41B1-A702-4757F9C19D6D}" type="slidenum">
              <a:rPr lang="en-US" smtClean="0"/>
              <a:pPr/>
              <a:t>367</a:t>
            </a:fld>
            <a:endParaRPr lang="en-US" smtClean="0"/>
          </a:p>
        </p:txBody>
      </p:sp>
      <p:graphicFrame>
        <p:nvGraphicFramePr>
          <p:cNvPr id="47106" name="Object 2"/>
          <p:cNvGraphicFramePr>
            <a:graphicFrameLocks noGrp="1" noChangeAspect="1"/>
          </p:cNvGraphicFramePr>
          <p:nvPr>
            <p:ph sz="half" idx="2"/>
          </p:nvPr>
        </p:nvGraphicFramePr>
        <p:xfrm>
          <a:off x="1430338" y="1357313"/>
          <a:ext cx="5006975" cy="3367087"/>
        </p:xfrm>
        <a:graphic>
          <a:graphicData uri="http://schemas.openxmlformats.org/presentationml/2006/ole">
            <mc:AlternateContent xmlns:mc="http://schemas.openxmlformats.org/markup-compatibility/2006">
              <mc:Choice xmlns:v="urn:schemas-microsoft-com:vml" Requires="v">
                <p:oleObj spid="_x0000_s164917" r:id="rId4" imgW="7125695" imgH="4791744" progId="">
                  <p:embed/>
                </p:oleObj>
              </mc:Choice>
              <mc:Fallback>
                <p:oleObj r:id="rId4" imgW="7125695" imgH="479174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357313"/>
                        <a:ext cx="5006975" cy="336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74435" name="Rectangle 3"/>
          <p:cNvSpPr>
            <a:spLocks noGrp="1" noChangeArrowheads="1"/>
          </p:cNvSpPr>
          <p:nvPr>
            <p:ph type="title"/>
          </p:nvPr>
        </p:nvSpPr>
        <p:spPr/>
        <p:txBody>
          <a:bodyPr/>
          <a:lstStyle/>
          <a:p>
            <a:pPr>
              <a:defRPr/>
            </a:pPr>
            <a:r>
              <a:rPr lang="en-US"/>
              <a:t>Ramp Metering</a:t>
            </a:r>
            <a:br>
              <a:rPr lang="en-US"/>
            </a:br>
            <a:r>
              <a:rPr lang="en-US" sz="2400"/>
              <a:t>Device Status – Control Window</a:t>
            </a:r>
          </a:p>
        </p:txBody>
      </p:sp>
      <p:sp>
        <p:nvSpPr>
          <p:cNvPr id="3474436" name="Rectangle 4"/>
          <p:cNvSpPr>
            <a:spLocks noChangeArrowheads="1"/>
          </p:cNvSpPr>
          <p:nvPr/>
        </p:nvSpPr>
        <p:spPr bwMode="auto">
          <a:xfrm>
            <a:off x="685800" y="4737100"/>
            <a:ext cx="7656513" cy="17399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Measured amounts will refresh (</a:t>
            </a:r>
            <a:r>
              <a:rPr lang="en-US" sz="1600" dirty="0" err="1"/>
              <a:t>con’t</a:t>
            </a:r>
            <a:r>
              <a:rPr lang="en-US" sz="1600" dirty="0"/>
              <a:t>)</a:t>
            </a:r>
          </a:p>
          <a:p>
            <a:pPr marL="800100" lvl="1" indent="-342900" defTabSz="862013">
              <a:lnSpc>
                <a:spcPct val="100000"/>
              </a:lnSpc>
            </a:pPr>
            <a:r>
              <a:rPr lang="en-US" sz="1600" dirty="0"/>
              <a:t>Metering Rate: Rate of vehicles allowed onto the mainline</a:t>
            </a:r>
          </a:p>
          <a:p>
            <a:pPr marL="800100" lvl="1" indent="-342900" defTabSz="862013">
              <a:lnSpc>
                <a:spcPct val="100000"/>
              </a:lnSpc>
            </a:pPr>
            <a:r>
              <a:rPr lang="en-US" sz="1600" dirty="0"/>
              <a:t>Ramp / Adv </a:t>
            </a:r>
            <a:r>
              <a:rPr lang="en-US" sz="1600" dirty="0" err="1"/>
              <a:t>Occ</a:t>
            </a:r>
            <a:r>
              <a:rPr lang="en-US" sz="1600" dirty="0"/>
              <a:t>: Ramp / Advanced Ramp occupancy</a:t>
            </a:r>
          </a:p>
          <a:p>
            <a:pPr marL="800100" lvl="1" indent="-342900" defTabSz="862013">
              <a:lnSpc>
                <a:spcPct val="100000"/>
              </a:lnSpc>
            </a:pPr>
            <a:r>
              <a:rPr lang="en-US" sz="1600" dirty="0"/>
              <a:t>Red Violators: Count of red light violators</a:t>
            </a:r>
          </a:p>
          <a:p>
            <a:pPr marL="282575" indent="-282575" defTabSz="862013">
              <a:lnSpc>
                <a:spcPct val="100000"/>
              </a:lnSpc>
            </a:pPr>
            <a:r>
              <a:rPr lang="en-US" sz="1600" dirty="0"/>
              <a:t>Metering Status can be manually set</a:t>
            </a:r>
          </a:p>
          <a:p>
            <a:pPr marL="800100" lvl="1" indent="-342900" defTabSz="862013">
              <a:lnSpc>
                <a:spcPct val="100000"/>
              </a:lnSpc>
            </a:pPr>
            <a:r>
              <a:rPr lang="en-US" sz="1600" dirty="0"/>
              <a:t>Fuzzy / Local: RMC is on and using Fuzzy / Local algorithm</a:t>
            </a:r>
          </a:p>
          <a:p>
            <a:pPr marL="800100" lvl="1" indent="-342900" defTabSz="862013">
              <a:lnSpc>
                <a:spcPct val="100000"/>
              </a:lnSpc>
            </a:pPr>
            <a:r>
              <a:rPr lang="en-US" sz="1600" dirty="0"/>
              <a:t>Off: RMC is not operating</a:t>
            </a:r>
          </a:p>
        </p:txBody>
      </p:sp>
      <p:sp>
        <p:nvSpPr>
          <p:cNvPr id="47111" name="Line 5"/>
          <p:cNvSpPr>
            <a:spLocks noChangeShapeType="1"/>
          </p:cNvSpPr>
          <p:nvPr/>
        </p:nvSpPr>
        <p:spPr bwMode="auto">
          <a:xfrm>
            <a:off x="568325" y="1306513"/>
            <a:ext cx="939800" cy="333375"/>
          </a:xfrm>
          <a:prstGeom prst="line">
            <a:avLst/>
          </a:prstGeom>
          <a:noFill/>
          <a:ln w="38100">
            <a:solidFill>
              <a:srgbClr val="FF0000"/>
            </a:solidFill>
            <a:round/>
            <a:headEnd/>
            <a:tailEnd type="triangle" w="med" len="med"/>
          </a:ln>
        </p:spPr>
        <p:txBody>
          <a:bodyPr lIns="92066" tIns="46033" rIns="92066" bIns="46033"/>
          <a:lstStyle/>
          <a:p>
            <a:endParaRPr lang="en-US"/>
          </a:p>
        </p:txBody>
      </p:sp>
      <p:grpSp>
        <p:nvGrpSpPr>
          <p:cNvPr id="2" name="Group 6"/>
          <p:cNvGrpSpPr>
            <a:grpSpLocks/>
          </p:cNvGrpSpPr>
          <p:nvPr/>
        </p:nvGrpSpPr>
        <p:grpSpPr bwMode="auto">
          <a:xfrm>
            <a:off x="4530725" y="1382713"/>
            <a:ext cx="2540000" cy="400050"/>
            <a:chOff x="2854" y="827"/>
            <a:chExt cx="1600" cy="252"/>
          </a:xfrm>
        </p:grpSpPr>
        <p:sp>
          <p:nvSpPr>
            <p:cNvPr id="47117" name="Line 7"/>
            <p:cNvSpPr>
              <a:spLocks noChangeShapeType="1"/>
            </p:cNvSpPr>
            <p:nvPr/>
          </p:nvSpPr>
          <p:spPr bwMode="auto">
            <a:xfrm flipH="1" flipV="1">
              <a:off x="3002" y="955"/>
              <a:ext cx="1452" cy="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7118" name="AutoShape 8"/>
            <p:cNvSpPr>
              <a:spLocks/>
            </p:cNvSpPr>
            <p:nvPr/>
          </p:nvSpPr>
          <p:spPr bwMode="auto">
            <a:xfrm>
              <a:off x="2854" y="827"/>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sp>
        <p:nvSpPr>
          <p:cNvPr id="3474442" name="Line 10"/>
          <p:cNvSpPr>
            <a:spLocks noChangeShapeType="1"/>
          </p:cNvSpPr>
          <p:nvPr/>
        </p:nvSpPr>
        <p:spPr bwMode="auto">
          <a:xfrm flipH="1" flipV="1">
            <a:off x="6084888" y="1866900"/>
            <a:ext cx="1016000" cy="12700"/>
          </a:xfrm>
          <a:prstGeom prst="line">
            <a:avLst/>
          </a:prstGeom>
          <a:noFill/>
          <a:ln w="38100">
            <a:solidFill>
              <a:srgbClr val="FF0000"/>
            </a:solidFill>
            <a:round/>
            <a:headEnd/>
            <a:tailEnd type="triangle" w="med" len="med"/>
          </a:ln>
        </p:spPr>
        <p:txBody>
          <a:bodyPr lIns="92066" tIns="46033" rIns="92066" bIns="46033"/>
          <a:lstStyle/>
          <a:p>
            <a:endParaRPr lang="en-US"/>
          </a:p>
        </p:txBody>
      </p:sp>
      <p:grpSp>
        <p:nvGrpSpPr>
          <p:cNvPr id="3" name="Group 11"/>
          <p:cNvGrpSpPr>
            <a:grpSpLocks/>
          </p:cNvGrpSpPr>
          <p:nvPr/>
        </p:nvGrpSpPr>
        <p:grpSpPr bwMode="auto">
          <a:xfrm>
            <a:off x="6426200" y="2208213"/>
            <a:ext cx="725488" cy="400050"/>
            <a:chOff x="4048" y="1347"/>
            <a:chExt cx="457" cy="252"/>
          </a:xfrm>
        </p:grpSpPr>
        <p:sp>
          <p:nvSpPr>
            <p:cNvPr id="47115" name="Line 12"/>
            <p:cNvSpPr>
              <a:spLocks noChangeShapeType="1"/>
            </p:cNvSpPr>
            <p:nvPr/>
          </p:nvSpPr>
          <p:spPr bwMode="auto">
            <a:xfrm flipH="1">
              <a:off x="4196" y="1461"/>
              <a:ext cx="309" cy="6"/>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7116" name="AutoShape 13"/>
            <p:cNvSpPr>
              <a:spLocks/>
            </p:cNvSpPr>
            <p:nvPr/>
          </p:nvSpPr>
          <p:spPr bwMode="auto">
            <a:xfrm>
              <a:off x="4048" y="1347"/>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74436">
                                            <p:txEl>
                                              <p:pRg st="1" end="1"/>
                                            </p:txEl>
                                          </p:spTgt>
                                        </p:tgtEl>
                                        <p:attrNameLst>
                                          <p:attrName>style.visibility</p:attrName>
                                        </p:attrNameLst>
                                      </p:cBhvr>
                                      <p:to>
                                        <p:strVal val="visible"/>
                                      </p:to>
                                    </p:set>
                                    <p:anim calcmode="lin" valueType="num">
                                      <p:cBhvr additive="base">
                                        <p:cTn id="7" dur="500" fill="hold"/>
                                        <p:tgtEl>
                                          <p:spTgt spid="347443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4436">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474436">
                                            <p:txEl>
                                              <p:pRg st="2" end="2"/>
                                            </p:txEl>
                                          </p:spTgt>
                                        </p:tgtEl>
                                        <p:attrNameLst>
                                          <p:attrName>style.visibility</p:attrName>
                                        </p:attrNameLst>
                                      </p:cBhvr>
                                      <p:to>
                                        <p:strVal val="visible"/>
                                      </p:to>
                                    </p:set>
                                    <p:anim calcmode="lin" valueType="num">
                                      <p:cBhvr additive="base">
                                        <p:cTn id="12" dur="500" fill="hold"/>
                                        <p:tgtEl>
                                          <p:spTgt spid="347443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74436">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474436">
                                            <p:txEl>
                                              <p:pRg st="3" end="3"/>
                                            </p:txEl>
                                          </p:spTgt>
                                        </p:tgtEl>
                                        <p:attrNameLst>
                                          <p:attrName>style.visibility</p:attrName>
                                        </p:attrNameLst>
                                      </p:cBhvr>
                                      <p:to>
                                        <p:strVal val="visible"/>
                                      </p:to>
                                    </p:set>
                                    <p:anim calcmode="lin" valueType="num">
                                      <p:cBhvr additive="base">
                                        <p:cTn id="17" dur="500" fill="hold"/>
                                        <p:tgtEl>
                                          <p:spTgt spid="347443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744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74436">
                                            <p:txEl>
                                              <p:pRg st="4" end="4"/>
                                            </p:txEl>
                                          </p:spTgt>
                                        </p:tgtEl>
                                        <p:attrNameLst>
                                          <p:attrName>style.visibility</p:attrName>
                                        </p:attrNameLst>
                                      </p:cBhvr>
                                      <p:to>
                                        <p:strVal val="visible"/>
                                      </p:to>
                                    </p:set>
                                    <p:anim calcmode="lin" valueType="num">
                                      <p:cBhvr additive="base">
                                        <p:cTn id="23" dur="500" fill="hold"/>
                                        <p:tgtEl>
                                          <p:spTgt spid="347443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74436">
                                            <p:txEl>
                                              <p:pRg st="4" end="4"/>
                                            </p:txEl>
                                          </p:spTgt>
                                        </p:tgtEl>
                                        <p:attrNameLst>
                                          <p:attrName>ppt_y</p:attrName>
                                        </p:attrNameLst>
                                      </p:cBhvr>
                                      <p:tavLst>
                                        <p:tav tm="0">
                                          <p:val>
                                            <p:strVal val="1+#ppt_h/2"/>
                                          </p:val>
                                        </p:tav>
                                        <p:tav tm="100000">
                                          <p:val>
                                            <p:strVal val="#ppt_y"/>
                                          </p:val>
                                        </p:tav>
                                      </p:tavLst>
                                    </p:anim>
                                  </p:childTnLst>
                                </p:cTn>
                              </p:par>
                              <p:par>
                                <p:cTn id="25" presetID="22" presetClass="entr" presetSubtype="2" fill="hold" grpId="0" nodeType="withEffect">
                                  <p:stCondLst>
                                    <p:cond delay="0"/>
                                  </p:stCondLst>
                                  <p:childTnLst>
                                    <p:set>
                                      <p:cBhvr>
                                        <p:cTn id="26" dur="1" fill="hold">
                                          <p:stCondLst>
                                            <p:cond delay="0"/>
                                          </p:stCondLst>
                                        </p:cTn>
                                        <p:tgtEl>
                                          <p:spTgt spid="3474442"/>
                                        </p:tgtEl>
                                        <p:attrNameLst>
                                          <p:attrName>style.visibility</p:attrName>
                                        </p:attrNameLst>
                                      </p:cBhvr>
                                      <p:to>
                                        <p:strVal val="visible"/>
                                      </p:to>
                                    </p:set>
                                    <p:animEffect transition="in" filter="wipe(right)">
                                      <p:cBhvr>
                                        <p:cTn id="27" dur="500"/>
                                        <p:tgtEl>
                                          <p:spTgt spid="3474442"/>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3474436">
                                            <p:txEl>
                                              <p:pRg st="5" end="5"/>
                                            </p:txEl>
                                          </p:spTgt>
                                        </p:tgtEl>
                                        <p:attrNameLst>
                                          <p:attrName>style.visibility</p:attrName>
                                        </p:attrNameLst>
                                      </p:cBhvr>
                                      <p:to>
                                        <p:strVal val="visible"/>
                                      </p:to>
                                    </p:set>
                                    <p:anim calcmode="lin" valueType="num">
                                      <p:cBhvr additive="base">
                                        <p:cTn id="31" dur="500" fill="hold"/>
                                        <p:tgtEl>
                                          <p:spTgt spid="347443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74436">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3474436">
                                            <p:txEl>
                                              <p:pRg st="6" end="6"/>
                                            </p:txEl>
                                          </p:spTgt>
                                        </p:tgtEl>
                                        <p:attrNameLst>
                                          <p:attrName>style.visibility</p:attrName>
                                        </p:attrNameLst>
                                      </p:cBhvr>
                                      <p:to>
                                        <p:strVal val="visible"/>
                                      </p:to>
                                    </p:set>
                                    <p:anim calcmode="lin" valueType="num">
                                      <p:cBhvr additive="base">
                                        <p:cTn id="36" dur="500" fill="hold"/>
                                        <p:tgtEl>
                                          <p:spTgt spid="3474436">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47443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4436" grpId="0" build="p" bldLvl="2"/>
      <p:bldP spid="3474442"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Slide Number Placeholder 6"/>
          <p:cNvSpPr>
            <a:spLocks noGrp="1"/>
          </p:cNvSpPr>
          <p:nvPr>
            <p:ph type="sldNum" sz="quarter" idx="12"/>
          </p:nvPr>
        </p:nvSpPr>
        <p:spPr>
          <a:xfrm>
            <a:off x="8204396" y="6459536"/>
            <a:ext cx="733864" cy="274320"/>
          </a:xfrm>
          <a:noFill/>
        </p:spPr>
        <p:txBody>
          <a:bodyPr/>
          <a:lstStyle/>
          <a:p>
            <a:fld id="{E3E2B83A-E606-4D92-8870-695409FE67D6}" type="slidenum">
              <a:rPr lang="en-US" smtClean="0"/>
              <a:pPr/>
              <a:t>368</a:t>
            </a:fld>
            <a:endParaRPr lang="en-US" smtClean="0"/>
          </a:p>
        </p:txBody>
      </p:sp>
      <p:graphicFrame>
        <p:nvGraphicFramePr>
          <p:cNvPr id="48130" name="Object 2"/>
          <p:cNvGraphicFramePr>
            <a:graphicFrameLocks noGrp="1" noChangeAspect="1"/>
          </p:cNvGraphicFramePr>
          <p:nvPr>
            <p:ph sz="half" idx="2"/>
          </p:nvPr>
        </p:nvGraphicFramePr>
        <p:xfrm>
          <a:off x="1430338" y="1527175"/>
          <a:ext cx="5006975" cy="3367087"/>
        </p:xfrm>
        <a:graphic>
          <a:graphicData uri="http://schemas.openxmlformats.org/presentationml/2006/ole">
            <mc:AlternateContent xmlns:mc="http://schemas.openxmlformats.org/markup-compatibility/2006">
              <mc:Choice xmlns:v="urn:schemas-microsoft-com:vml" Requires="v">
                <p:oleObj spid="_x0000_s165941" r:id="rId4" imgW="7125695" imgH="4791744" progId="">
                  <p:embed/>
                </p:oleObj>
              </mc:Choice>
              <mc:Fallback>
                <p:oleObj r:id="rId4" imgW="7125695" imgH="479174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527175"/>
                        <a:ext cx="5006975" cy="336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76483" name="Rectangle 3"/>
          <p:cNvSpPr>
            <a:spLocks noGrp="1" noChangeArrowheads="1"/>
          </p:cNvSpPr>
          <p:nvPr>
            <p:ph type="title"/>
          </p:nvPr>
        </p:nvSpPr>
        <p:spPr/>
        <p:txBody>
          <a:bodyPr/>
          <a:lstStyle/>
          <a:p>
            <a:pPr>
              <a:defRPr/>
            </a:pPr>
            <a:r>
              <a:rPr lang="en-US"/>
              <a:t>Ramp Metering</a:t>
            </a:r>
            <a:br>
              <a:rPr lang="en-US"/>
            </a:br>
            <a:r>
              <a:rPr lang="en-US" sz="2400"/>
              <a:t>Device Status – Control Window</a:t>
            </a:r>
          </a:p>
        </p:txBody>
      </p:sp>
      <p:sp>
        <p:nvSpPr>
          <p:cNvPr id="3476484" name="Rectangle 4"/>
          <p:cNvSpPr>
            <a:spLocks noChangeArrowheads="1"/>
          </p:cNvSpPr>
          <p:nvPr/>
        </p:nvSpPr>
        <p:spPr bwMode="auto">
          <a:xfrm>
            <a:off x="685800" y="4965700"/>
            <a:ext cx="7656513" cy="17399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Find on Map: Centers the operator map on the selected RMC</a:t>
            </a:r>
          </a:p>
          <a:p>
            <a:pPr marL="282575" indent="-282575" defTabSz="862013">
              <a:lnSpc>
                <a:spcPct val="100000"/>
              </a:lnSpc>
            </a:pPr>
            <a:r>
              <a:rPr lang="en-US" sz="1600"/>
              <a:t>Filter: Allows the list of devices to be filtered, options include: All, Out of Service, Active, by Roadway or by Group</a:t>
            </a:r>
          </a:p>
          <a:p>
            <a:pPr marL="282575" indent="-282575" defTabSz="862013">
              <a:lnSpc>
                <a:spcPct val="100000"/>
              </a:lnSpc>
            </a:pPr>
            <a:r>
              <a:rPr lang="en-US" sz="1600"/>
              <a:t>Operational Stats: Online / Error / Offline</a:t>
            </a:r>
          </a:p>
          <a:p>
            <a:pPr marL="282575" indent="-282575" defTabSz="862013">
              <a:lnSpc>
                <a:spcPct val="100000"/>
              </a:lnSpc>
            </a:pPr>
            <a:r>
              <a:rPr lang="en-US" sz="1600"/>
              <a:t>Communication Status: OK / Error / Offline</a:t>
            </a:r>
          </a:p>
          <a:p>
            <a:pPr marL="282575" indent="-282575" defTabSz="862013">
              <a:lnSpc>
                <a:spcPct val="100000"/>
              </a:lnSpc>
            </a:pPr>
            <a:r>
              <a:rPr lang="en-US" sz="1600"/>
              <a:t>Manually set operational status: Online / Offline</a:t>
            </a:r>
          </a:p>
        </p:txBody>
      </p:sp>
      <p:sp>
        <p:nvSpPr>
          <p:cNvPr id="3476485" name="Line 5"/>
          <p:cNvSpPr>
            <a:spLocks noChangeShapeType="1"/>
          </p:cNvSpPr>
          <p:nvPr/>
        </p:nvSpPr>
        <p:spPr bwMode="auto">
          <a:xfrm>
            <a:off x="568325" y="1476375"/>
            <a:ext cx="1751013" cy="1270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6489" name="Line 9"/>
          <p:cNvSpPr>
            <a:spLocks noChangeShapeType="1"/>
          </p:cNvSpPr>
          <p:nvPr/>
        </p:nvSpPr>
        <p:spPr bwMode="auto">
          <a:xfrm flipV="1">
            <a:off x="852488" y="2768600"/>
            <a:ext cx="606425" cy="2968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6494" name="Line 14"/>
          <p:cNvSpPr>
            <a:spLocks noChangeShapeType="1"/>
          </p:cNvSpPr>
          <p:nvPr/>
        </p:nvSpPr>
        <p:spPr bwMode="auto">
          <a:xfrm flipH="1">
            <a:off x="3019425" y="3081337"/>
            <a:ext cx="3708400" cy="9048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6495" name="Line 15"/>
          <p:cNvSpPr>
            <a:spLocks noChangeShapeType="1"/>
          </p:cNvSpPr>
          <p:nvPr/>
        </p:nvSpPr>
        <p:spPr bwMode="auto">
          <a:xfrm flipH="1">
            <a:off x="3098800" y="3225800"/>
            <a:ext cx="3708400" cy="90487"/>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6496" name="Line 16"/>
          <p:cNvSpPr>
            <a:spLocks noChangeShapeType="1"/>
          </p:cNvSpPr>
          <p:nvPr/>
        </p:nvSpPr>
        <p:spPr bwMode="auto">
          <a:xfrm flipH="1">
            <a:off x="3808413" y="3408362"/>
            <a:ext cx="3181350" cy="61913"/>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76484">
                                            <p:txEl>
                                              <p:pRg st="0" end="0"/>
                                            </p:txEl>
                                          </p:spTgt>
                                        </p:tgtEl>
                                        <p:attrNameLst>
                                          <p:attrName>style.visibility</p:attrName>
                                        </p:attrNameLst>
                                      </p:cBhvr>
                                      <p:to>
                                        <p:strVal val="visible"/>
                                      </p:to>
                                    </p:set>
                                    <p:anim calcmode="lin" valueType="num">
                                      <p:cBhvr additive="base">
                                        <p:cTn id="7" dur="500" fill="hold"/>
                                        <p:tgtEl>
                                          <p:spTgt spid="3476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6484">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476485"/>
                                        </p:tgtEl>
                                        <p:attrNameLst>
                                          <p:attrName>style.visibility</p:attrName>
                                        </p:attrNameLst>
                                      </p:cBhvr>
                                      <p:to>
                                        <p:strVal val="visible"/>
                                      </p:to>
                                    </p:set>
                                    <p:animEffect transition="in" filter="wipe(left)">
                                      <p:cBhvr>
                                        <p:cTn id="11" dur="500"/>
                                        <p:tgtEl>
                                          <p:spTgt spid="347648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476484">
                                            <p:txEl>
                                              <p:pRg st="1" end="1"/>
                                            </p:txEl>
                                          </p:spTgt>
                                        </p:tgtEl>
                                        <p:attrNameLst>
                                          <p:attrName>style.visibility</p:attrName>
                                        </p:attrNameLst>
                                      </p:cBhvr>
                                      <p:to>
                                        <p:strVal val="visible"/>
                                      </p:to>
                                    </p:set>
                                    <p:anim calcmode="lin" valueType="num">
                                      <p:cBhvr additive="base">
                                        <p:cTn id="16" dur="500" fill="hold"/>
                                        <p:tgtEl>
                                          <p:spTgt spid="347648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76484">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3476489"/>
                                        </p:tgtEl>
                                        <p:attrNameLst>
                                          <p:attrName>style.visibility</p:attrName>
                                        </p:attrNameLst>
                                      </p:cBhvr>
                                      <p:to>
                                        <p:strVal val="visible"/>
                                      </p:to>
                                    </p:set>
                                    <p:animEffect transition="in" filter="wipe(down)">
                                      <p:cBhvr>
                                        <p:cTn id="20" dur="500"/>
                                        <p:tgtEl>
                                          <p:spTgt spid="347648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76484">
                                            <p:txEl>
                                              <p:pRg st="2" end="2"/>
                                            </p:txEl>
                                          </p:spTgt>
                                        </p:tgtEl>
                                        <p:attrNameLst>
                                          <p:attrName>style.visibility</p:attrName>
                                        </p:attrNameLst>
                                      </p:cBhvr>
                                      <p:to>
                                        <p:strVal val="visible"/>
                                      </p:to>
                                    </p:set>
                                    <p:anim calcmode="lin" valueType="num">
                                      <p:cBhvr additive="base">
                                        <p:cTn id="25" dur="500" fill="hold"/>
                                        <p:tgtEl>
                                          <p:spTgt spid="347648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76484">
                                            <p:txEl>
                                              <p:pRg st="2" end="2"/>
                                            </p:txEl>
                                          </p:spTgt>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3476494"/>
                                        </p:tgtEl>
                                        <p:attrNameLst>
                                          <p:attrName>style.visibility</p:attrName>
                                        </p:attrNameLst>
                                      </p:cBhvr>
                                      <p:to>
                                        <p:strVal val="visible"/>
                                      </p:to>
                                    </p:set>
                                    <p:animEffect transition="in" filter="wipe(down)">
                                      <p:cBhvr>
                                        <p:cTn id="29" dur="500"/>
                                        <p:tgtEl>
                                          <p:spTgt spid="347649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476484">
                                            <p:txEl>
                                              <p:pRg st="3" end="3"/>
                                            </p:txEl>
                                          </p:spTgt>
                                        </p:tgtEl>
                                        <p:attrNameLst>
                                          <p:attrName>style.visibility</p:attrName>
                                        </p:attrNameLst>
                                      </p:cBhvr>
                                      <p:to>
                                        <p:strVal val="visible"/>
                                      </p:to>
                                    </p:set>
                                    <p:anim calcmode="lin" valueType="num">
                                      <p:cBhvr additive="base">
                                        <p:cTn id="34" dur="500" fill="hold"/>
                                        <p:tgtEl>
                                          <p:spTgt spid="347648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476484">
                                            <p:txEl>
                                              <p:pRg st="3" end="3"/>
                                            </p:txEl>
                                          </p:spTgt>
                                        </p:tgtEl>
                                        <p:attrNameLst>
                                          <p:attrName>ppt_y</p:attrName>
                                        </p:attrNameLst>
                                      </p:cBhvr>
                                      <p:tavLst>
                                        <p:tav tm="0">
                                          <p:val>
                                            <p:strVal val="1+#ppt_h/2"/>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3476495"/>
                                        </p:tgtEl>
                                        <p:attrNameLst>
                                          <p:attrName>style.visibility</p:attrName>
                                        </p:attrNameLst>
                                      </p:cBhvr>
                                      <p:to>
                                        <p:strVal val="visible"/>
                                      </p:to>
                                    </p:set>
                                    <p:animEffect transition="in" filter="wipe(down)">
                                      <p:cBhvr>
                                        <p:cTn id="38" dur="500"/>
                                        <p:tgtEl>
                                          <p:spTgt spid="347649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76484">
                                            <p:txEl>
                                              <p:pRg st="4" end="4"/>
                                            </p:txEl>
                                          </p:spTgt>
                                        </p:tgtEl>
                                        <p:attrNameLst>
                                          <p:attrName>style.visibility</p:attrName>
                                        </p:attrNameLst>
                                      </p:cBhvr>
                                      <p:to>
                                        <p:strVal val="visible"/>
                                      </p:to>
                                    </p:set>
                                    <p:anim calcmode="lin" valueType="num">
                                      <p:cBhvr additive="base">
                                        <p:cTn id="43" dur="500" fill="hold"/>
                                        <p:tgtEl>
                                          <p:spTgt spid="347648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76484">
                                            <p:txEl>
                                              <p:pRg st="4" end="4"/>
                                            </p:txEl>
                                          </p:spTgt>
                                        </p:tgtEl>
                                        <p:attrNameLst>
                                          <p:attrName>ppt_y</p:attrName>
                                        </p:attrNameLst>
                                      </p:cBhvr>
                                      <p:tavLst>
                                        <p:tav tm="0">
                                          <p:val>
                                            <p:strVal val="1+#ppt_h/2"/>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3476496"/>
                                        </p:tgtEl>
                                        <p:attrNameLst>
                                          <p:attrName>style.visibility</p:attrName>
                                        </p:attrNameLst>
                                      </p:cBhvr>
                                      <p:to>
                                        <p:strVal val="visible"/>
                                      </p:to>
                                    </p:set>
                                    <p:animEffect transition="in" filter="wipe(down)">
                                      <p:cBhvr>
                                        <p:cTn id="47" dur="500"/>
                                        <p:tgtEl>
                                          <p:spTgt spid="3476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6484" grpId="0" build="p" bldLvl="2"/>
      <p:bldP spid="3476485" grpId="0" animBg="1"/>
      <p:bldP spid="3476489" grpId="0" animBg="1"/>
      <p:bldP spid="3476494" grpId="0" animBg="1"/>
      <p:bldP spid="3476495" grpId="0" animBg="1"/>
      <p:bldP spid="3476496"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Slide Number Placeholder 6"/>
          <p:cNvSpPr>
            <a:spLocks noGrp="1"/>
          </p:cNvSpPr>
          <p:nvPr>
            <p:ph type="sldNum" sz="quarter" idx="12"/>
          </p:nvPr>
        </p:nvSpPr>
        <p:spPr>
          <a:noFill/>
        </p:spPr>
        <p:txBody>
          <a:bodyPr/>
          <a:lstStyle/>
          <a:p>
            <a:fld id="{F9BBABDD-9F6F-4BAD-AE34-D6378ECA79BD}" type="slidenum">
              <a:rPr lang="en-US" smtClean="0"/>
              <a:pPr/>
              <a:t>369</a:t>
            </a:fld>
            <a:endParaRPr lang="en-US" smtClean="0"/>
          </a:p>
        </p:txBody>
      </p:sp>
      <p:graphicFrame>
        <p:nvGraphicFramePr>
          <p:cNvPr id="49154" name="Object 2"/>
          <p:cNvGraphicFramePr>
            <a:graphicFrameLocks noGrp="1" noChangeAspect="1"/>
          </p:cNvGraphicFramePr>
          <p:nvPr>
            <p:ph sz="half" idx="2"/>
          </p:nvPr>
        </p:nvGraphicFramePr>
        <p:xfrm>
          <a:off x="1430338" y="1527175"/>
          <a:ext cx="5006975" cy="3367087"/>
        </p:xfrm>
        <a:graphic>
          <a:graphicData uri="http://schemas.openxmlformats.org/presentationml/2006/ole">
            <mc:AlternateContent xmlns:mc="http://schemas.openxmlformats.org/markup-compatibility/2006">
              <mc:Choice xmlns:v="urn:schemas-microsoft-com:vml" Requires="v">
                <p:oleObj spid="_x0000_s166965" r:id="rId4" imgW="7125695" imgH="4791744" progId="">
                  <p:embed/>
                </p:oleObj>
              </mc:Choice>
              <mc:Fallback>
                <p:oleObj r:id="rId4" imgW="7125695" imgH="479174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527175"/>
                        <a:ext cx="5006975" cy="336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78531" name="Rectangle 3"/>
          <p:cNvSpPr>
            <a:spLocks noGrp="1" noChangeArrowheads="1"/>
          </p:cNvSpPr>
          <p:nvPr>
            <p:ph type="title"/>
          </p:nvPr>
        </p:nvSpPr>
        <p:spPr/>
        <p:txBody>
          <a:bodyPr/>
          <a:lstStyle/>
          <a:p>
            <a:pPr>
              <a:defRPr/>
            </a:pPr>
            <a:r>
              <a:rPr lang="en-US"/>
              <a:t>Ramp Metering</a:t>
            </a:r>
            <a:br>
              <a:rPr lang="en-US"/>
            </a:br>
            <a:r>
              <a:rPr lang="en-US" sz="2400"/>
              <a:t>Device Status – Control Window</a:t>
            </a:r>
          </a:p>
        </p:txBody>
      </p:sp>
      <p:sp>
        <p:nvSpPr>
          <p:cNvPr id="3478532" name="Rectangle 4"/>
          <p:cNvSpPr>
            <a:spLocks noChangeArrowheads="1"/>
          </p:cNvSpPr>
          <p:nvPr/>
        </p:nvSpPr>
        <p:spPr bwMode="auto">
          <a:xfrm>
            <a:off x="685800" y="4965700"/>
            <a:ext cx="7656513" cy="17399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View Alarms: Opens the Alarms Window</a:t>
            </a:r>
          </a:p>
          <a:p>
            <a:pPr marL="282575" indent="-282575" defTabSz="862013">
              <a:lnSpc>
                <a:spcPct val="100000"/>
              </a:lnSpc>
            </a:pPr>
            <a:r>
              <a:rPr lang="en-US" sz="1600"/>
              <a:t>Send Firmware Params: Sends the current parameter set to the controller </a:t>
            </a:r>
          </a:p>
          <a:p>
            <a:pPr marL="800100" lvl="1" indent="-342900" defTabSz="862013">
              <a:lnSpc>
                <a:spcPct val="100000"/>
              </a:lnSpc>
            </a:pPr>
            <a:r>
              <a:rPr lang="en-US" sz="1600"/>
              <a:t>Note: Modifying controllers parameters may have undetermined effects to the operation of the controller. Changes to the lane geometry, loop assignments, or trap designations should be accomplished off-line. This action may cause the controller to stop metering and turn off the controller head assembly.</a:t>
            </a:r>
          </a:p>
        </p:txBody>
      </p:sp>
      <p:sp>
        <p:nvSpPr>
          <p:cNvPr id="3478535" name="Line 7"/>
          <p:cNvSpPr>
            <a:spLocks noChangeShapeType="1"/>
          </p:cNvSpPr>
          <p:nvPr/>
        </p:nvSpPr>
        <p:spPr bwMode="auto">
          <a:xfrm>
            <a:off x="723900" y="3298825"/>
            <a:ext cx="774700" cy="3222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78537" name="Line 9"/>
          <p:cNvSpPr>
            <a:spLocks noChangeShapeType="1"/>
          </p:cNvSpPr>
          <p:nvPr/>
        </p:nvSpPr>
        <p:spPr bwMode="auto">
          <a:xfrm flipH="1">
            <a:off x="3848100" y="3614737"/>
            <a:ext cx="3181350" cy="61913"/>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78532">
                                            <p:txEl>
                                              <p:pRg st="0" end="0"/>
                                            </p:txEl>
                                          </p:spTgt>
                                        </p:tgtEl>
                                        <p:attrNameLst>
                                          <p:attrName>style.visibility</p:attrName>
                                        </p:attrNameLst>
                                      </p:cBhvr>
                                      <p:to>
                                        <p:strVal val="visible"/>
                                      </p:to>
                                    </p:set>
                                    <p:anim calcmode="lin" valueType="num">
                                      <p:cBhvr additive="base">
                                        <p:cTn id="7" dur="500" fill="hold"/>
                                        <p:tgtEl>
                                          <p:spTgt spid="34785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8532">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478535"/>
                                        </p:tgtEl>
                                        <p:attrNameLst>
                                          <p:attrName>style.visibility</p:attrName>
                                        </p:attrNameLst>
                                      </p:cBhvr>
                                      <p:to>
                                        <p:strVal val="visible"/>
                                      </p:to>
                                    </p:set>
                                    <p:animEffect transition="in" filter="wipe(left)">
                                      <p:cBhvr>
                                        <p:cTn id="11" dur="500"/>
                                        <p:tgtEl>
                                          <p:spTgt spid="34785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478532">
                                            <p:txEl>
                                              <p:pRg st="1" end="1"/>
                                            </p:txEl>
                                          </p:spTgt>
                                        </p:tgtEl>
                                        <p:attrNameLst>
                                          <p:attrName>style.visibility</p:attrName>
                                        </p:attrNameLst>
                                      </p:cBhvr>
                                      <p:to>
                                        <p:strVal val="visible"/>
                                      </p:to>
                                    </p:set>
                                    <p:anim calcmode="lin" valueType="num">
                                      <p:cBhvr additive="base">
                                        <p:cTn id="16" dur="500" fill="hold"/>
                                        <p:tgtEl>
                                          <p:spTgt spid="347853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78532">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2" fill="hold" grpId="0" nodeType="withEffect">
                                  <p:stCondLst>
                                    <p:cond delay="0"/>
                                  </p:stCondLst>
                                  <p:childTnLst>
                                    <p:set>
                                      <p:cBhvr>
                                        <p:cTn id="19" dur="1" fill="hold">
                                          <p:stCondLst>
                                            <p:cond delay="0"/>
                                          </p:stCondLst>
                                        </p:cTn>
                                        <p:tgtEl>
                                          <p:spTgt spid="3478537"/>
                                        </p:tgtEl>
                                        <p:attrNameLst>
                                          <p:attrName>style.visibility</p:attrName>
                                        </p:attrNameLst>
                                      </p:cBhvr>
                                      <p:to>
                                        <p:strVal val="visible"/>
                                      </p:to>
                                    </p:set>
                                    <p:animEffect transition="in" filter="wipe(right)">
                                      <p:cBhvr>
                                        <p:cTn id="20" dur="500"/>
                                        <p:tgtEl>
                                          <p:spTgt spid="347853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78532">
                                            <p:txEl>
                                              <p:pRg st="2" end="2"/>
                                            </p:txEl>
                                          </p:spTgt>
                                        </p:tgtEl>
                                        <p:attrNameLst>
                                          <p:attrName>style.visibility</p:attrName>
                                        </p:attrNameLst>
                                      </p:cBhvr>
                                      <p:to>
                                        <p:strVal val="visible"/>
                                      </p:to>
                                    </p:set>
                                    <p:anim calcmode="lin" valueType="num">
                                      <p:cBhvr additive="base">
                                        <p:cTn id="25" dur="500" fill="hold"/>
                                        <p:tgtEl>
                                          <p:spTgt spid="347853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7853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8532" grpId="0" build="p" bldLvl="2"/>
      <p:bldP spid="3478535" grpId="0" animBg="1"/>
      <p:bldP spid="34785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285750"/>
            <a:ext cx="7924799" cy="762000"/>
          </a:xfrm>
        </p:spPr>
        <p:txBody>
          <a:bodyPr>
            <a:normAutofit fontScale="90000"/>
          </a:bodyPr>
          <a:lstStyle/>
          <a:p>
            <a:r>
              <a:rPr lang="en-US" dirty="0" smtClean="0"/>
              <a:t>DMS: Device Messaging Window: Queue Messaging</a:t>
            </a:r>
            <a:endParaRPr lang="en-US" dirty="0"/>
          </a:p>
        </p:txBody>
      </p:sp>
      <p:sp>
        <p:nvSpPr>
          <p:cNvPr id="3" name="Content Placeholder 2"/>
          <p:cNvSpPr>
            <a:spLocks noGrp="1"/>
          </p:cNvSpPr>
          <p:nvPr>
            <p:ph sz="quarter" idx="1"/>
          </p:nvPr>
        </p:nvSpPr>
        <p:spPr>
          <a:xfrm>
            <a:off x="685800" y="2819400"/>
            <a:ext cx="8153400" cy="3683000"/>
          </a:xfrm>
        </p:spPr>
        <p:txBody>
          <a:bodyPr>
            <a:normAutofit fontScale="85000" lnSpcReduction="20000"/>
          </a:bodyPr>
          <a:lstStyle/>
          <a:p>
            <a:r>
              <a:rPr lang="en-US" dirty="0" smtClean="0"/>
              <a:t>Modify</a:t>
            </a:r>
          </a:p>
          <a:p>
            <a:pPr lvl="1"/>
            <a:r>
              <a:rPr lang="en-US" dirty="0" smtClean="0"/>
              <a:t>Brings up Edit DMS Message Window</a:t>
            </a:r>
          </a:p>
          <a:p>
            <a:pPr lvl="1"/>
            <a:r>
              <a:rPr lang="en-US" dirty="0" smtClean="0"/>
              <a:t>Very similar to Send Message</a:t>
            </a:r>
          </a:p>
          <a:p>
            <a:r>
              <a:rPr lang="en-US" dirty="0" smtClean="0"/>
              <a:t>Merge</a:t>
            </a:r>
          </a:p>
          <a:p>
            <a:pPr lvl="1"/>
            <a:r>
              <a:rPr lang="en-US" dirty="0" smtClean="0"/>
              <a:t>Select multiple messages in Queue and click “Merge” to group messages</a:t>
            </a:r>
          </a:p>
          <a:p>
            <a:r>
              <a:rPr lang="en-US" dirty="0" smtClean="0"/>
              <a:t>Unmerge</a:t>
            </a:r>
          </a:p>
          <a:p>
            <a:pPr lvl="1"/>
            <a:r>
              <a:rPr lang="en-US" dirty="0" smtClean="0"/>
              <a:t>Disassociates grouped messages</a:t>
            </a:r>
          </a:p>
          <a:p>
            <a:r>
              <a:rPr lang="en-US" dirty="0" smtClean="0"/>
              <a:t>Remove</a:t>
            </a:r>
          </a:p>
          <a:p>
            <a:pPr lvl="1"/>
            <a:r>
              <a:rPr lang="en-US" dirty="0" smtClean="0"/>
              <a:t>Deletes selected message from Queue</a:t>
            </a:r>
          </a:p>
          <a:p>
            <a:pPr lvl="1"/>
            <a:endParaRPr lang="en-US" dirty="0" smtClean="0"/>
          </a:p>
          <a:p>
            <a:pPr lvl="1"/>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37</a:t>
            </a:fld>
            <a:endParaRPr lang="en-US"/>
          </a:p>
        </p:txBody>
      </p:sp>
      <p:pic>
        <p:nvPicPr>
          <p:cNvPr id="11" name="Content Placeholder 10" descr="QueueSubMenuLitUP.png"/>
          <p:cNvPicPr>
            <a:picLocks noGrp="1" noChangeAspect="1"/>
          </p:cNvPicPr>
          <p:nvPr>
            <p:ph sz="quarter" idx="2"/>
          </p:nvPr>
        </p:nvPicPr>
        <p:blipFill>
          <a:blip r:embed="rId2" cstate="print"/>
          <a:srcRect t="24367"/>
          <a:stretch>
            <a:fillRect/>
          </a:stretch>
        </p:blipFill>
        <p:spPr>
          <a:xfrm>
            <a:off x="3429000" y="1600200"/>
            <a:ext cx="2658672" cy="1206500"/>
          </a:xfrm>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6"/>
          <p:cNvSpPr>
            <a:spLocks noGrp="1"/>
          </p:cNvSpPr>
          <p:nvPr>
            <p:ph type="sldNum" sz="quarter" idx="12"/>
          </p:nvPr>
        </p:nvSpPr>
        <p:spPr>
          <a:noFill/>
        </p:spPr>
        <p:txBody>
          <a:bodyPr/>
          <a:lstStyle/>
          <a:p>
            <a:fld id="{4856401E-75FA-42A2-B7CA-6F95242AADC1}" type="slidenum">
              <a:rPr lang="en-US" smtClean="0"/>
              <a:pPr/>
              <a:t>370</a:t>
            </a:fld>
            <a:endParaRPr lang="en-US" smtClean="0"/>
          </a:p>
        </p:txBody>
      </p:sp>
      <p:graphicFrame>
        <p:nvGraphicFramePr>
          <p:cNvPr id="50178" name="Object 2"/>
          <p:cNvGraphicFramePr>
            <a:graphicFrameLocks noGrp="1" noChangeAspect="1"/>
          </p:cNvGraphicFramePr>
          <p:nvPr>
            <p:ph sz="half" idx="2"/>
          </p:nvPr>
        </p:nvGraphicFramePr>
        <p:xfrm>
          <a:off x="1430338" y="1662113"/>
          <a:ext cx="5006975" cy="3367087"/>
        </p:xfrm>
        <a:graphic>
          <a:graphicData uri="http://schemas.openxmlformats.org/presentationml/2006/ole">
            <mc:AlternateContent xmlns:mc="http://schemas.openxmlformats.org/markup-compatibility/2006">
              <mc:Choice xmlns:v="urn:schemas-microsoft-com:vml" Requires="v">
                <p:oleObj spid="_x0000_s167989" r:id="rId4" imgW="7125695" imgH="4791744" progId="">
                  <p:embed/>
                </p:oleObj>
              </mc:Choice>
              <mc:Fallback>
                <p:oleObj r:id="rId4" imgW="7125695" imgH="479174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662113"/>
                        <a:ext cx="5006975" cy="336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0579" name="Rectangle 3"/>
          <p:cNvSpPr>
            <a:spLocks noGrp="1" noChangeArrowheads="1"/>
          </p:cNvSpPr>
          <p:nvPr>
            <p:ph type="title"/>
          </p:nvPr>
        </p:nvSpPr>
        <p:spPr/>
        <p:txBody>
          <a:bodyPr/>
          <a:lstStyle/>
          <a:p>
            <a:pPr>
              <a:defRPr/>
            </a:pPr>
            <a:r>
              <a:rPr lang="en-US"/>
              <a:t>Ramp Metering</a:t>
            </a:r>
            <a:br>
              <a:rPr lang="en-US"/>
            </a:br>
            <a:r>
              <a:rPr lang="en-US" sz="2400"/>
              <a:t>Device Status – Control Window</a:t>
            </a:r>
          </a:p>
        </p:txBody>
      </p:sp>
      <p:sp>
        <p:nvSpPr>
          <p:cNvPr id="3480580" name="Rectangle 4"/>
          <p:cNvSpPr>
            <a:spLocks noChangeArrowheads="1"/>
          </p:cNvSpPr>
          <p:nvPr/>
        </p:nvSpPr>
        <p:spPr bwMode="auto">
          <a:xfrm>
            <a:off x="685800" y="5041900"/>
            <a:ext cx="7656513" cy="17399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Metering Range: Allows operators to set the minimum / maximum rate (per lane) of vehicles that can be allowed to enter the mainline</a:t>
            </a:r>
          </a:p>
          <a:p>
            <a:pPr marL="282575" indent="-282575" defTabSz="862013">
              <a:lnSpc>
                <a:spcPct val="100000"/>
              </a:lnSpc>
            </a:pPr>
            <a:r>
              <a:rPr lang="en-US" sz="1600" dirty="0"/>
              <a:t>Metering Rate: Allows operators to set a starting rate (per lane) of vehicles that can be allowed to enter the mainline</a:t>
            </a:r>
          </a:p>
          <a:p>
            <a:pPr marL="282575" indent="-282575" defTabSz="862013">
              <a:lnSpc>
                <a:spcPct val="100000"/>
              </a:lnSpc>
            </a:pPr>
            <a:endParaRPr lang="en-US" sz="1600" dirty="0"/>
          </a:p>
        </p:txBody>
      </p:sp>
      <p:grpSp>
        <p:nvGrpSpPr>
          <p:cNvPr id="2" name="Group 7"/>
          <p:cNvGrpSpPr>
            <a:grpSpLocks/>
          </p:cNvGrpSpPr>
          <p:nvPr/>
        </p:nvGrpSpPr>
        <p:grpSpPr bwMode="auto">
          <a:xfrm>
            <a:off x="5072063" y="4146550"/>
            <a:ext cx="2540000" cy="400050"/>
            <a:chOff x="2854" y="827"/>
            <a:chExt cx="1600" cy="252"/>
          </a:xfrm>
        </p:grpSpPr>
        <p:sp>
          <p:nvSpPr>
            <p:cNvPr id="50187" name="Line 8"/>
            <p:cNvSpPr>
              <a:spLocks noChangeShapeType="1"/>
            </p:cNvSpPr>
            <p:nvPr/>
          </p:nvSpPr>
          <p:spPr bwMode="auto">
            <a:xfrm flipH="1" flipV="1">
              <a:off x="3002" y="955"/>
              <a:ext cx="1452" cy="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50188" name="AutoShape 9"/>
            <p:cNvSpPr>
              <a:spLocks/>
            </p:cNvSpPr>
            <p:nvPr/>
          </p:nvSpPr>
          <p:spPr bwMode="auto">
            <a:xfrm>
              <a:off x="2854" y="827"/>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grpSp>
        <p:nvGrpSpPr>
          <p:cNvPr id="3" name="Group 13"/>
          <p:cNvGrpSpPr>
            <a:grpSpLocks/>
          </p:cNvGrpSpPr>
          <p:nvPr/>
        </p:nvGrpSpPr>
        <p:grpSpPr bwMode="auto">
          <a:xfrm>
            <a:off x="603250" y="4251325"/>
            <a:ext cx="850900" cy="400050"/>
            <a:chOff x="364" y="2442"/>
            <a:chExt cx="536" cy="252"/>
          </a:xfrm>
        </p:grpSpPr>
        <p:sp>
          <p:nvSpPr>
            <p:cNvPr id="50185" name="Line 11"/>
            <p:cNvSpPr>
              <a:spLocks noChangeShapeType="1"/>
            </p:cNvSpPr>
            <p:nvPr/>
          </p:nvSpPr>
          <p:spPr bwMode="auto">
            <a:xfrm rot="10800000" flipH="1" flipV="1">
              <a:off x="364" y="2553"/>
              <a:ext cx="381" cy="4"/>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50186" name="AutoShape 12"/>
            <p:cNvSpPr>
              <a:spLocks/>
            </p:cNvSpPr>
            <p:nvPr/>
          </p:nvSpPr>
          <p:spPr bwMode="auto">
            <a:xfrm rot="10800000">
              <a:off x="761" y="2442"/>
              <a:ext cx="139" cy="252"/>
            </a:xfrm>
            <a:prstGeom prst="rightBrace">
              <a:avLst>
                <a:gd name="adj1" fmla="val 15108"/>
                <a:gd name="adj2" fmla="val 50000"/>
              </a:avLst>
            </a:prstGeom>
            <a:noFill/>
            <a:ln w="38100">
              <a:solidFill>
                <a:srgbClr val="FF0000"/>
              </a:solidFill>
              <a:round/>
              <a:headEnd/>
              <a:tailEnd/>
            </a:ln>
          </p:spPr>
          <p:txBody>
            <a:bodyPr wrap="none" lIns="92066" tIns="46033" rIns="92066" bIns="46033"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80580">
                                            <p:txEl>
                                              <p:pRg st="0" end="0"/>
                                            </p:txEl>
                                          </p:spTgt>
                                        </p:tgtEl>
                                        <p:attrNameLst>
                                          <p:attrName>style.visibility</p:attrName>
                                        </p:attrNameLst>
                                      </p:cBhvr>
                                      <p:to>
                                        <p:strVal val="visible"/>
                                      </p:to>
                                    </p:set>
                                    <p:anim calcmode="lin" valueType="num">
                                      <p:cBhvr additive="base">
                                        <p:cTn id="7" dur="500" fill="hold"/>
                                        <p:tgtEl>
                                          <p:spTgt spid="3480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0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0580">
                                            <p:txEl>
                                              <p:pRg st="1" end="1"/>
                                            </p:txEl>
                                          </p:spTgt>
                                        </p:tgtEl>
                                        <p:attrNameLst>
                                          <p:attrName>style.visibility</p:attrName>
                                        </p:attrNameLst>
                                      </p:cBhvr>
                                      <p:to>
                                        <p:strVal val="visible"/>
                                      </p:to>
                                    </p:set>
                                    <p:anim calcmode="lin" valueType="num">
                                      <p:cBhvr additive="base">
                                        <p:cTn id="13" dur="500" fill="hold"/>
                                        <p:tgtEl>
                                          <p:spTgt spid="3480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0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0580" grpId="0" build="p" bldLvl="2"/>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Slide Number Placeholder 6"/>
          <p:cNvSpPr>
            <a:spLocks noGrp="1"/>
          </p:cNvSpPr>
          <p:nvPr>
            <p:ph type="sldNum" sz="quarter" idx="12"/>
          </p:nvPr>
        </p:nvSpPr>
        <p:spPr>
          <a:noFill/>
        </p:spPr>
        <p:txBody>
          <a:bodyPr/>
          <a:lstStyle/>
          <a:p>
            <a:fld id="{77FB8C7C-C3B8-430B-A0A0-F7BEA6DD003D}" type="slidenum">
              <a:rPr lang="en-US" smtClean="0"/>
              <a:pPr/>
              <a:t>371</a:t>
            </a:fld>
            <a:endParaRPr lang="en-US" smtClean="0"/>
          </a:p>
        </p:txBody>
      </p:sp>
      <p:sp>
        <p:nvSpPr>
          <p:cNvPr id="3482626" name="Rectangle 2"/>
          <p:cNvSpPr>
            <a:spLocks noGrp="1" noChangeArrowheads="1"/>
          </p:cNvSpPr>
          <p:nvPr>
            <p:ph type="title"/>
          </p:nvPr>
        </p:nvSpPr>
        <p:spPr/>
        <p:txBody>
          <a:bodyPr/>
          <a:lstStyle/>
          <a:p>
            <a:pPr>
              <a:defRPr/>
            </a:pPr>
            <a:r>
              <a:rPr lang="en-US"/>
              <a:t>Ramp Metering</a:t>
            </a:r>
            <a:br>
              <a:rPr lang="en-US"/>
            </a:br>
            <a:r>
              <a:rPr lang="en-US" sz="2400"/>
              <a:t>Time of Day Window</a:t>
            </a:r>
          </a:p>
        </p:txBody>
      </p:sp>
      <p:pic>
        <p:nvPicPr>
          <p:cNvPr id="238597" name="Picture 13"/>
          <p:cNvPicPr>
            <a:picLocks noGrp="1" noChangeAspect="1" noChangeArrowheads="1"/>
          </p:cNvPicPr>
          <p:nvPr>
            <p:ph sz="half" idx="2"/>
          </p:nvPr>
        </p:nvPicPr>
        <p:blipFill>
          <a:blip r:embed="rId3" cstate="print"/>
          <a:srcRect/>
          <a:stretch>
            <a:fillRect/>
          </a:stretch>
        </p:blipFill>
        <p:spPr>
          <a:xfrm>
            <a:off x="844550" y="1628775"/>
            <a:ext cx="2505075" cy="1600200"/>
          </a:xfrm>
        </p:spPr>
      </p:pic>
      <p:sp>
        <p:nvSpPr>
          <p:cNvPr id="3482627" name="Rectangle 3"/>
          <p:cNvSpPr>
            <a:spLocks noChangeArrowheads="1"/>
          </p:cNvSpPr>
          <p:nvPr/>
        </p:nvSpPr>
        <p:spPr bwMode="auto">
          <a:xfrm>
            <a:off x="685800" y="4983163"/>
            <a:ext cx="7656513" cy="187483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Right-click on RMC icon on the operator map and select “Central Time of Day” to open the Time of Day (TOD) window</a:t>
            </a:r>
          </a:p>
        </p:txBody>
      </p:sp>
      <p:grpSp>
        <p:nvGrpSpPr>
          <p:cNvPr id="2" name="Group 18"/>
          <p:cNvGrpSpPr>
            <a:grpSpLocks/>
          </p:cNvGrpSpPr>
          <p:nvPr/>
        </p:nvGrpSpPr>
        <p:grpSpPr bwMode="auto">
          <a:xfrm>
            <a:off x="1519238" y="2214563"/>
            <a:ext cx="2100262" cy="400050"/>
            <a:chOff x="957" y="1233"/>
            <a:chExt cx="1323" cy="252"/>
          </a:xfrm>
        </p:grpSpPr>
        <p:sp>
          <p:nvSpPr>
            <p:cNvPr id="238601" name="Oval 16"/>
            <p:cNvSpPr>
              <a:spLocks noChangeArrowheads="1"/>
            </p:cNvSpPr>
            <p:nvPr/>
          </p:nvSpPr>
          <p:spPr bwMode="auto">
            <a:xfrm>
              <a:off x="957" y="1233"/>
              <a:ext cx="941" cy="130"/>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238602" name="Line 17"/>
            <p:cNvSpPr>
              <a:spLocks noChangeShapeType="1"/>
            </p:cNvSpPr>
            <p:nvPr/>
          </p:nvSpPr>
          <p:spPr bwMode="auto">
            <a:xfrm>
              <a:off x="1874" y="1298"/>
              <a:ext cx="406" cy="187"/>
            </a:xfrm>
            <a:prstGeom prst="line">
              <a:avLst/>
            </a:prstGeom>
            <a:noFill/>
            <a:ln w="38100">
              <a:solidFill>
                <a:srgbClr val="FF0000"/>
              </a:solidFill>
              <a:round/>
              <a:headEnd/>
              <a:tailEnd type="triangle" w="med" len="med"/>
            </a:ln>
          </p:spPr>
          <p:txBody>
            <a:bodyPr lIns="92066" tIns="46033" rIns="92066" bIns="46033"/>
            <a:lstStyle/>
            <a:p>
              <a:endParaRPr lang="en-US"/>
            </a:p>
          </p:txBody>
        </p:sp>
      </p:grpSp>
      <p:pic>
        <p:nvPicPr>
          <p:cNvPr id="3482644" name="Picture 20"/>
          <p:cNvPicPr>
            <a:picLocks noGrp="1" noChangeAspect="1" noChangeArrowheads="1"/>
          </p:cNvPicPr>
          <p:nvPr>
            <p:ph sz="half" idx="1"/>
          </p:nvPr>
        </p:nvPicPr>
        <p:blipFill>
          <a:blip r:embed="rId4" cstate="print"/>
          <a:srcRect/>
          <a:stretch>
            <a:fillRect/>
          </a:stretch>
        </p:blipFill>
        <p:spPr>
          <a:xfrm>
            <a:off x="3622675" y="2081213"/>
            <a:ext cx="5132388" cy="2100262"/>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82627">
                                            <p:txEl>
                                              <p:pRg st="0" end="0"/>
                                            </p:txEl>
                                          </p:spTgt>
                                        </p:tgtEl>
                                        <p:attrNameLst>
                                          <p:attrName>style.visibility</p:attrName>
                                        </p:attrNameLst>
                                      </p:cBhvr>
                                      <p:to>
                                        <p:strVal val="visible"/>
                                      </p:to>
                                    </p:set>
                                    <p:anim calcmode="lin" valueType="num">
                                      <p:cBhvr additive="base">
                                        <p:cTn id="7" dur="500" fill="hold"/>
                                        <p:tgtEl>
                                          <p:spTgt spid="3482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262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3482644"/>
                                        </p:tgtEl>
                                        <p:attrNameLst>
                                          <p:attrName>style.visibility</p:attrName>
                                        </p:attrNameLst>
                                      </p:cBhvr>
                                      <p:to>
                                        <p:strVal val="visible"/>
                                      </p:to>
                                    </p:set>
                                    <p:animEffect transition="in" filter="blinds(horizontal)">
                                      <p:cBhvr>
                                        <p:cTn id="16" dur="500"/>
                                        <p:tgtEl>
                                          <p:spTgt spid="348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27" grpId="0" build="p" bldLvl="2"/>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Slide Number Placeholder 6"/>
          <p:cNvSpPr>
            <a:spLocks noGrp="1"/>
          </p:cNvSpPr>
          <p:nvPr>
            <p:ph type="sldNum" sz="quarter" idx="12"/>
          </p:nvPr>
        </p:nvSpPr>
        <p:spPr>
          <a:noFill/>
        </p:spPr>
        <p:txBody>
          <a:bodyPr/>
          <a:lstStyle/>
          <a:p>
            <a:fld id="{53435FC0-7FCA-4C92-8045-3BFB235E3616}" type="slidenum">
              <a:rPr lang="en-US" smtClean="0"/>
              <a:pPr/>
              <a:t>372</a:t>
            </a:fld>
            <a:endParaRPr lang="en-US" smtClean="0"/>
          </a:p>
        </p:txBody>
      </p:sp>
      <p:pic>
        <p:nvPicPr>
          <p:cNvPr id="239620" name="Picture 12"/>
          <p:cNvPicPr>
            <a:picLocks noGrp="1" noChangeAspect="1" noChangeArrowheads="1"/>
          </p:cNvPicPr>
          <p:nvPr>
            <p:ph sz="half" idx="2"/>
          </p:nvPr>
        </p:nvPicPr>
        <p:blipFill>
          <a:blip r:embed="rId3" cstate="print"/>
          <a:srcRect/>
          <a:stretch>
            <a:fillRect/>
          </a:stretch>
        </p:blipFill>
        <p:spPr>
          <a:xfrm>
            <a:off x="1466850" y="1673225"/>
            <a:ext cx="5854700" cy="2395538"/>
          </a:xfrm>
        </p:spPr>
      </p:pic>
      <p:sp>
        <p:nvSpPr>
          <p:cNvPr id="3503107" name="Rectangle 3"/>
          <p:cNvSpPr>
            <a:spLocks noGrp="1" noChangeArrowheads="1"/>
          </p:cNvSpPr>
          <p:nvPr>
            <p:ph type="title"/>
          </p:nvPr>
        </p:nvSpPr>
        <p:spPr/>
        <p:txBody>
          <a:bodyPr/>
          <a:lstStyle/>
          <a:p>
            <a:pPr>
              <a:defRPr/>
            </a:pPr>
            <a:r>
              <a:rPr lang="en-US"/>
              <a:t>Ramp Metering</a:t>
            </a:r>
            <a:br>
              <a:rPr lang="en-US"/>
            </a:br>
            <a:r>
              <a:rPr lang="en-US" sz="2400"/>
              <a:t>Time of Day Window</a:t>
            </a:r>
          </a:p>
        </p:txBody>
      </p:sp>
      <p:sp>
        <p:nvSpPr>
          <p:cNvPr id="3503108" name="Rectangle 4"/>
          <p:cNvSpPr>
            <a:spLocks noChangeArrowheads="1"/>
          </p:cNvSpPr>
          <p:nvPr/>
        </p:nvSpPr>
        <p:spPr bwMode="auto">
          <a:xfrm>
            <a:off x="685800" y="4529138"/>
            <a:ext cx="7656513" cy="240506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Highlight the RMC device from the list</a:t>
            </a:r>
          </a:p>
          <a:p>
            <a:pPr marL="282575" indent="-282575" defTabSz="862013">
              <a:lnSpc>
                <a:spcPct val="100000"/>
              </a:lnSpc>
            </a:pPr>
            <a:r>
              <a:rPr lang="en-US" sz="1600"/>
              <a:t>Schedule of “Central Time of Day” and “Special Events” algorithms lists will refresh</a:t>
            </a:r>
          </a:p>
          <a:p>
            <a:pPr marL="282575" indent="-282575" defTabSz="862013">
              <a:lnSpc>
                <a:spcPct val="100000"/>
              </a:lnSpc>
            </a:pPr>
            <a:r>
              <a:rPr lang="en-US" sz="1600"/>
              <a:t>Find on Map: Centers the operator map on the selected RMC</a:t>
            </a:r>
          </a:p>
          <a:p>
            <a:pPr marL="282575" indent="-282575" defTabSz="862013">
              <a:lnSpc>
                <a:spcPct val="100000"/>
              </a:lnSpc>
            </a:pPr>
            <a:r>
              <a:rPr lang="en-US" sz="1600"/>
              <a:t>Filter: Allows the list of devices to be filtered, options include: All, Out of Service, Active, by Roadway or by Group</a:t>
            </a:r>
          </a:p>
        </p:txBody>
      </p:sp>
      <p:sp>
        <p:nvSpPr>
          <p:cNvPr id="3503109" name="Line 5"/>
          <p:cNvSpPr>
            <a:spLocks noChangeShapeType="1"/>
          </p:cNvSpPr>
          <p:nvPr/>
        </p:nvSpPr>
        <p:spPr bwMode="auto">
          <a:xfrm>
            <a:off x="747713" y="1763713"/>
            <a:ext cx="939800" cy="333375"/>
          </a:xfrm>
          <a:prstGeom prst="line">
            <a:avLst/>
          </a:prstGeom>
          <a:noFill/>
          <a:ln w="38100">
            <a:solidFill>
              <a:srgbClr val="FF0000"/>
            </a:solidFill>
            <a:round/>
            <a:headEnd/>
            <a:tailEnd type="triangle" w="med" len="med"/>
          </a:ln>
        </p:spPr>
        <p:txBody>
          <a:bodyPr lIns="92066" tIns="46033" rIns="92066" bIns="46033"/>
          <a:lstStyle/>
          <a:p>
            <a:endParaRPr lang="en-US"/>
          </a:p>
        </p:txBody>
      </p:sp>
      <p:grpSp>
        <p:nvGrpSpPr>
          <p:cNvPr id="2" name="Group 6"/>
          <p:cNvGrpSpPr>
            <a:grpSpLocks/>
          </p:cNvGrpSpPr>
          <p:nvPr/>
        </p:nvGrpSpPr>
        <p:grpSpPr bwMode="auto">
          <a:xfrm>
            <a:off x="7277100" y="1801813"/>
            <a:ext cx="915988" cy="2151062"/>
            <a:chOff x="4559" y="1038"/>
            <a:chExt cx="577" cy="820"/>
          </a:xfrm>
        </p:grpSpPr>
        <p:sp>
          <p:nvSpPr>
            <p:cNvPr id="239627" name="Line 7"/>
            <p:cNvSpPr>
              <a:spLocks noChangeShapeType="1"/>
            </p:cNvSpPr>
            <p:nvPr/>
          </p:nvSpPr>
          <p:spPr bwMode="auto">
            <a:xfrm flipH="1">
              <a:off x="4755" y="1437"/>
              <a:ext cx="381" cy="16"/>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9628" name="AutoShape 8"/>
            <p:cNvSpPr>
              <a:spLocks/>
            </p:cNvSpPr>
            <p:nvPr/>
          </p:nvSpPr>
          <p:spPr bwMode="auto">
            <a:xfrm>
              <a:off x="4559" y="1038"/>
              <a:ext cx="187" cy="820"/>
            </a:xfrm>
            <a:prstGeom prst="rightBrace">
              <a:avLst>
                <a:gd name="adj1" fmla="val 36542"/>
                <a:gd name="adj2" fmla="val 50000"/>
              </a:avLst>
            </a:prstGeom>
            <a:noFill/>
            <a:ln w="38100">
              <a:solidFill>
                <a:srgbClr val="FF0000"/>
              </a:solidFill>
              <a:round/>
              <a:headEnd/>
              <a:tailEnd/>
            </a:ln>
          </p:spPr>
          <p:txBody>
            <a:bodyPr wrap="none" lIns="92066" tIns="46033" rIns="92066" bIns="46033" anchor="ctr"/>
            <a:lstStyle/>
            <a:p>
              <a:endParaRPr lang="en-US"/>
            </a:p>
          </p:txBody>
        </p:sp>
      </p:grpSp>
      <p:sp>
        <p:nvSpPr>
          <p:cNvPr id="3503113" name="Line 9"/>
          <p:cNvSpPr>
            <a:spLocks noChangeShapeType="1"/>
          </p:cNvSpPr>
          <p:nvPr/>
        </p:nvSpPr>
        <p:spPr bwMode="auto">
          <a:xfrm flipH="1" flipV="1">
            <a:off x="3338513" y="1817688"/>
            <a:ext cx="101600" cy="541337"/>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503114" name="Line 10"/>
          <p:cNvSpPr>
            <a:spLocks noChangeShapeType="1"/>
          </p:cNvSpPr>
          <p:nvPr/>
        </p:nvSpPr>
        <p:spPr bwMode="auto">
          <a:xfrm flipV="1">
            <a:off x="1201738" y="3187700"/>
            <a:ext cx="542925" cy="554038"/>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03108">
                                            <p:txEl>
                                              <p:pRg st="0" end="0"/>
                                            </p:txEl>
                                          </p:spTgt>
                                        </p:tgtEl>
                                        <p:attrNameLst>
                                          <p:attrName>style.visibility</p:attrName>
                                        </p:attrNameLst>
                                      </p:cBhvr>
                                      <p:to>
                                        <p:strVal val="visible"/>
                                      </p:to>
                                    </p:set>
                                    <p:anim calcmode="lin" valueType="num">
                                      <p:cBhvr additive="base">
                                        <p:cTn id="7" dur="500" fill="hold"/>
                                        <p:tgtEl>
                                          <p:spTgt spid="35031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3108">
                                            <p:txEl>
                                              <p:pRg st="0" end="0"/>
                                            </p:txEl>
                                          </p:spTgt>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503109"/>
                                        </p:tgtEl>
                                        <p:attrNameLst>
                                          <p:attrName>style.visibility</p:attrName>
                                        </p:attrNameLst>
                                      </p:cBhvr>
                                      <p:to>
                                        <p:strVal val="visible"/>
                                      </p:to>
                                    </p:set>
                                    <p:animEffect transition="in" filter="wipe(left)">
                                      <p:cBhvr>
                                        <p:cTn id="11" dur="500"/>
                                        <p:tgtEl>
                                          <p:spTgt spid="350310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503108">
                                            <p:txEl>
                                              <p:pRg st="1" end="1"/>
                                            </p:txEl>
                                          </p:spTgt>
                                        </p:tgtEl>
                                        <p:attrNameLst>
                                          <p:attrName>style.visibility</p:attrName>
                                        </p:attrNameLst>
                                      </p:cBhvr>
                                      <p:to>
                                        <p:strVal val="visible"/>
                                      </p:to>
                                    </p:set>
                                    <p:anim calcmode="lin" valueType="num">
                                      <p:cBhvr additive="base">
                                        <p:cTn id="16" dur="500" fill="hold"/>
                                        <p:tgtEl>
                                          <p:spTgt spid="350310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03108">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03108">
                                            <p:txEl>
                                              <p:pRg st="2" end="2"/>
                                            </p:txEl>
                                          </p:spTgt>
                                        </p:tgtEl>
                                        <p:attrNameLst>
                                          <p:attrName>style.visibility</p:attrName>
                                        </p:attrNameLst>
                                      </p:cBhvr>
                                      <p:to>
                                        <p:strVal val="visible"/>
                                      </p:to>
                                    </p:set>
                                    <p:anim calcmode="lin" valueType="num">
                                      <p:cBhvr additive="base">
                                        <p:cTn id="25" dur="500" fill="hold"/>
                                        <p:tgtEl>
                                          <p:spTgt spid="350310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03108">
                                            <p:txEl>
                                              <p:pRg st="2" end="2"/>
                                            </p:txEl>
                                          </p:spTgt>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3503113"/>
                                        </p:tgtEl>
                                        <p:attrNameLst>
                                          <p:attrName>style.visibility</p:attrName>
                                        </p:attrNameLst>
                                      </p:cBhvr>
                                      <p:to>
                                        <p:strVal val="visible"/>
                                      </p:to>
                                    </p:set>
                                    <p:animEffect transition="in" filter="wipe(down)">
                                      <p:cBhvr>
                                        <p:cTn id="29" dur="500"/>
                                        <p:tgtEl>
                                          <p:spTgt spid="35031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503108">
                                            <p:txEl>
                                              <p:pRg st="3" end="3"/>
                                            </p:txEl>
                                          </p:spTgt>
                                        </p:tgtEl>
                                        <p:attrNameLst>
                                          <p:attrName>style.visibility</p:attrName>
                                        </p:attrNameLst>
                                      </p:cBhvr>
                                      <p:to>
                                        <p:strVal val="visible"/>
                                      </p:to>
                                    </p:set>
                                    <p:anim calcmode="lin" valueType="num">
                                      <p:cBhvr additive="base">
                                        <p:cTn id="34" dur="500" fill="hold"/>
                                        <p:tgtEl>
                                          <p:spTgt spid="3503108">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03108">
                                            <p:txEl>
                                              <p:pRg st="3" end="3"/>
                                            </p:txEl>
                                          </p:spTgt>
                                        </p:tgtEl>
                                        <p:attrNameLst>
                                          <p:attrName>ppt_y</p:attrName>
                                        </p:attrNameLst>
                                      </p:cBhvr>
                                      <p:tavLst>
                                        <p:tav tm="0">
                                          <p:val>
                                            <p:strVal val="1+#ppt_h/2"/>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3503114"/>
                                        </p:tgtEl>
                                        <p:attrNameLst>
                                          <p:attrName>style.visibility</p:attrName>
                                        </p:attrNameLst>
                                      </p:cBhvr>
                                      <p:to>
                                        <p:strVal val="visible"/>
                                      </p:to>
                                    </p:set>
                                    <p:animEffect transition="in" filter="wipe(down)">
                                      <p:cBhvr>
                                        <p:cTn id="38" dur="500"/>
                                        <p:tgtEl>
                                          <p:spTgt spid="3503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3108" grpId="0" build="p"/>
      <p:bldP spid="3503109" grpId="0" animBg="1"/>
      <p:bldP spid="3503113" grpId="0" animBg="1"/>
      <p:bldP spid="3503114"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Slide Number Placeholder 6"/>
          <p:cNvSpPr>
            <a:spLocks noGrp="1"/>
          </p:cNvSpPr>
          <p:nvPr>
            <p:ph type="sldNum" sz="quarter" idx="12"/>
          </p:nvPr>
        </p:nvSpPr>
        <p:spPr>
          <a:noFill/>
        </p:spPr>
        <p:txBody>
          <a:bodyPr/>
          <a:lstStyle/>
          <a:p>
            <a:fld id="{03D051D9-7911-4AC7-83FD-59E9E98300A6}" type="slidenum">
              <a:rPr lang="en-US" smtClean="0"/>
              <a:pPr/>
              <a:t>373</a:t>
            </a:fld>
            <a:endParaRPr lang="en-US" smtClean="0"/>
          </a:p>
        </p:txBody>
      </p:sp>
      <p:sp>
        <p:nvSpPr>
          <p:cNvPr id="3484675" name="Rectangle 3"/>
          <p:cNvSpPr>
            <a:spLocks noGrp="1" noChangeArrowheads="1"/>
          </p:cNvSpPr>
          <p:nvPr>
            <p:ph type="title"/>
          </p:nvPr>
        </p:nvSpPr>
        <p:spPr/>
        <p:txBody>
          <a:bodyPr/>
          <a:lstStyle/>
          <a:p>
            <a:pPr>
              <a:defRPr/>
            </a:pPr>
            <a:r>
              <a:rPr lang="en-US"/>
              <a:t>Ramp Metering</a:t>
            </a:r>
            <a:br>
              <a:rPr lang="en-US"/>
            </a:br>
            <a:r>
              <a:rPr lang="en-US" sz="2400"/>
              <a:t>Time of Day Window</a:t>
            </a:r>
          </a:p>
        </p:txBody>
      </p:sp>
      <p:sp>
        <p:nvSpPr>
          <p:cNvPr id="3484676" name="Rectangle 4"/>
          <p:cNvSpPr>
            <a:spLocks noChangeArrowheads="1"/>
          </p:cNvSpPr>
          <p:nvPr/>
        </p:nvSpPr>
        <p:spPr bwMode="auto">
          <a:xfrm>
            <a:off x="685800" y="4260850"/>
            <a:ext cx="7656513" cy="26733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Central Time of Day</a:t>
            </a:r>
          </a:p>
          <a:p>
            <a:pPr marL="800100" lvl="1" indent="-342900" defTabSz="862013">
              <a:lnSpc>
                <a:spcPct val="100000"/>
              </a:lnSpc>
            </a:pPr>
            <a:r>
              <a:rPr lang="en-US" sz="1600"/>
              <a:t>Days of week and start/end times of when specified algorithms will be used</a:t>
            </a:r>
          </a:p>
          <a:p>
            <a:pPr marL="800100" lvl="1" indent="-342900" defTabSz="862013">
              <a:lnSpc>
                <a:spcPct val="100000"/>
              </a:lnSpc>
            </a:pPr>
            <a:r>
              <a:rPr lang="en-US" sz="1600"/>
              <a:t>Additional schedules can be added/removed</a:t>
            </a:r>
          </a:p>
          <a:p>
            <a:pPr marL="282575" indent="-282575" defTabSz="862013">
              <a:lnSpc>
                <a:spcPct val="100000"/>
              </a:lnSpc>
            </a:pPr>
            <a:r>
              <a:rPr lang="en-US" sz="1600"/>
              <a:t>Special Events</a:t>
            </a:r>
          </a:p>
          <a:p>
            <a:pPr marL="800100" lvl="1" indent="-342900" defTabSz="862013">
              <a:lnSpc>
                <a:spcPct val="100000"/>
              </a:lnSpc>
            </a:pPr>
            <a:r>
              <a:rPr lang="en-US" sz="1600"/>
              <a:t>Specified events can be added/removed that uses specified algorithms on a specified dates and time ranges</a:t>
            </a:r>
          </a:p>
          <a:p>
            <a:pPr marL="800100" lvl="1" indent="-342900" defTabSz="862013">
              <a:lnSpc>
                <a:spcPct val="100000"/>
              </a:lnSpc>
            </a:pPr>
            <a:r>
              <a:rPr lang="en-US" sz="1600"/>
              <a:t>Special Events “trumps” Central Time of Day schedules</a:t>
            </a:r>
          </a:p>
        </p:txBody>
      </p:sp>
      <p:pic>
        <p:nvPicPr>
          <p:cNvPr id="240646" name="Picture 12"/>
          <p:cNvPicPr>
            <a:picLocks noGrp="1" noChangeAspect="1" noChangeArrowheads="1"/>
          </p:cNvPicPr>
          <p:nvPr>
            <p:ph sz="half" idx="2"/>
          </p:nvPr>
        </p:nvPicPr>
        <p:blipFill>
          <a:blip r:embed="rId3" cstate="print"/>
          <a:srcRect/>
          <a:stretch>
            <a:fillRect/>
          </a:stretch>
        </p:blipFill>
        <p:spPr>
          <a:xfrm>
            <a:off x="1081088" y="1620838"/>
            <a:ext cx="6230937" cy="254952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4676">
                                            <p:txEl>
                                              <p:pRg st="0" end="0"/>
                                            </p:txEl>
                                          </p:spTgt>
                                        </p:tgtEl>
                                        <p:attrNameLst>
                                          <p:attrName>style.visibility</p:attrName>
                                        </p:attrNameLst>
                                      </p:cBhvr>
                                      <p:to>
                                        <p:strVal val="visible"/>
                                      </p:to>
                                    </p:set>
                                    <p:anim calcmode="lin" valueType="num">
                                      <p:cBhvr additive="base">
                                        <p:cTn id="7" dur="500" fill="hold"/>
                                        <p:tgtEl>
                                          <p:spTgt spid="34846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46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4676">
                                            <p:txEl>
                                              <p:pRg st="1" end="1"/>
                                            </p:txEl>
                                          </p:spTgt>
                                        </p:tgtEl>
                                        <p:attrNameLst>
                                          <p:attrName>style.visibility</p:attrName>
                                        </p:attrNameLst>
                                      </p:cBhvr>
                                      <p:to>
                                        <p:strVal val="visible"/>
                                      </p:to>
                                    </p:set>
                                    <p:anim calcmode="lin" valueType="num">
                                      <p:cBhvr additive="base">
                                        <p:cTn id="11" dur="500" fill="hold"/>
                                        <p:tgtEl>
                                          <p:spTgt spid="348467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846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84676">
                                            <p:txEl>
                                              <p:pRg st="2" end="2"/>
                                            </p:txEl>
                                          </p:spTgt>
                                        </p:tgtEl>
                                        <p:attrNameLst>
                                          <p:attrName>style.visibility</p:attrName>
                                        </p:attrNameLst>
                                      </p:cBhvr>
                                      <p:to>
                                        <p:strVal val="visible"/>
                                      </p:to>
                                    </p:set>
                                    <p:anim calcmode="lin" valueType="num">
                                      <p:cBhvr additive="base">
                                        <p:cTn id="15" dur="500" fill="hold"/>
                                        <p:tgtEl>
                                          <p:spTgt spid="348467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846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84676">
                                            <p:txEl>
                                              <p:pRg st="3" end="3"/>
                                            </p:txEl>
                                          </p:spTgt>
                                        </p:tgtEl>
                                        <p:attrNameLst>
                                          <p:attrName>style.visibility</p:attrName>
                                        </p:attrNameLst>
                                      </p:cBhvr>
                                      <p:to>
                                        <p:strVal val="visible"/>
                                      </p:to>
                                    </p:set>
                                    <p:anim calcmode="lin" valueType="num">
                                      <p:cBhvr additive="base">
                                        <p:cTn id="21" dur="500" fill="hold"/>
                                        <p:tgtEl>
                                          <p:spTgt spid="348467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8467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484676">
                                            <p:txEl>
                                              <p:pRg st="4" end="4"/>
                                            </p:txEl>
                                          </p:spTgt>
                                        </p:tgtEl>
                                        <p:attrNameLst>
                                          <p:attrName>style.visibility</p:attrName>
                                        </p:attrNameLst>
                                      </p:cBhvr>
                                      <p:to>
                                        <p:strVal val="visible"/>
                                      </p:to>
                                    </p:set>
                                    <p:anim calcmode="lin" valueType="num">
                                      <p:cBhvr additive="base">
                                        <p:cTn id="25" dur="500" fill="hold"/>
                                        <p:tgtEl>
                                          <p:spTgt spid="348467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467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84676">
                                            <p:txEl>
                                              <p:pRg st="5" end="5"/>
                                            </p:txEl>
                                          </p:spTgt>
                                        </p:tgtEl>
                                        <p:attrNameLst>
                                          <p:attrName>style.visibility</p:attrName>
                                        </p:attrNameLst>
                                      </p:cBhvr>
                                      <p:to>
                                        <p:strVal val="visible"/>
                                      </p:to>
                                    </p:set>
                                    <p:anim calcmode="lin" valueType="num">
                                      <p:cBhvr additive="base">
                                        <p:cTn id="29" dur="500" fill="hold"/>
                                        <p:tgtEl>
                                          <p:spTgt spid="348467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8467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676" grpId="0" build="p"/>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Slide Number Placeholder 6"/>
          <p:cNvSpPr>
            <a:spLocks noGrp="1"/>
          </p:cNvSpPr>
          <p:nvPr>
            <p:ph type="sldNum" sz="quarter" idx="12"/>
          </p:nvPr>
        </p:nvSpPr>
        <p:spPr>
          <a:noFill/>
        </p:spPr>
        <p:txBody>
          <a:bodyPr/>
          <a:lstStyle/>
          <a:p>
            <a:fld id="{A63FC679-ECE3-4B25-938A-A8A9E17E10FD}" type="slidenum">
              <a:rPr lang="en-US" smtClean="0"/>
              <a:pPr/>
              <a:t>374</a:t>
            </a:fld>
            <a:endParaRPr lang="en-US" smtClean="0"/>
          </a:p>
        </p:txBody>
      </p:sp>
      <p:pic>
        <p:nvPicPr>
          <p:cNvPr id="51205" name="Picture 9"/>
          <p:cNvPicPr>
            <a:picLocks noGrp="1" noChangeAspect="1" noChangeArrowheads="1"/>
          </p:cNvPicPr>
          <p:nvPr>
            <p:ph sz="half" idx="2"/>
          </p:nvPr>
        </p:nvPicPr>
        <p:blipFill>
          <a:blip r:embed="rId4" cstate="print"/>
          <a:srcRect/>
          <a:stretch>
            <a:fillRect/>
          </a:stretch>
        </p:blipFill>
        <p:spPr>
          <a:xfrm>
            <a:off x="1570038" y="1620838"/>
            <a:ext cx="6024562" cy="2465387"/>
          </a:xfrm>
        </p:spPr>
      </p:pic>
      <p:sp>
        <p:nvSpPr>
          <p:cNvPr id="3486723" name="Rectangle 3"/>
          <p:cNvSpPr>
            <a:spLocks noGrp="1" noChangeArrowheads="1"/>
          </p:cNvSpPr>
          <p:nvPr>
            <p:ph type="title"/>
          </p:nvPr>
        </p:nvSpPr>
        <p:spPr/>
        <p:txBody>
          <a:bodyPr/>
          <a:lstStyle/>
          <a:p>
            <a:pPr>
              <a:defRPr/>
            </a:pPr>
            <a:r>
              <a:rPr lang="en-US"/>
              <a:t>Ramp Metering</a:t>
            </a:r>
            <a:br>
              <a:rPr lang="en-US"/>
            </a:br>
            <a:r>
              <a:rPr lang="en-US" sz="2400"/>
              <a:t>Time of Day Window – Adding TOD</a:t>
            </a:r>
          </a:p>
        </p:txBody>
      </p:sp>
      <p:sp>
        <p:nvSpPr>
          <p:cNvPr id="3486724" name="Rectangle 4"/>
          <p:cNvSpPr>
            <a:spLocks noChangeArrowheads="1"/>
          </p:cNvSpPr>
          <p:nvPr/>
        </p:nvSpPr>
        <p:spPr bwMode="auto">
          <a:xfrm>
            <a:off x="685800" y="4260850"/>
            <a:ext cx="7656513" cy="26733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Click on “Add Time of Day” to open window</a:t>
            </a:r>
          </a:p>
          <a:p>
            <a:pPr marL="800100" lvl="1" indent="-342900" defTabSz="862013">
              <a:lnSpc>
                <a:spcPct val="100000"/>
              </a:lnSpc>
            </a:pPr>
            <a:r>
              <a:rPr lang="en-US" sz="1600"/>
              <a:t>Set algorithm (Fuzzy or Local)</a:t>
            </a:r>
          </a:p>
          <a:p>
            <a:pPr marL="800100" lvl="1" indent="-342900" defTabSz="862013">
              <a:lnSpc>
                <a:spcPct val="100000"/>
              </a:lnSpc>
            </a:pPr>
            <a:r>
              <a:rPr lang="en-US" sz="1600"/>
              <a:t>One or more days of the week</a:t>
            </a:r>
          </a:p>
          <a:p>
            <a:pPr marL="800100" lvl="1" indent="-342900" defTabSz="862013">
              <a:lnSpc>
                <a:spcPct val="100000"/>
              </a:lnSpc>
            </a:pPr>
            <a:r>
              <a:rPr lang="en-US" sz="1600"/>
              <a:t>Start/End Times</a:t>
            </a:r>
          </a:p>
          <a:p>
            <a:pPr marL="282575" indent="-282575" defTabSz="862013">
              <a:lnSpc>
                <a:spcPct val="100000"/>
              </a:lnSpc>
            </a:pPr>
            <a:r>
              <a:rPr lang="en-US" sz="1600"/>
              <a:t>Click “Save” to add the Time of Day schedule</a:t>
            </a:r>
          </a:p>
        </p:txBody>
      </p:sp>
      <p:graphicFrame>
        <p:nvGraphicFramePr>
          <p:cNvPr id="3486725" name="Object 2"/>
          <p:cNvGraphicFramePr>
            <a:graphicFrameLocks noGrp="1" noChangeAspect="1"/>
          </p:cNvGraphicFramePr>
          <p:nvPr>
            <p:ph sz="half" idx="1"/>
          </p:nvPr>
        </p:nvGraphicFramePr>
        <p:xfrm>
          <a:off x="1008063" y="1795463"/>
          <a:ext cx="3810000" cy="2220912"/>
        </p:xfrm>
        <a:graphic>
          <a:graphicData uri="http://schemas.openxmlformats.org/presentationml/2006/ole">
            <mc:AlternateContent xmlns:mc="http://schemas.openxmlformats.org/markup-compatibility/2006">
              <mc:Choice xmlns:v="urn:schemas-microsoft-com:vml" Requires="v">
                <p:oleObj spid="_x0000_s169013" r:id="rId5" imgW="4544059" imgH="2647619" progId="">
                  <p:embed/>
                </p:oleObj>
              </mc:Choice>
              <mc:Fallback>
                <p:oleObj r:id="rId5" imgW="4544059" imgH="2647619"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795463"/>
                        <a:ext cx="3810000" cy="222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86727" name="Line 7"/>
          <p:cNvSpPr>
            <a:spLocks noChangeShapeType="1"/>
          </p:cNvSpPr>
          <p:nvPr/>
        </p:nvSpPr>
        <p:spPr bwMode="auto">
          <a:xfrm flipH="1">
            <a:off x="4778375" y="2792413"/>
            <a:ext cx="644525" cy="206375"/>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6724">
                                            <p:txEl>
                                              <p:pRg st="0" end="0"/>
                                            </p:txEl>
                                          </p:spTgt>
                                        </p:tgtEl>
                                        <p:attrNameLst>
                                          <p:attrName>style.visibility</p:attrName>
                                        </p:attrNameLst>
                                      </p:cBhvr>
                                      <p:to>
                                        <p:strVal val="visible"/>
                                      </p:to>
                                    </p:set>
                                    <p:anim calcmode="lin" valueType="num">
                                      <p:cBhvr additive="base">
                                        <p:cTn id="7" dur="500" fill="hold"/>
                                        <p:tgtEl>
                                          <p:spTgt spid="34867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67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6724">
                                            <p:txEl>
                                              <p:pRg st="1" end="1"/>
                                            </p:txEl>
                                          </p:spTgt>
                                        </p:tgtEl>
                                        <p:attrNameLst>
                                          <p:attrName>style.visibility</p:attrName>
                                        </p:attrNameLst>
                                      </p:cBhvr>
                                      <p:to>
                                        <p:strVal val="visible"/>
                                      </p:to>
                                    </p:set>
                                    <p:anim calcmode="lin" valueType="num">
                                      <p:cBhvr additive="base">
                                        <p:cTn id="11" dur="500" fill="hold"/>
                                        <p:tgtEl>
                                          <p:spTgt spid="34867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867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86724">
                                            <p:txEl>
                                              <p:pRg st="2" end="2"/>
                                            </p:txEl>
                                          </p:spTgt>
                                        </p:tgtEl>
                                        <p:attrNameLst>
                                          <p:attrName>style.visibility</p:attrName>
                                        </p:attrNameLst>
                                      </p:cBhvr>
                                      <p:to>
                                        <p:strVal val="visible"/>
                                      </p:to>
                                    </p:set>
                                    <p:anim calcmode="lin" valueType="num">
                                      <p:cBhvr additive="base">
                                        <p:cTn id="15" dur="500" fill="hold"/>
                                        <p:tgtEl>
                                          <p:spTgt spid="34867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8672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86724">
                                            <p:txEl>
                                              <p:pRg st="3" end="3"/>
                                            </p:txEl>
                                          </p:spTgt>
                                        </p:tgtEl>
                                        <p:attrNameLst>
                                          <p:attrName>style.visibility</p:attrName>
                                        </p:attrNameLst>
                                      </p:cBhvr>
                                      <p:to>
                                        <p:strVal val="visible"/>
                                      </p:to>
                                    </p:set>
                                    <p:anim calcmode="lin" valueType="num">
                                      <p:cBhvr additive="base">
                                        <p:cTn id="19" dur="500" fill="hold"/>
                                        <p:tgtEl>
                                          <p:spTgt spid="34867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6724">
                                            <p:txEl>
                                              <p:pRg st="3" end="3"/>
                                            </p:txEl>
                                          </p:spTgt>
                                        </p:tgtEl>
                                        <p:attrNameLst>
                                          <p:attrName>ppt_y</p:attrName>
                                        </p:attrNameLst>
                                      </p:cBhvr>
                                      <p:tavLst>
                                        <p:tav tm="0">
                                          <p:val>
                                            <p:strVal val="1+#ppt_h/2"/>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3486727"/>
                                        </p:tgtEl>
                                        <p:attrNameLst>
                                          <p:attrName>style.visibility</p:attrName>
                                        </p:attrNameLst>
                                      </p:cBhvr>
                                      <p:to>
                                        <p:strVal val="visible"/>
                                      </p:to>
                                    </p:set>
                                    <p:animEffect transition="in" filter="wipe(right)">
                                      <p:cBhvr>
                                        <p:cTn id="23" dur="500"/>
                                        <p:tgtEl>
                                          <p:spTgt spid="3486727"/>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3486725"/>
                                        </p:tgtEl>
                                        <p:attrNameLst>
                                          <p:attrName>style.visibility</p:attrName>
                                        </p:attrNameLst>
                                      </p:cBhvr>
                                      <p:to>
                                        <p:strVal val="visible"/>
                                      </p:to>
                                    </p:set>
                                    <p:animEffect transition="in" filter="blinds(horizontal)">
                                      <p:cBhvr>
                                        <p:cTn id="27" dur="500"/>
                                        <p:tgtEl>
                                          <p:spTgt spid="348672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86724">
                                            <p:txEl>
                                              <p:pRg st="4" end="4"/>
                                            </p:txEl>
                                          </p:spTgt>
                                        </p:tgtEl>
                                        <p:attrNameLst>
                                          <p:attrName>style.visibility</p:attrName>
                                        </p:attrNameLst>
                                      </p:cBhvr>
                                      <p:to>
                                        <p:strVal val="visible"/>
                                      </p:to>
                                    </p:set>
                                    <p:anim calcmode="lin" valueType="num">
                                      <p:cBhvr additive="base">
                                        <p:cTn id="32" dur="500" fill="hold"/>
                                        <p:tgtEl>
                                          <p:spTgt spid="348672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4867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6724" grpId="0" build="p"/>
      <p:bldP spid="3486727"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Slide Number Placeholder 6"/>
          <p:cNvSpPr>
            <a:spLocks noGrp="1"/>
          </p:cNvSpPr>
          <p:nvPr>
            <p:ph type="sldNum" sz="quarter" idx="12"/>
          </p:nvPr>
        </p:nvSpPr>
        <p:spPr>
          <a:noFill/>
        </p:spPr>
        <p:txBody>
          <a:bodyPr/>
          <a:lstStyle/>
          <a:p>
            <a:fld id="{822CB51E-B303-4876-A794-FE2CE73B90CA}" type="slidenum">
              <a:rPr lang="en-US" smtClean="0"/>
              <a:pPr/>
              <a:t>375</a:t>
            </a:fld>
            <a:endParaRPr lang="en-US" smtClean="0"/>
          </a:p>
        </p:txBody>
      </p:sp>
      <p:pic>
        <p:nvPicPr>
          <p:cNvPr id="52229" name="Picture 9"/>
          <p:cNvPicPr>
            <a:picLocks noGrp="1" noChangeAspect="1" noChangeArrowheads="1"/>
          </p:cNvPicPr>
          <p:nvPr>
            <p:ph sz="half" idx="2"/>
          </p:nvPr>
        </p:nvPicPr>
        <p:blipFill>
          <a:blip r:embed="rId4" cstate="print"/>
          <a:srcRect/>
          <a:stretch>
            <a:fillRect/>
          </a:stretch>
        </p:blipFill>
        <p:spPr>
          <a:xfrm>
            <a:off x="874713" y="1647825"/>
            <a:ext cx="6734175" cy="2755900"/>
          </a:xfrm>
        </p:spPr>
      </p:pic>
      <p:sp>
        <p:nvSpPr>
          <p:cNvPr id="3488770" name="Rectangle 2"/>
          <p:cNvSpPr>
            <a:spLocks noGrp="1" noChangeArrowheads="1"/>
          </p:cNvSpPr>
          <p:nvPr>
            <p:ph type="title"/>
          </p:nvPr>
        </p:nvSpPr>
        <p:spPr/>
        <p:txBody>
          <a:bodyPr/>
          <a:lstStyle/>
          <a:p>
            <a:pPr>
              <a:defRPr/>
            </a:pPr>
            <a:r>
              <a:rPr lang="en-US"/>
              <a:t>Ramp Metering</a:t>
            </a:r>
            <a:br>
              <a:rPr lang="en-US"/>
            </a:br>
            <a:r>
              <a:rPr lang="en-US" sz="2000"/>
              <a:t>Time of Day Window – Adding Special Event</a:t>
            </a:r>
          </a:p>
        </p:txBody>
      </p:sp>
      <p:sp>
        <p:nvSpPr>
          <p:cNvPr id="3488772" name="Rectangle 4"/>
          <p:cNvSpPr>
            <a:spLocks noChangeArrowheads="1"/>
          </p:cNvSpPr>
          <p:nvPr/>
        </p:nvSpPr>
        <p:spPr bwMode="auto">
          <a:xfrm>
            <a:off x="685800" y="4557713"/>
            <a:ext cx="7656513" cy="23764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Click on “Add Special Event” to open window</a:t>
            </a:r>
          </a:p>
          <a:p>
            <a:pPr marL="800100" lvl="1" indent="-342900" defTabSz="862013">
              <a:lnSpc>
                <a:spcPct val="100000"/>
              </a:lnSpc>
            </a:pPr>
            <a:r>
              <a:rPr lang="en-US" sz="1600"/>
              <a:t>Set algorithm (Fuzzy or Local)</a:t>
            </a:r>
          </a:p>
          <a:p>
            <a:pPr marL="800100" lvl="1" indent="-342900" defTabSz="862013">
              <a:lnSpc>
                <a:spcPct val="100000"/>
              </a:lnSpc>
            </a:pPr>
            <a:r>
              <a:rPr lang="en-US" sz="1600"/>
              <a:t>Select event from list</a:t>
            </a:r>
          </a:p>
          <a:p>
            <a:pPr marL="800100" lvl="1" indent="-342900" defTabSz="862013">
              <a:lnSpc>
                <a:spcPct val="100000"/>
              </a:lnSpc>
            </a:pPr>
            <a:r>
              <a:rPr lang="en-US" sz="1600"/>
              <a:t>Start/End Times</a:t>
            </a:r>
          </a:p>
          <a:p>
            <a:pPr marL="282575" indent="-282575" defTabSz="862013">
              <a:lnSpc>
                <a:spcPct val="100000"/>
              </a:lnSpc>
            </a:pPr>
            <a:r>
              <a:rPr lang="en-US" sz="1600"/>
              <a:t>Click “Save” to add the Special Event schedule</a:t>
            </a:r>
          </a:p>
        </p:txBody>
      </p:sp>
      <p:sp>
        <p:nvSpPr>
          <p:cNvPr id="3488774" name="Line 6"/>
          <p:cNvSpPr>
            <a:spLocks noChangeShapeType="1"/>
          </p:cNvSpPr>
          <p:nvPr/>
        </p:nvSpPr>
        <p:spPr bwMode="auto">
          <a:xfrm flipH="1" flipV="1">
            <a:off x="4402138" y="4014788"/>
            <a:ext cx="476250" cy="192087"/>
          </a:xfrm>
          <a:prstGeom prst="line">
            <a:avLst/>
          </a:prstGeom>
          <a:noFill/>
          <a:ln w="38100">
            <a:solidFill>
              <a:srgbClr val="FF0000"/>
            </a:solidFill>
            <a:round/>
            <a:headEnd/>
            <a:tailEnd type="triangle" w="med" len="med"/>
          </a:ln>
        </p:spPr>
        <p:txBody>
          <a:bodyPr lIns="92066" tIns="46033" rIns="92066" bIns="46033"/>
          <a:lstStyle/>
          <a:p>
            <a:endParaRPr lang="en-US"/>
          </a:p>
        </p:txBody>
      </p:sp>
      <p:graphicFrame>
        <p:nvGraphicFramePr>
          <p:cNvPr id="3488775" name="Object 2"/>
          <p:cNvGraphicFramePr>
            <a:graphicFrameLocks noGrp="1" noChangeAspect="1"/>
          </p:cNvGraphicFramePr>
          <p:nvPr>
            <p:ph sz="half" idx="1"/>
          </p:nvPr>
        </p:nvGraphicFramePr>
        <p:xfrm>
          <a:off x="554038" y="1530350"/>
          <a:ext cx="3810000" cy="2898775"/>
        </p:xfrm>
        <a:graphic>
          <a:graphicData uri="http://schemas.openxmlformats.org/presentationml/2006/ole">
            <mc:AlternateContent xmlns:mc="http://schemas.openxmlformats.org/markup-compatibility/2006">
              <mc:Choice xmlns:v="urn:schemas-microsoft-com:vml" Requires="v">
                <p:oleObj spid="_x0000_s170037" r:id="rId5" imgW="3742857" imgH="2847619" progId="">
                  <p:embed/>
                </p:oleObj>
              </mc:Choice>
              <mc:Fallback>
                <p:oleObj r:id="rId5" imgW="3742857" imgH="2847619"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038" y="1530350"/>
                        <a:ext cx="3810000" cy="289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8772">
                                            <p:txEl>
                                              <p:pRg st="0" end="0"/>
                                            </p:txEl>
                                          </p:spTgt>
                                        </p:tgtEl>
                                        <p:attrNameLst>
                                          <p:attrName>style.visibility</p:attrName>
                                        </p:attrNameLst>
                                      </p:cBhvr>
                                      <p:to>
                                        <p:strVal val="visible"/>
                                      </p:to>
                                    </p:set>
                                    <p:anim calcmode="lin" valueType="num">
                                      <p:cBhvr additive="base">
                                        <p:cTn id="7" dur="500" fill="hold"/>
                                        <p:tgtEl>
                                          <p:spTgt spid="34887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877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8772">
                                            <p:txEl>
                                              <p:pRg st="1" end="1"/>
                                            </p:txEl>
                                          </p:spTgt>
                                        </p:tgtEl>
                                        <p:attrNameLst>
                                          <p:attrName>style.visibility</p:attrName>
                                        </p:attrNameLst>
                                      </p:cBhvr>
                                      <p:to>
                                        <p:strVal val="visible"/>
                                      </p:to>
                                    </p:set>
                                    <p:anim calcmode="lin" valueType="num">
                                      <p:cBhvr additive="base">
                                        <p:cTn id="11" dur="500" fill="hold"/>
                                        <p:tgtEl>
                                          <p:spTgt spid="348877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8877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88772">
                                            <p:txEl>
                                              <p:pRg st="2" end="2"/>
                                            </p:txEl>
                                          </p:spTgt>
                                        </p:tgtEl>
                                        <p:attrNameLst>
                                          <p:attrName>style.visibility</p:attrName>
                                        </p:attrNameLst>
                                      </p:cBhvr>
                                      <p:to>
                                        <p:strVal val="visible"/>
                                      </p:to>
                                    </p:set>
                                    <p:anim calcmode="lin" valueType="num">
                                      <p:cBhvr additive="base">
                                        <p:cTn id="15" dur="500" fill="hold"/>
                                        <p:tgtEl>
                                          <p:spTgt spid="348877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8877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88772">
                                            <p:txEl>
                                              <p:pRg st="3" end="3"/>
                                            </p:txEl>
                                          </p:spTgt>
                                        </p:tgtEl>
                                        <p:attrNameLst>
                                          <p:attrName>style.visibility</p:attrName>
                                        </p:attrNameLst>
                                      </p:cBhvr>
                                      <p:to>
                                        <p:strVal val="visible"/>
                                      </p:to>
                                    </p:set>
                                    <p:anim calcmode="lin" valueType="num">
                                      <p:cBhvr additive="base">
                                        <p:cTn id="19" dur="500" fill="hold"/>
                                        <p:tgtEl>
                                          <p:spTgt spid="34887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8772">
                                            <p:txEl>
                                              <p:pRg st="3" end="3"/>
                                            </p:txEl>
                                          </p:spTgt>
                                        </p:tgtEl>
                                        <p:attrNameLst>
                                          <p:attrName>ppt_y</p:attrName>
                                        </p:attrNameLst>
                                      </p:cBhvr>
                                      <p:tavLst>
                                        <p:tav tm="0">
                                          <p:val>
                                            <p:strVal val="1+#ppt_h/2"/>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3488774"/>
                                        </p:tgtEl>
                                        <p:attrNameLst>
                                          <p:attrName>style.visibility</p:attrName>
                                        </p:attrNameLst>
                                      </p:cBhvr>
                                      <p:to>
                                        <p:strVal val="visible"/>
                                      </p:to>
                                    </p:set>
                                    <p:animEffect transition="in" filter="wipe(right)">
                                      <p:cBhvr>
                                        <p:cTn id="23" dur="500"/>
                                        <p:tgtEl>
                                          <p:spTgt spid="3488774"/>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3488775"/>
                                        </p:tgtEl>
                                        <p:attrNameLst>
                                          <p:attrName>style.visibility</p:attrName>
                                        </p:attrNameLst>
                                      </p:cBhvr>
                                      <p:to>
                                        <p:strVal val="visible"/>
                                      </p:to>
                                    </p:set>
                                    <p:animEffect transition="in" filter="blinds(horizontal)">
                                      <p:cBhvr>
                                        <p:cTn id="27" dur="500"/>
                                        <p:tgtEl>
                                          <p:spTgt spid="348877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88772">
                                            <p:txEl>
                                              <p:pRg st="4" end="4"/>
                                            </p:txEl>
                                          </p:spTgt>
                                        </p:tgtEl>
                                        <p:attrNameLst>
                                          <p:attrName>style.visibility</p:attrName>
                                        </p:attrNameLst>
                                      </p:cBhvr>
                                      <p:to>
                                        <p:strVal val="visible"/>
                                      </p:to>
                                    </p:set>
                                    <p:anim calcmode="lin" valueType="num">
                                      <p:cBhvr additive="base">
                                        <p:cTn id="32" dur="500" fill="hold"/>
                                        <p:tgtEl>
                                          <p:spTgt spid="348877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48877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8772" grpId="0" build="p"/>
      <p:bldP spid="3488774"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11"/>
          <p:cNvPicPr>
            <a:picLocks noChangeAspect="1" noChangeArrowheads="1"/>
          </p:cNvPicPr>
          <p:nvPr/>
        </p:nvPicPr>
        <p:blipFill>
          <a:blip r:embed="rId4" cstate="print"/>
          <a:srcRect/>
          <a:stretch>
            <a:fillRect/>
          </a:stretch>
        </p:blipFill>
        <p:spPr bwMode="auto">
          <a:xfrm>
            <a:off x="1154113" y="1663700"/>
            <a:ext cx="1800225" cy="1038225"/>
          </a:xfrm>
          <a:prstGeom prst="rect">
            <a:avLst/>
          </a:prstGeom>
          <a:noFill/>
          <a:ln w="9525" algn="ctr">
            <a:noFill/>
            <a:miter lim="800000"/>
            <a:headEnd/>
            <a:tailEnd/>
          </a:ln>
        </p:spPr>
      </p:pic>
      <p:sp>
        <p:nvSpPr>
          <p:cNvPr id="53253" name="Slide Number Placeholder 6"/>
          <p:cNvSpPr>
            <a:spLocks noGrp="1"/>
          </p:cNvSpPr>
          <p:nvPr>
            <p:ph type="sldNum" sz="quarter" idx="12"/>
          </p:nvPr>
        </p:nvSpPr>
        <p:spPr>
          <a:noFill/>
        </p:spPr>
        <p:txBody>
          <a:bodyPr/>
          <a:lstStyle/>
          <a:p>
            <a:fld id="{15F042D1-1F5C-4DF5-B7CC-A8F45C8F91A2}" type="slidenum">
              <a:rPr lang="en-US" smtClean="0"/>
              <a:pPr/>
              <a:t>376</a:t>
            </a:fld>
            <a:endParaRPr lang="en-US" smtClean="0"/>
          </a:p>
        </p:txBody>
      </p:sp>
      <p:sp>
        <p:nvSpPr>
          <p:cNvPr id="3505154" name="Rectangle 2"/>
          <p:cNvSpPr>
            <a:spLocks noGrp="1" noChangeArrowheads="1"/>
          </p:cNvSpPr>
          <p:nvPr>
            <p:ph type="title"/>
          </p:nvPr>
        </p:nvSpPr>
        <p:spPr/>
        <p:txBody>
          <a:bodyPr/>
          <a:lstStyle/>
          <a:p>
            <a:pPr>
              <a:defRPr/>
            </a:pPr>
            <a:r>
              <a:rPr lang="en-US"/>
              <a:t>Ramp Metering</a:t>
            </a:r>
            <a:br>
              <a:rPr lang="en-US"/>
            </a:br>
            <a:r>
              <a:rPr lang="en-US" sz="2400"/>
              <a:t>Updating Firmware</a:t>
            </a:r>
          </a:p>
        </p:txBody>
      </p:sp>
      <p:sp>
        <p:nvSpPr>
          <p:cNvPr id="3505156" name="Rectangle 4"/>
          <p:cNvSpPr>
            <a:spLocks noChangeArrowheads="1"/>
          </p:cNvSpPr>
          <p:nvPr/>
        </p:nvSpPr>
        <p:spPr bwMode="auto">
          <a:xfrm>
            <a:off x="685800" y="5461000"/>
            <a:ext cx="7656513" cy="113982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Right-click on RMC icon on the operator map and select “Firmware Parameters” to open the Updating Firmware window</a:t>
            </a:r>
          </a:p>
        </p:txBody>
      </p:sp>
      <p:grpSp>
        <p:nvGrpSpPr>
          <p:cNvPr id="2" name="Group 5"/>
          <p:cNvGrpSpPr>
            <a:grpSpLocks/>
          </p:cNvGrpSpPr>
          <p:nvPr/>
        </p:nvGrpSpPr>
        <p:grpSpPr bwMode="auto">
          <a:xfrm>
            <a:off x="1531938" y="2279650"/>
            <a:ext cx="2100262" cy="400050"/>
            <a:chOff x="957" y="1233"/>
            <a:chExt cx="1323" cy="252"/>
          </a:xfrm>
        </p:grpSpPr>
        <p:sp>
          <p:nvSpPr>
            <p:cNvPr id="53257" name="Oval 6"/>
            <p:cNvSpPr>
              <a:spLocks noChangeArrowheads="1"/>
            </p:cNvSpPr>
            <p:nvPr/>
          </p:nvSpPr>
          <p:spPr bwMode="auto">
            <a:xfrm>
              <a:off x="957" y="1233"/>
              <a:ext cx="941" cy="130"/>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53258" name="Line 7"/>
            <p:cNvSpPr>
              <a:spLocks noChangeShapeType="1"/>
            </p:cNvSpPr>
            <p:nvPr/>
          </p:nvSpPr>
          <p:spPr bwMode="auto">
            <a:xfrm>
              <a:off x="1874" y="1298"/>
              <a:ext cx="406" cy="187"/>
            </a:xfrm>
            <a:prstGeom prst="line">
              <a:avLst/>
            </a:prstGeom>
            <a:noFill/>
            <a:ln w="38100">
              <a:solidFill>
                <a:srgbClr val="FF0000"/>
              </a:solidFill>
              <a:round/>
              <a:headEnd/>
              <a:tailEnd type="triangle" w="med" len="med"/>
            </a:ln>
          </p:spPr>
          <p:txBody>
            <a:bodyPr lIns="92066" tIns="46033" rIns="92066" bIns="46033"/>
            <a:lstStyle/>
            <a:p>
              <a:endParaRPr lang="en-US"/>
            </a:p>
          </p:txBody>
        </p:sp>
      </p:grpSp>
      <p:graphicFrame>
        <p:nvGraphicFramePr>
          <p:cNvPr id="3505162" name="Object 2"/>
          <p:cNvGraphicFramePr>
            <a:graphicFrameLocks noGrp="1" noChangeAspect="1"/>
          </p:cNvGraphicFramePr>
          <p:nvPr>
            <p:ph sz="half" idx="1"/>
          </p:nvPr>
        </p:nvGraphicFramePr>
        <p:xfrm>
          <a:off x="3648075" y="1244600"/>
          <a:ext cx="3810000" cy="4246563"/>
        </p:xfrm>
        <a:graphic>
          <a:graphicData uri="http://schemas.openxmlformats.org/presentationml/2006/ole">
            <mc:AlternateContent xmlns:mc="http://schemas.openxmlformats.org/markup-compatibility/2006">
              <mc:Choice xmlns:v="urn:schemas-microsoft-com:vml" Requires="v">
                <p:oleObj spid="_x0000_s171061" r:id="rId5" imgW="4734586" imgH="5276190" progId="">
                  <p:embed/>
                </p:oleObj>
              </mc:Choice>
              <mc:Fallback>
                <p:oleObj r:id="rId5" imgW="4734586" imgH="5276190"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1244600"/>
                        <a:ext cx="3810000" cy="424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05156">
                                            <p:txEl>
                                              <p:pRg st="0" end="0"/>
                                            </p:txEl>
                                          </p:spTgt>
                                        </p:tgtEl>
                                        <p:attrNameLst>
                                          <p:attrName>style.visibility</p:attrName>
                                        </p:attrNameLst>
                                      </p:cBhvr>
                                      <p:to>
                                        <p:strVal val="visible"/>
                                      </p:to>
                                    </p:set>
                                    <p:anim calcmode="lin" valueType="num">
                                      <p:cBhvr additive="base">
                                        <p:cTn id="7" dur="500" fill="hold"/>
                                        <p:tgtEl>
                                          <p:spTgt spid="35051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515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3505162"/>
                                        </p:tgtEl>
                                        <p:attrNameLst>
                                          <p:attrName>style.visibility</p:attrName>
                                        </p:attrNameLst>
                                      </p:cBhvr>
                                      <p:to>
                                        <p:strVal val="visible"/>
                                      </p:to>
                                    </p:set>
                                    <p:animEffect transition="in" filter="blinds(horizontal)">
                                      <p:cBhvr>
                                        <p:cTn id="16" dur="500"/>
                                        <p:tgtEl>
                                          <p:spTgt spid="350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5156" grpId="0" build="p" bldLvl="2"/>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Slide Number Placeholder 6"/>
          <p:cNvSpPr>
            <a:spLocks noGrp="1"/>
          </p:cNvSpPr>
          <p:nvPr>
            <p:ph type="sldNum" sz="quarter" idx="12"/>
          </p:nvPr>
        </p:nvSpPr>
        <p:spPr>
          <a:noFill/>
        </p:spPr>
        <p:txBody>
          <a:bodyPr/>
          <a:lstStyle/>
          <a:p>
            <a:fld id="{2F396597-4166-4038-A1C2-D779899D5E18}" type="slidenum">
              <a:rPr lang="en-US" smtClean="0"/>
              <a:pPr/>
              <a:t>377</a:t>
            </a:fld>
            <a:endParaRPr lang="en-US" smtClean="0"/>
          </a:p>
        </p:txBody>
      </p:sp>
      <p:sp>
        <p:nvSpPr>
          <p:cNvPr id="3490818" name="Rectangle 2"/>
          <p:cNvSpPr>
            <a:spLocks noGrp="1" noChangeArrowheads="1"/>
          </p:cNvSpPr>
          <p:nvPr>
            <p:ph type="title"/>
          </p:nvPr>
        </p:nvSpPr>
        <p:spPr/>
        <p:txBody>
          <a:bodyPr/>
          <a:lstStyle/>
          <a:p>
            <a:pPr>
              <a:defRPr/>
            </a:pPr>
            <a:r>
              <a:rPr lang="en-US"/>
              <a:t>Ramp Metering</a:t>
            </a:r>
            <a:br>
              <a:rPr lang="en-US"/>
            </a:br>
            <a:r>
              <a:rPr lang="en-US" sz="2400"/>
              <a:t>Updating Firmware</a:t>
            </a:r>
          </a:p>
        </p:txBody>
      </p:sp>
      <p:sp>
        <p:nvSpPr>
          <p:cNvPr id="3490820" name="Rectangle 4"/>
          <p:cNvSpPr>
            <a:spLocks noChangeArrowheads="1"/>
          </p:cNvSpPr>
          <p:nvPr/>
        </p:nvSpPr>
        <p:spPr bwMode="auto">
          <a:xfrm>
            <a:off x="4859338" y="1570037"/>
            <a:ext cx="3482975" cy="5364163"/>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Right-click on RMC icon on the operator map and select “</a:t>
            </a:r>
            <a:r>
              <a:rPr lang="en-US" sz="1600" dirty="0" err="1"/>
              <a:t>Config</a:t>
            </a:r>
            <a:r>
              <a:rPr lang="en-US" sz="1600" dirty="0"/>
              <a:t> </a:t>
            </a:r>
            <a:r>
              <a:rPr lang="en-US" sz="1600" dirty="0" err="1"/>
              <a:t>Params</a:t>
            </a:r>
            <a:r>
              <a:rPr lang="en-US" sz="1600" dirty="0"/>
              <a:t>” to open the Firmware </a:t>
            </a:r>
            <a:r>
              <a:rPr lang="en-US" sz="1600" dirty="0" err="1"/>
              <a:t>Param</a:t>
            </a:r>
            <a:r>
              <a:rPr lang="en-US" sz="1600" dirty="0"/>
              <a:t> Editor</a:t>
            </a:r>
          </a:p>
          <a:p>
            <a:pPr marL="800100" lvl="1" indent="-342900" defTabSz="862013">
              <a:lnSpc>
                <a:spcPct val="100000"/>
              </a:lnSpc>
            </a:pPr>
            <a:r>
              <a:rPr lang="en-US" sz="1600" dirty="0"/>
              <a:t>Select RMC</a:t>
            </a:r>
          </a:p>
          <a:p>
            <a:pPr marL="800100" lvl="1" indent="-342900" defTabSz="862013">
              <a:lnSpc>
                <a:spcPct val="100000"/>
              </a:lnSpc>
            </a:pPr>
            <a:r>
              <a:rPr lang="en-US" sz="1600" dirty="0"/>
              <a:t>Any/All parameters can be edited per lane/category</a:t>
            </a:r>
          </a:p>
          <a:p>
            <a:pPr marL="282575" indent="-282575" defTabSz="862013">
              <a:lnSpc>
                <a:spcPct val="100000"/>
              </a:lnSpc>
            </a:pPr>
            <a:r>
              <a:rPr lang="en-US" sz="1600" dirty="0"/>
              <a:t>Parameter Category: Allows the selection of firmware categories based on WSDOT BiTran-170 protocol . Options include: Ramp Lane Parameters, TOD </a:t>
            </a:r>
            <a:r>
              <a:rPr lang="en-US" sz="1600" dirty="0" err="1"/>
              <a:t>Config</a:t>
            </a:r>
            <a:r>
              <a:rPr lang="en-US" sz="1600" dirty="0"/>
              <a:t>, Data Validity Parameters, Speed Traps, 170 Global Parameters</a:t>
            </a:r>
          </a:p>
          <a:p>
            <a:pPr marL="282575" indent="-282575" defTabSz="862013">
              <a:lnSpc>
                <a:spcPct val="100000"/>
              </a:lnSpc>
            </a:pPr>
            <a:r>
              <a:rPr lang="en-US" sz="1600" dirty="0"/>
              <a:t>“Save Parameters” only sends the modified parameters to the controller, “Save and Send to Controller” sends all parameters to controller</a:t>
            </a:r>
          </a:p>
        </p:txBody>
      </p:sp>
      <p:graphicFrame>
        <p:nvGraphicFramePr>
          <p:cNvPr id="54274" name="Object 2"/>
          <p:cNvGraphicFramePr>
            <a:graphicFrameLocks noGrp="1" noChangeAspect="1"/>
          </p:cNvGraphicFramePr>
          <p:nvPr>
            <p:ph sz="half" idx="2"/>
          </p:nvPr>
        </p:nvGraphicFramePr>
        <p:xfrm>
          <a:off x="396875" y="1425575"/>
          <a:ext cx="4429125" cy="4937125"/>
        </p:xfrm>
        <a:graphic>
          <a:graphicData uri="http://schemas.openxmlformats.org/presentationml/2006/ole">
            <mc:AlternateContent xmlns:mc="http://schemas.openxmlformats.org/markup-compatibility/2006">
              <mc:Choice xmlns:v="urn:schemas-microsoft-com:vml" Requires="v">
                <p:oleObj spid="_x0000_s172085" r:id="rId4" imgW="4734586" imgH="5276190" progId="">
                  <p:embed/>
                </p:oleObj>
              </mc:Choice>
              <mc:Fallback>
                <p:oleObj r:id="rId4" imgW="4734586" imgH="527619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1425575"/>
                        <a:ext cx="4429125" cy="493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90825" name="Line 9"/>
          <p:cNvSpPr>
            <a:spLocks noChangeShapeType="1"/>
          </p:cNvSpPr>
          <p:nvPr/>
        </p:nvSpPr>
        <p:spPr bwMode="auto">
          <a:xfrm flipV="1">
            <a:off x="217488" y="1931988"/>
            <a:ext cx="541337" cy="3079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0826" name="Line 10"/>
          <p:cNvSpPr>
            <a:spLocks noChangeShapeType="1"/>
          </p:cNvSpPr>
          <p:nvPr/>
        </p:nvSpPr>
        <p:spPr bwMode="auto">
          <a:xfrm>
            <a:off x="927100" y="5976938"/>
            <a:ext cx="735013" cy="2444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0827" name="Oval 11"/>
          <p:cNvSpPr>
            <a:spLocks noChangeArrowheads="1"/>
          </p:cNvSpPr>
          <p:nvPr/>
        </p:nvSpPr>
        <p:spPr bwMode="auto">
          <a:xfrm>
            <a:off x="3863975" y="1519238"/>
            <a:ext cx="976313" cy="4624387"/>
          </a:xfrm>
          <a:prstGeom prst="ellipse">
            <a:avLst/>
          </a:prstGeom>
          <a:noFill/>
          <a:ln w="38100" algn="ctr">
            <a:solidFill>
              <a:srgbClr val="FF0000"/>
            </a:solidFill>
            <a:round/>
            <a:headEnd/>
            <a:tailEnd/>
          </a:ln>
        </p:spPr>
        <p:txBody>
          <a:bodyPr wrap="none" lIns="92066" tIns="46033" rIns="92066" bIns="46033" anchor="ctr"/>
          <a:lstStyle/>
          <a:p>
            <a:endParaRPr lang="en-US"/>
          </a:p>
        </p:txBody>
      </p:sp>
      <p:grpSp>
        <p:nvGrpSpPr>
          <p:cNvPr id="2" name="Group 14"/>
          <p:cNvGrpSpPr>
            <a:grpSpLocks/>
          </p:cNvGrpSpPr>
          <p:nvPr/>
        </p:nvGrpSpPr>
        <p:grpSpPr bwMode="auto">
          <a:xfrm>
            <a:off x="3068638" y="6249988"/>
            <a:ext cx="698500" cy="295275"/>
            <a:chOff x="1933" y="3937"/>
            <a:chExt cx="440" cy="186"/>
          </a:xfrm>
        </p:grpSpPr>
        <p:sp>
          <p:nvSpPr>
            <p:cNvPr id="54283" name="Line 12"/>
            <p:cNvSpPr>
              <a:spLocks noChangeShapeType="1"/>
            </p:cNvSpPr>
            <p:nvPr/>
          </p:nvSpPr>
          <p:spPr bwMode="auto">
            <a:xfrm flipH="1" flipV="1">
              <a:off x="1933" y="3937"/>
              <a:ext cx="268" cy="186"/>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54284" name="Line 13"/>
            <p:cNvSpPr>
              <a:spLocks noChangeShapeType="1"/>
            </p:cNvSpPr>
            <p:nvPr/>
          </p:nvSpPr>
          <p:spPr bwMode="auto">
            <a:xfrm flipV="1">
              <a:off x="2201" y="3955"/>
              <a:ext cx="172" cy="162"/>
            </a:xfrm>
            <a:prstGeom prst="line">
              <a:avLst/>
            </a:prstGeom>
            <a:noFill/>
            <a:ln w="38100">
              <a:solidFill>
                <a:srgbClr val="FF0000"/>
              </a:solidFill>
              <a:round/>
              <a:headEnd/>
              <a:tailEnd type="triangle" w="med" len="med"/>
            </a:ln>
          </p:spPr>
          <p:txBody>
            <a:bodyPr lIns="92066" tIns="46033" rIns="92066" bIns="46033"/>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90820">
                                            <p:txEl>
                                              <p:pRg st="0" end="0"/>
                                            </p:txEl>
                                          </p:spTgt>
                                        </p:tgtEl>
                                        <p:attrNameLst>
                                          <p:attrName>style.visibility</p:attrName>
                                        </p:attrNameLst>
                                      </p:cBhvr>
                                      <p:to>
                                        <p:strVal val="visible"/>
                                      </p:to>
                                    </p:set>
                                    <p:anim calcmode="lin" valueType="num">
                                      <p:cBhvr additive="base">
                                        <p:cTn id="7" dur="500" fill="hold"/>
                                        <p:tgtEl>
                                          <p:spTgt spid="34908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08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90820">
                                            <p:txEl>
                                              <p:pRg st="1" end="1"/>
                                            </p:txEl>
                                          </p:spTgt>
                                        </p:tgtEl>
                                        <p:attrNameLst>
                                          <p:attrName>style.visibility</p:attrName>
                                        </p:attrNameLst>
                                      </p:cBhvr>
                                      <p:to>
                                        <p:strVal val="visible"/>
                                      </p:to>
                                    </p:set>
                                    <p:anim calcmode="lin" valueType="num">
                                      <p:cBhvr additive="base">
                                        <p:cTn id="13" dur="500" fill="hold"/>
                                        <p:tgtEl>
                                          <p:spTgt spid="34908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90820">
                                            <p:txEl>
                                              <p:pRg st="1" end="1"/>
                                            </p:txEl>
                                          </p:spTgt>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3490825"/>
                                        </p:tgtEl>
                                        <p:attrNameLst>
                                          <p:attrName>style.visibility</p:attrName>
                                        </p:attrNameLst>
                                      </p:cBhvr>
                                      <p:to>
                                        <p:strVal val="visible"/>
                                      </p:to>
                                    </p:set>
                                    <p:animEffect transition="in" filter="wipe(left)">
                                      <p:cBhvr>
                                        <p:cTn id="17" dur="500"/>
                                        <p:tgtEl>
                                          <p:spTgt spid="349082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90820">
                                            <p:txEl>
                                              <p:pRg st="2" end="2"/>
                                            </p:txEl>
                                          </p:spTgt>
                                        </p:tgtEl>
                                        <p:attrNameLst>
                                          <p:attrName>style.visibility</p:attrName>
                                        </p:attrNameLst>
                                      </p:cBhvr>
                                      <p:to>
                                        <p:strVal val="visible"/>
                                      </p:to>
                                    </p:set>
                                    <p:anim calcmode="lin" valueType="num">
                                      <p:cBhvr additive="base">
                                        <p:cTn id="22" dur="500" fill="hold"/>
                                        <p:tgtEl>
                                          <p:spTgt spid="349082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90820">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3490827"/>
                                        </p:tgtEl>
                                        <p:attrNameLst>
                                          <p:attrName>style.visibility</p:attrName>
                                        </p:attrNameLst>
                                      </p:cBhvr>
                                      <p:to>
                                        <p:strVal val="visible"/>
                                      </p:to>
                                    </p:set>
                                    <p:animEffect transition="in" filter="blinds(horizontal)">
                                      <p:cBhvr>
                                        <p:cTn id="26" dur="500"/>
                                        <p:tgtEl>
                                          <p:spTgt spid="34908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90820">
                                            <p:txEl>
                                              <p:pRg st="3" end="3"/>
                                            </p:txEl>
                                          </p:spTgt>
                                        </p:tgtEl>
                                        <p:attrNameLst>
                                          <p:attrName>style.visibility</p:attrName>
                                        </p:attrNameLst>
                                      </p:cBhvr>
                                      <p:to>
                                        <p:strVal val="visible"/>
                                      </p:to>
                                    </p:set>
                                    <p:anim calcmode="lin" valueType="num">
                                      <p:cBhvr additive="base">
                                        <p:cTn id="31" dur="500" fill="hold"/>
                                        <p:tgtEl>
                                          <p:spTgt spid="349082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90820">
                                            <p:txEl>
                                              <p:pRg st="3" end="3"/>
                                            </p:txEl>
                                          </p:spTgt>
                                        </p:tgtEl>
                                        <p:attrNameLst>
                                          <p:attrName>ppt_y</p:attrName>
                                        </p:attrNameLst>
                                      </p:cBhvr>
                                      <p:tavLst>
                                        <p:tav tm="0">
                                          <p:val>
                                            <p:strVal val="1+#ppt_h/2"/>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3490826"/>
                                        </p:tgtEl>
                                        <p:attrNameLst>
                                          <p:attrName>style.visibility</p:attrName>
                                        </p:attrNameLst>
                                      </p:cBhvr>
                                      <p:to>
                                        <p:strVal val="visible"/>
                                      </p:to>
                                    </p:set>
                                    <p:animEffect transition="in" filter="wipe(left)">
                                      <p:cBhvr>
                                        <p:cTn id="35" dur="500"/>
                                        <p:tgtEl>
                                          <p:spTgt spid="34908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490820">
                                            <p:txEl>
                                              <p:pRg st="4" end="4"/>
                                            </p:txEl>
                                          </p:spTgt>
                                        </p:tgtEl>
                                        <p:attrNameLst>
                                          <p:attrName>style.visibility</p:attrName>
                                        </p:attrNameLst>
                                      </p:cBhvr>
                                      <p:to>
                                        <p:strVal val="visible"/>
                                      </p:to>
                                    </p:set>
                                    <p:anim calcmode="lin" valueType="num">
                                      <p:cBhvr additive="base">
                                        <p:cTn id="40" dur="500" fill="hold"/>
                                        <p:tgtEl>
                                          <p:spTgt spid="3490820">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490820">
                                            <p:txEl>
                                              <p:pRg st="4" end="4"/>
                                            </p:txEl>
                                          </p:spTgt>
                                        </p:tgtEl>
                                        <p:attrNameLst>
                                          <p:attrName>ppt_y</p:attrName>
                                        </p:attrNameLst>
                                      </p:cBhvr>
                                      <p:tavLst>
                                        <p:tav tm="0">
                                          <p:val>
                                            <p:strVal val="1+#ppt_h/2"/>
                                          </p:val>
                                        </p:tav>
                                        <p:tav tm="100000">
                                          <p:val>
                                            <p:strVal val="#ppt_y"/>
                                          </p:val>
                                        </p:tav>
                                      </p:tavLst>
                                    </p:anim>
                                  </p:childTnLst>
                                </p:cTn>
                              </p:par>
                              <p:par>
                                <p:cTn id="42" presetID="22" presetClass="entr" presetSubtype="4"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0820" grpId="0" build="p" bldLvl="2"/>
      <p:bldP spid="3490825" grpId="0" animBg="1"/>
      <p:bldP spid="3490826" grpId="0" animBg="1"/>
      <p:bldP spid="3490827"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Slide Number Placeholder 6"/>
          <p:cNvSpPr>
            <a:spLocks noGrp="1"/>
          </p:cNvSpPr>
          <p:nvPr>
            <p:ph type="sldNum" sz="quarter" idx="12"/>
          </p:nvPr>
        </p:nvSpPr>
        <p:spPr>
          <a:noFill/>
        </p:spPr>
        <p:txBody>
          <a:bodyPr/>
          <a:lstStyle/>
          <a:p>
            <a:fld id="{DA321DFF-87E7-4226-A0C0-40AB55C5EC17}" type="slidenum">
              <a:rPr lang="en-US" smtClean="0"/>
              <a:pPr/>
              <a:t>378</a:t>
            </a:fld>
            <a:endParaRPr lang="en-US" smtClean="0"/>
          </a:p>
        </p:txBody>
      </p:sp>
      <p:sp>
        <p:nvSpPr>
          <p:cNvPr id="3492866" name="Rectangle 2"/>
          <p:cNvSpPr>
            <a:spLocks noGrp="1" noChangeArrowheads="1"/>
          </p:cNvSpPr>
          <p:nvPr>
            <p:ph type="title"/>
          </p:nvPr>
        </p:nvSpPr>
        <p:spPr/>
        <p:txBody>
          <a:bodyPr/>
          <a:lstStyle/>
          <a:p>
            <a:pPr>
              <a:defRPr/>
            </a:pPr>
            <a:r>
              <a:rPr lang="en-US"/>
              <a:t>Ramp Metering</a:t>
            </a:r>
            <a:br>
              <a:rPr lang="en-US"/>
            </a:br>
            <a:r>
              <a:rPr lang="en-US" sz="2400"/>
              <a:t>Updating Firmware</a:t>
            </a:r>
          </a:p>
        </p:txBody>
      </p:sp>
      <p:sp>
        <p:nvSpPr>
          <p:cNvPr id="3492867" name="Rectangle 3"/>
          <p:cNvSpPr>
            <a:spLocks noChangeArrowheads="1"/>
          </p:cNvSpPr>
          <p:nvPr/>
        </p:nvSpPr>
        <p:spPr bwMode="auto">
          <a:xfrm>
            <a:off x="4859338" y="1893888"/>
            <a:ext cx="3482975" cy="481012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Note: Modifying controllers parameters may have undetermined effects to the operation of the controller. </a:t>
            </a:r>
          </a:p>
          <a:p>
            <a:pPr marL="282575" indent="-282575" defTabSz="862013">
              <a:lnSpc>
                <a:spcPct val="100000"/>
              </a:lnSpc>
            </a:pPr>
            <a:r>
              <a:rPr lang="en-US" sz="1600"/>
              <a:t>Changes to the lane geometry, loop assignments, or trap designations should be accomplished off-line.</a:t>
            </a:r>
          </a:p>
          <a:p>
            <a:pPr marL="800100" lvl="1" indent="-342900" defTabSz="862013">
              <a:lnSpc>
                <a:spcPct val="100000"/>
              </a:lnSpc>
            </a:pPr>
            <a:r>
              <a:rPr lang="en-US" sz="1600"/>
              <a:t>This action may cause the controller to stop metering and turn off the controller head assembly.</a:t>
            </a:r>
          </a:p>
        </p:txBody>
      </p:sp>
      <p:graphicFrame>
        <p:nvGraphicFramePr>
          <p:cNvPr id="55298" name="Object 2"/>
          <p:cNvGraphicFramePr>
            <a:graphicFrameLocks noGrp="1" noChangeAspect="1"/>
          </p:cNvGraphicFramePr>
          <p:nvPr>
            <p:ph sz="half" idx="2"/>
          </p:nvPr>
        </p:nvGraphicFramePr>
        <p:xfrm>
          <a:off x="396875" y="1425575"/>
          <a:ext cx="4429125" cy="4937125"/>
        </p:xfrm>
        <a:graphic>
          <a:graphicData uri="http://schemas.openxmlformats.org/presentationml/2006/ole">
            <mc:AlternateContent xmlns:mc="http://schemas.openxmlformats.org/markup-compatibility/2006">
              <mc:Choice xmlns:v="urn:schemas-microsoft-com:vml" Requires="v">
                <p:oleObj spid="_x0000_s173109" r:id="rId4" imgW="4734586" imgH="5276190" progId="">
                  <p:embed/>
                </p:oleObj>
              </mc:Choice>
              <mc:Fallback>
                <p:oleObj r:id="rId4" imgW="4734586" imgH="527619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1425575"/>
                        <a:ext cx="4429125" cy="493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92867">
                                            <p:txEl>
                                              <p:pRg st="0" end="0"/>
                                            </p:txEl>
                                          </p:spTgt>
                                        </p:tgtEl>
                                        <p:attrNameLst>
                                          <p:attrName>style.visibility</p:attrName>
                                        </p:attrNameLst>
                                      </p:cBhvr>
                                      <p:to>
                                        <p:strVal val="visible"/>
                                      </p:to>
                                    </p:set>
                                    <p:anim calcmode="lin" valueType="num">
                                      <p:cBhvr additive="base">
                                        <p:cTn id="7" dur="500" fill="hold"/>
                                        <p:tgtEl>
                                          <p:spTgt spid="3492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2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92867">
                                            <p:txEl>
                                              <p:pRg st="1" end="1"/>
                                            </p:txEl>
                                          </p:spTgt>
                                        </p:tgtEl>
                                        <p:attrNameLst>
                                          <p:attrName>style.visibility</p:attrName>
                                        </p:attrNameLst>
                                      </p:cBhvr>
                                      <p:to>
                                        <p:strVal val="visible"/>
                                      </p:to>
                                    </p:set>
                                    <p:anim calcmode="lin" valueType="num">
                                      <p:cBhvr additive="base">
                                        <p:cTn id="11" dur="500" fill="hold"/>
                                        <p:tgtEl>
                                          <p:spTgt spid="3492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92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92867">
                                            <p:txEl>
                                              <p:pRg st="2" end="2"/>
                                            </p:txEl>
                                          </p:spTgt>
                                        </p:tgtEl>
                                        <p:attrNameLst>
                                          <p:attrName>style.visibility</p:attrName>
                                        </p:attrNameLst>
                                      </p:cBhvr>
                                      <p:to>
                                        <p:strVal val="visible"/>
                                      </p:to>
                                    </p:set>
                                    <p:anim calcmode="lin" valueType="num">
                                      <p:cBhvr additive="base">
                                        <p:cTn id="17" dur="500" fill="hold"/>
                                        <p:tgtEl>
                                          <p:spTgt spid="34928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928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2867" grpId="0" build="p" bldLvl="2"/>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1"/>
          <p:cNvPicPr>
            <a:picLocks noChangeAspect="1" noChangeArrowheads="1"/>
          </p:cNvPicPr>
          <p:nvPr/>
        </p:nvPicPr>
        <p:blipFill>
          <a:blip r:embed="rId4" cstate="print"/>
          <a:srcRect/>
          <a:stretch>
            <a:fillRect/>
          </a:stretch>
        </p:blipFill>
        <p:spPr bwMode="auto">
          <a:xfrm>
            <a:off x="1446213" y="1663700"/>
            <a:ext cx="1800225" cy="1038225"/>
          </a:xfrm>
          <a:prstGeom prst="rect">
            <a:avLst/>
          </a:prstGeom>
          <a:noFill/>
          <a:ln w="9525" algn="ctr">
            <a:noFill/>
            <a:miter lim="800000"/>
            <a:headEnd/>
            <a:tailEnd/>
          </a:ln>
        </p:spPr>
      </p:pic>
      <p:sp>
        <p:nvSpPr>
          <p:cNvPr id="56325" name="Slide Number Placeholder 6"/>
          <p:cNvSpPr>
            <a:spLocks noGrp="1"/>
          </p:cNvSpPr>
          <p:nvPr>
            <p:ph type="sldNum" sz="quarter" idx="12"/>
          </p:nvPr>
        </p:nvSpPr>
        <p:spPr>
          <a:noFill/>
        </p:spPr>
        <p:txBody>
          <a:bodyPr/>
          <a:lstStyle/>
          <a:p>
            <a:fld id="{BBC17148-3947-4875-B512-7C1723E52A07}" type="slidenum">
              <a:rPr lang="en-US" smtClean="0"/>
              <a:pPr/>
              <a:t>379</a:t>
            </a:fld>
            <a:endParaRPr lang="en-US" smtClean="0"/>
          </a:p>
        </p:txBody>
      </p:sp>
      <p:sp>
        <p:nvSpPr>
          <p:cNvPr id="3507202" name="Rectangle 2"/>
          <p:cNvSpPr>
            <a:spLocks noGrp="1" noChangeArrowheads="1"/>
          </p:cNvSpPr>
          <p:nvPr>
            <p:ph type="title"/>
          </p:nvPr>
        </p:nvSpPr>
        <p:spPr/>
        <p:txBody>
          <a:bodyPr/>
          <a:lstStyle/>
          <a:p>
            <a:pPr>
              <a:defRPr/>
            </a:pPr>
            <a:r>
              <a:rPr lang="en-US"/>
              <a:t>Ramp Metering</a:t>
            </a:r>
            <a:br>
              <a:rPr lang="en-US"/>
            </a:br>
            <a:r>
              <a:rPr lang="en-US" sz="2400"/>
              <a:t>Resetting Controller</a:t>
            </a:r>
          </a:p>
        </p:txBody>
      </p:sp>
      <p:sp>
        <p:nvSpPr>
          <p:cNvPr id="3507204" name="Rectangle 4"/>
          <p:cNvSpPr>
            <a:spLocks noChangeArrowheads="1"/>
          </p:cNvSpPr>
          <p:nvPr/>
        </p:nvSpPr>
        <p:spPr bwMode="auto">
          <a:xfrm>
            <a:off x="633413" y="4778375"/>
            <a:ext cx="7656512" cy="113982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Right-click on RMC icon on the operator map and select “Reset…” to open the Resetting Controller window</a:t>
            </a:r>
          </a:p>
        </p:txBody>
      </p:sp>
      <p:grpSp>
        <p:nvGrpSpPr>
          <p:cNvPr id="2" name="Group 5"/>
          <p:cNvGrpSpPr>
            <a:grpSpLocks/>
          </p:cNvGrpSpPr>
          <p:nvPr/>
        </p:nvGrpSpPr>
        <p:grpSpPr bwMode="auto">
          <a:xfrm>
            <a:off x="1504950" y="2447925"/>
            <a:ext cx="2100263" cy="400050"/>
            <a:chOff x="957" y="1233"/>
            <a:chExt cx="1323" cy="252"/>
          </a:xfrm>
        </p:grpSpPr>
        <p:sp>
          <p:nvSpPr>
            <p:cNvPr id="56329" name="Oval 6"/>
            <p:cNvSpPr>
              <a:spLocks noChangeArrowheads="1"/>
            </p:cNvSpPr>
            <p:nvPr/>
          </p:nvSpPr>
          <p:spPr bwMode="auto">
            <a:xfrm>
              <a:off x="957" y="1233"/>
              <a:ext cx="941" cy="130"/>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56330" name="Line 7"/>
            <p:cNvSpPr>
              <a:spLocks noChangeShapeType="1"/>
            </p:cNvSpPr>
            <p:nvPr/>
          </p:nvSpPr>
          <p:spPr bwMode="auto">
            <a:xfrm>
              <a:off x="1874" y="1298"/>
              <a:ext cx="406" cy="187"/>
            </a:xfrm>
            <a:prstGeom prst="line">
              <a:avLst/>
            </a:prstGeom>
            <a:noFill/>
            <a:ln w="38100">
              <a:solidFill>
                <a:srgbClr val="FF0000"/>
              </a:solidFill>
              <a:round/>
              <a:headEnd/>
              <a:tailEnd type="triangle" w="med" len="med"/>
            </a:ln>
          </p:spPr>
          <p:txBody>
            <a:bodyPr lIns="92066" tIns="46033" rIns="92066" bIns="46033"/>
            <a:lstStyle/>
            <a:p>
              <a:endParaRPr lang="en-US"/>
            </a:p>
          </p:txBody>
        </p:sp>
      </p:grpSp>
      <p:graphicFrame>
        <p:nvGraphicFramePr>
          <p:cNvPr id="3507210" name="Object 2"/>
          <p:cNvGraphicFramePr>
            <a:graphicFrameLocks noGrp="1" noChangeAspect="1"/>
          </p:cNvGraphicFramePr>
          <p:nvPr>
            <p:ph sz="half" idx="1"/>
          </p:nvPr>
        </p:nvGraphicFramePr>
        <p:xfrm>
          <a:off x="3609975" y="2049463"/>
          <a:ext cx="3810000" cy="1481137"/>
        </p:xfrm>
        <a:graphic>
          <a:graphicData uri="http://schemas.openxmlformats.org/presentationml/2006/ole">
            <mc:AlternateContent xmlns:mc="http://schemas.openxmlformats.org/markup-compatibility/2006">
              <mc:Choice xmlns:v="urn:schemas-microsoft-com:vml" Requires="v">
                <p:oleObj spid="_x0000_s174133" r:id="rId5" imgW="4923810" imgH="1914286" progId="">
                  <p:embed/>
                </p:oleObj>
              </mc:Choice>
              <mc:Fallback>
                <p:oleObj r:id="rId5" imgW="4923810" imgH="1914286" progId="">
                  <p:embed/>
                  <p:pic>
                    <p:nvPicPr>
                      <p:cNvPr id="0"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9975" y="2049463"/>
                        <a:ext cx="3810000"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07204">
                                            <p:txEl>
                                              <p:pRg st="0" end="0"/>
                                            </p:txEl>
                                          </p:spTgt>
                                        </p:tgtEl>
                                        <p:attrNameLst>
                                          <p:attrName>style.visibility</p:attrName>
                                        </p:attrNameLst>
                                      </p:cBhvr>
                                      <p:to>
                                        <p:strVal val="visible"/>
                                      </p:to>
                                    </p:set>
                                    <p:anim calcmode="lin" valueType="num">
                                      <p:cBhvr additive="base">
                                        <p:cTn id="7" dur="500" fill="hold"/>
                                        <p:tgtEl>
                                          <p:spTgt spid="3507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720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3507210"/>
                                        </p:tgtEl>
                                        <p:attrNameLst>
                                          <p:attrName>style.visibility</p:attrName>
                                        </p:attrNameLst>
                                      </p:cBhvr>
                                      <p:to>
                                        <p:strVal val="visible"/>
                                      </p:to>
                                    </p:set>
                                    <p:animEffect transition="in" filter="blinds(horizontal)">
                                      <p:cBhvr>
                                        <p:cTn id="16" dur="500"/>
                                        <p:tgtEl>
                                          <p:spTgt spid="3507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720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Detailed Status</a:t>
            </a:r>
            <a:endParaRPr lang="en-US" dirty="0"/>
          </a:p>
        </p:txBody>
      </p:sp>
      <p:sp>
        <p:nvSpPr>
          <p:cNvPr id="3" name="Content Placeholder 2"/>
          <p:cNvSpPr>
            <a:spLocks noGrp="1"/>
          </p:cNvSpPr>
          <p:nvPr>
            <p:ph sz="quarter" idx="1"/>
          </p:nvPr>
        </p:nvSpPr>
        <p:spPr>
          <a:xfrm>
            <a:off x="685800" y="1404938"/>
            <a:ext cx="4953000" cy="3941762"/>
          </a:xfrm>
        </p:spPr>
        <p:txBody>
          <a:bodyPr>
            <a:normAutofit fontScale="85000" lnSpcReduction="10000"/>
          </a:bodyPr>
          <a:lstStyle/>
          <a:p>
            <a:r>
              <a:rPr lang="en-US" dirty="0" smtClean="0"/>
              <a:t>Retrieves Status of various DMS components</a:t>
            </a:r>
          </a:p>
          <a:p>
            <a:r>
              <a:rPr lang="en-US" dirty="0" smtClean="0"/>
              <a:t>To select a component to view:</a:t>
            </a:r>
          </a:p>
          <a:p>
            <a:pPr lvl="1"/>
            <a:r>
              <a:rPr lang="en-US" dirty="0" smtClean="0"/>
              <a:t>Click the Detailed Status Button</a:t>
            </a:r>
          </a:p>
          <a:p>
            <a:pPr lvl="1"/>
            <a:r>
              <a:rPr lang="en-US" dirty="0" smtClean="0"/>
              <a:t>Or, Select Detailed Status from the Device-Specific menu</a:t>
            </a:r>
          </a:p>
          <a:p>
            <a:r>
              <a:rPr lang="en-US" dirty="0" smtClean="0"/>
              <a:t>View the returned status of the chosen component(s) in the “Detailed Status” tab</a:t>
            </a:r>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38</a:t>
            </a:fld>
            <a:endParaRPr lang="en-US"/>
          </a:p>
        </p:txBody>
      </p:sp>
      <p:pic>
        <p:nvPicPr>
          <p:cNvPr id="13" name="Content Placeholder 12" descr="DetailedStatus.png"/>
          <p:cNvPicPr>
            <a:picLocks noGrp="1" noChangeAspect="1"/>
          </p:cNvPicPr>
          <p:nvPr>
            <p:ph sz="quarter" idx="2"/>
          </p:nvPr>
        </p:nvPicPr>
        <p:blipFill>
          <a:blip r:embed="rId2" cstate="print"/>
          <a:stretch>
            <a:fillRect/>
          </a:stretch>
        </p:blipFill>
        <p:spPr>
          <a:xfrm>
            <a:off x="5601079" y="3751966"/>
            <a:ext cx="3365121" cy="1493133"/>
          </a:xfrm>
        </p:spPr>
      </p:pic>
      <p:pic>
        <p:nvPicPr>
          <p:cNvPr id="10" name="Content Placeholder 9" descr="DetailedStatus.png"/>
          <p:cNvPicPr>
            <a:picLocks noGrp="1" noChangeAspect="1"/>
          </p:cNvPicPr>
          <p:nvPr>
            <p:ph sz="quarter" idx="4"/>
          </p:nvPr>
        </p:nvPicPr>
        <p:blipFill>
          <a:blip r:embed="rId3" cstate="print"/>
          <a:srcRect l="47538" t="2935" r="38736" b="74031"/>
          <a:stretch>
            <a:fillRect/>
          </a:stretch>
        </p:blipFill>
        <p:spPr>
          <a:xfrm>
            <a:off x="6858000" y="1371600"/>
            <a:ext cx="1600200" cy="2286000"/>
          </a:xfrm>
        </p:spPr>
      </p:pic>
      <p:pic>
        <p:nvPicPr>
          <p:cNvPr id="11" name="Content Placeholder 10" descr="DetailedStatus.png"/>
          <p:cNvPicPr>
            <a:picLocks noGrp="1" noChangeAspect="1"/>
          </p:cNvPicPr>
          <p:nvPr>
            <p:ph sz="quarter" idx="3"/>
          </p:nvPr>
        </p:nvPicPr>
        <p:blipFill>
          <a:blip r:embed="rId3" cstate="print"/>
          <a:srcRect t="48993" r="33089" b="39737"/>
          <a:stretch>
            <a:fillRect/>
          </a:stretch>
        </p:blipFill>
        <p:spPr>
          <a:xfrm>
            <a:off x="749759" y="5359400"/>
            <a:ext cx="7794478" cy="1117600"/>
          </a:xfrm>
        </p:spPr>
      </p:pic>
      <p:cxnSp>
        <p:nvCxnSpPr>
          <p:cNvPr id="14" name="Straight Arrow Connector 13"/>
          <p:cNvCxnSpPr/>
          <p:nvPr/>
        </p:nvCxnSpPr>
        <p:spPr bwMode="auto">
          <a:xfrm flipV="1">
            <a:off x="5486400" y="1816100"/>
            <a:ext cx="1574800" cy="1003300"/>
          </a:xfrm>
          <a:prstGeom prst="straightConnector1">
            <a:avLst/>
          </a:prstGeom>
          <a:noFill/>
          <a:ln w="25400" cap="flat" cmpd="sng" algn="ctr">
            <a:solidFill>
              <a:srgbClr val="C00000"/>
            </a:solidFill>
            <a:prstDash val="solid"/>
            <a:round/>
            <a:headEnd type="none" w="med" len="med"/>
            <a:tailEnd type="arrow"/>
          </a:ln>
          <a:effectLst/>
        </p:spPr>
      </p:cxnSp>
      <p:cxnSp>
        <p:nvCxnSpPr>
          <p:cNvPr id="17" name="Straight Arrow Connector 16"/>
          <p:cNvCxnSpPr/>
          <p:nvPr/>
        </p:nvCxnSpPr>
        <p:spPr bwMode="auto">
          <a:xfrm>
            <a:off x="5156200" y="3479800"/>
            <a:ext cx="609600" cy="508000"/>
          </a:xfrm>
          <a:prstGeom prst="straightConnector1">
            <a:avLst/>
          </a:prstGeom>
          <a:noFill/>
          <a:ln w="25400" cap="flat" cmpd="sng" algn="ctr">
            <a:solidFill>
              <a:srgbClr val="FFC000"/>
            </a:solidFill>
            <a:prstDash val="solid"/>
            <a:round/>
            <a:headEnd type="none" w="med" len="med"/>
            <a:tailEnd type="arrow"/>
          </a:ln>
          <a:effectLst/>
        </p:spPr>
      </p:cxn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Slide Number Placeholder 6"/>
          <p:cNvSpPr>
            <a:spLocks noGrp="1"/>
          </p:cNvSpPr>
          <p:nvPr>
            <p:ph type="sldNum" sz="quarter" idx="12"/>
          </p:nvPr>
        </p:nvSpPr>
        <p:spPr>
          <a:noFill/>
        </p:spPr>
        <p:txBody>
          <a:bodyPr/>
          <a:lstStyle/>
          <a:p>
            <a:fld id="{418A4778-08EF-4C1E-8127-85B8CBADB33E}" type="slidenum">
              <a:rPr lang="en-US" smtClean="0"/>
              <a:pPr/>
              <a:t>380</a:t>
            </a:fld>
            <a:endParaRPr lang="en-US" smtClean="0"/>
          </a:p>
        </p:txBody>
      </p:sp>
      <p:sp>
        <p:nvSpPr>
          <p:cNvPr id="3494914" name="Rectangle 2"/>
          <p:cNvSpPr>
            <a:spLocks noGrp="1" noChangeArrowheads="1"/>
          </p:cNvSpPr>
          <p:nvPr>
            <p:ph type="title"/>
          </p:nvPr>
        </p:nvSpPr>
        <p:spPr/>
        <p:txBody>
          <a:bodyPr/>
          <a:lstStyle/>
          <a:p>
            <a:pPr>
              <a:defRPr/>
            </a:pPr>
            <a:r>
              <a:rPr lang="en-US"/>
              <a:t>Ramp Metering</a:t>
            </a:r>
            <a:br>
              <a:rPr lang="en-US"/>
            </a:br>
            <a:r>
              <a:rPr lang="en-US" sz="2400"/>
              <a:t>Resetting Controller</a:t>
            </a:r>
          </a:p>
        </p:txBody>
      </p:sp>
      <p:sp>
        <p:nvSpPr>
          <p:cNvPr id="3494915" name="Rectangle 3"/>
          <p:cNvSpPr>
            <a:spLocks noChangeArrowheads="1"/>
          </p:cNvSpPr>
          <p:nvPr/>
        </p:nvSpPr>
        <p:spPr bwMode="auto">
          <a:xfrm>
            <a:off x="1279525" y="3375025"/>
            <a:ext cx="7062788" cy="332898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Right-click on RMC icon on the operator map and select “Reset Controller” to open the Reset Ramp Meter Controller window</a:t>
            </a:r>
          </a:p>
          <a:p>
            <a:pPr marL="282575" indent="-282575" defTabSz="862013">
              <a:lnSpc>
                <a:spcPct val="100000"/>
              </a:lnSpc>
            </a:pPr>
            <a:r>
              <a:rPr lang="en-US" sz="1600"/>
              <a:t>ResetLoops: Allows the selection to reset the loops and detectors of he controller. Options : Yes or No.</a:t>
            </a:r>
          </a:p>
          <a:p>
            <a:pPr marL="282575" indent="-282575" defTabSz="862013">
              <a:lnSpc>
                <a:spcPct val="100000"/>
              </a:lnSpc>
            </a:pPr>
            <a:r>
              <a:rPr lang="en-US" sz="1600"/>
              <a:t>Reset170Software: Allows the selection to reset the software of the controller. Options: Yes or No.</a:t>
            </a:r>
          </a:p>
          <a:p>
            <a:pPr marL="282575" indent="-282575" defTabSz="862013">
              <a:lnSpc>
                <a:spcPct val="100000"/>
              </a:lnSpc>
            </a:pPr>
            <a:r>
              <a:rPr lang="en-US" sz="1600"/>
              <a:t>ResetCommunications: Allows the changes to the lane geometry, loop assignments, or trap designations. This action may cause the controller to stop metering and turn off the controller head assembly.</a:t>
            </a:r>
          </a:p>
          <a:p>
            <a:pPr marL="282575" indent="-282575" defTabSz="862013">
              <a:lnSpc>
                <a:spcPct val="100000"/>
              </a:lnSpc>
            </a:pPr>
            <a:r>
              <a:rPr lang="en-US" sz="1600"/>
              <a:t>Command Menu: Reset Command</a:t>
            </a:r>
          </a:p>
          <a:p>
            <a:pPr marL="282575" indent="-282575" defTabSz="862013">
              <a:lnSpc>
                <a:spcPct val="100000"/>
              </a:lnSpc>
            </a:pPr>
            <a:r>
              <a:rPr lang="en-US" sz="1600"/>
              <a:t>Click “Send Reset” to send the command to the controller</a:t>
            </a:r>
          </a:p>
        </p:txBody>
      </p:sp>
      <p:graphicFrame>
        <p:nvGraphicFramePr>
          <p:cNvPr id="57346" name="Object 2"/>
          <p:cNvGraphicFramePr>
            <a:graphicFrameLocks noGrp="1" noChangeAspect="1"/>
          </p:cNvGraphicFramePr>
          <p:nvPr>
            <p:ph sz="half" idx="2"/>
          </p:nvPr>
        </p:nvGraphicFramePr>
        <p:xfrm>
          <a:off x="2070100" y="1558925"/>
          <a:ext cx="4498975" cy="1749425"/>
        </p:xfrm>
        <a:graphic>
          <a:graphicData uri="http://schemas.openxmlformats.org/presentationml/2006/ole">
            <mc:AlternateContent xmlns:mc="http://schemas.openxmlformats.org/markup-compatibility/2006">
              <mc:Choice xmlns:v="urn:schemas-microsoft-com:vml" Requires="v">
                <p:oleObj spid="_x0000_s175157" r:id="rId4" imgW="4923810" imgH="1914286" progId="">
                  <p:embed/>
                </p:oleObj>
              </mc:Choice>
              <mc:Fallback>
                <p:oleObj r:id="rId4" imgW="4923810" imgH="1914286"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558925"/>
                        <a:ext cx="4498975" cy="17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94920" name="Line 8"/>
          <p:cNvSpPr>
            <a:spLocks noChangeShapeType="1"/>
          </p:cNvSpPr>
          <p:nvPr/>
        </p:nvSpPr>
        <p:spPr bwMode="auto">
          <a:xfrm flipH="1">
            <a:off x="5988050" y="1390650"/>
            <a:ext cx="400050" cy="2825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4921" name="Line 9"/>
          <p:cNvSpPr>
            <a:spLocks noChangeShapeType="1"/>
          </p:cNvSpPr>
          <p:nvPr/>
        </p:nvSpPr>
        <p:spPr bwMode="auto">
          <a:xfrm flipH="1">
            <a:off x="5978525" y="1638300"/>
            <a:ext cx="400050" cy="2825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4922" name="Line 10"/>
          <p:cNvSpPr>
            <a:spLocks noChangeShapeType="1"/>
          </p:cNvSpPr>
          <p:nvPr/>
        </p:nvSpPr>
        <p:spPr bwMode="auto">
          <a:xfrm flipH="1">
            <a:off x="5975350" y="1855788"/>
            <a:ext cx="400050" cy="2825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4923" name="Line 11"/>
          <p:cNvSpPr>
            <a:spLocks noChangeShapeType="1"/>
          </p:cNvSpPr>
          <p:nvPr/>
        </p:nvSpPr>
        <p:spPr bwMode="auto">
          <a:xfrm flipH="1" flipV="1">
            <a:off x="4765675" y="2459038"/>
            <a:ext cx="374650" cy="350837"/>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494924" name="Line 12"/>
          <p:cNvSpPr>
            <a:spLocks noChangeShapeType="1"/>
          </p:cNvSpPr>
          <p:nvPr/>
        </p:nvSpPr>
        <p:spPr bwMode="auto">
          <a:xfrm flipH="1" flipV="1">
            <a:off x="6069013" y="2409825"/>
            <a:ext cx="374650" cy="350838"/>
          </a:xfrm>
          <a:prstGeom prst="line">
            <a:avLst/>
          </a:prstGeom>
          <a:noFill/>
          <a:ln w="381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94915">
                                            <p:txEl>
                                              <p:pRg st="0" end="0"/>
                                            </p:txEl>
                                          </p:spTgt>
                                        </p:tgtEl>
                                        <p:attrNameLst>
                                          <p:attrName>style.visibility</p:attrName>
                                        </p:attrNameLst>
                                      </p:cBhvr>
                                      <p:to>
                                        <p:strVal val="visible"/>
                                      </p:to>
                                    </p:set>
                                    <p:anim calcmode="lin" valueType="num">
                                      <p:cBhvr additive="base">
                                        <p:cTn id="7" dur="500" fill="hold"/>
                                        <p:tgtEl>
                                          <p:spTgt spid="3494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4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94915">
                                            <p:txEl>
                                              <p:pRg st="1" end="1"/>
                                            </p:txEl>
                                          </p:spTgt>
                                        </p:tgtEl>
                                        <p:attrNameLst>
                                          <p:attrName>style.visibility</p:attrName>
                                        </p:attrNameLst>
                                      </p:cBhvr>
                                      <p:to>
                                        <p:strVal val="visible"/>
                                      </p:to>
                                    </p:set>
                                    <p:anim calcmode="lin" valueType="num">
                                      <p:cBhvr additive="base">
                                        <p:cTn id="13" dur="500" fill="hold"/>
                                        <p:tgtEl>
                                          <p:spTgt spid="3494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94915">
                                            <p:txEl>
                                              <p:pRg st="1" end="1"/>
                                            </p:txEl>
                                          </p:spTgt>
                                        </p:tgtEl>
                                        <p:attrNameLst>
                                          <p:attrName>ppt_y</p:attrName>
                                        </p:attrNameLst>
                                      </p:cBhvr>
                                      <p:tavLst>
                                        <p:tav tm="0">
                                          <p:val>
                                            <p:strVal val="1+#ppt_h/2"/>
                                          </p:val>
                                        </p:tav>
                                        <p:tav tm="100000">
                                          <p:val>
                                            <p:strVal val="#ppt_y"/>
                                          </p:val>
                                        </p:tav>
                                      </p:tavLst>
                                    </p:anim>
                                  </p:childTnLst>
                                </p:cTn>
                              </p:par>
                              <p:par>
                                <p:cTn id="15" presetID="22" presetClass="entr" presetSubtype="2" fill="hold" grpId="0" nodeType="withEffect">
                                  <p:stCondLst>
                                    <p:cond delay="0"/>
                                  </p:stCondLst>
                                  <p:childTnLst>
                                    <p:set>
                                      <p:cBhvr>
                                        <p:cTn id="16" dur="1" fill="hold">
                                          <p:stCondLst>
                                            <p:cond delay="0"/>
                                          </p:stCondLst>
                                        </p:cTn>
                                        <p:tgtEl>
                                          <p:spTgt spid="3494920"/>
                                        </p:tgtEl>
                                        <p:attrNameLst>
                                          <p:attrName>style.visibility</p:attrName>
                                        </p:attrNameLst>
                                      </p:cBhvr>
                                      <p:to>
                                        <p:strVal val="visible"/>
                                      </p:to>
                                    </p:set>
                                    <p:animEffect transition="in" filter="wipe(right)">
                                      <p:cBhvr>
                                        <p:cTn id="17" dur="500"/>
                                        <p:tgtEl>
                                          <p:spTgt spid="34949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94915">
                                            <p:txEl>
                                              <p:pRg st="2" end="2"/>
                                            </p:txEl>
                                          </p:spTgt>
                                        </p:tgtEl>
                                        <p:attrNameLst>
                                          <p:attrName>style.visibility</p:attrName>
                                        </p:attrNameLst>
                                      </p:cBhvr>
                                      <p:to>
                                        <p:strVal val="visible"/>
                                      </p:to>
                                    </p:set>
                                    <p:anim calcmode="lin" valueType="num">
                                      <p:cBhvr additive="base">
                                        <p:cTn id="22" dur="500" fill="hold"/>
                                        <p:tgtEl>
                                          <p:spTgt spid="349491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94915">
                                            <p:txEl>
                                              <p:pRg st="2" end="2"/>
                                            </p:txEl>
                                          </p:spTgt>
                                        </p:tgtEl>
                                        <p:attrNameLst>
                                          <p:attrName>ppt_y</p:attrName>
                                        </p:attrNameLst>
                                      </p:cBhvr>
                                      <p:tavLst>
                                        <p:tav tm="0">
                                          <p:val>
                                            <p:strVal val="1+#ppt_h/2"/>
                                          </p:val>
                                        </p:tav>
                                        <p:tav tm="100000">
                                          <p:val>
                                            <p:strVal val="#ppt_y"/>
                                          </p:val>
                                        </p:tav>
                                      </p:tavLst>
                                    </p:anim>
                                  </p:childTnLst>
                                </p:cTn>
                              </p:par>
                              <p:par>
                                <p:cTn id="24" presetID="22" presetClass="entr" presetSubtype="2" fill="hold" grpId="0" nodeType="withEffect">
                                  <p:stCondLst>
                                    <p:cond delay="0"/>
                                  </p:stCondLst>
                                  <p:childTnLst>
                                    <p:set>
                                      <p:cBhvr>
                                        <p:cTn id="25" dur="1" fill="hold">
                                          <p:stCondLst>
                                            <p:cond delay="0"/>
                                          </p:stCondLst>
                                        </p:cTn>
                                        <p:tgtEl>
                                          <p:spTgt spid="3494921"/>
                                        </p:tgtEl>
                                        <p:attrNameLst>
                                          <p:attrName>style.visibility</p:attrName>
                                        </p:attrNameLst>
                                      </p:cBhvr>
                                      <p:to>
                                        <p:strVal val="visible"/>
                                      </p:to>
                                    </p:set>
                                    <p:animEffect transition="in" filter="wipe(right)">
                                      <p:cBhvr>
                                        <p:cTn id="26" dur="500"/>
                                        <p:tgtEl>
                                          <p:spTgt spid="349492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94915">
                                            <p:txEl>
                                              <p:pRg st="3" end="3"/>
                                            </p:txEl>
                                          </p:spTgt>
                                        </p:tgtEl>
                                        <p:attrNameLst>
                                          <p:attrName>style.visibility</p:attrName>
                                        </p:attrNameLst>
                                      </p:cBhvr>
                                      <p:to>
                                        <p:strVal val="visible"/>
                                      </p:to>
                                    </p:set>
                                    <p:anim calcmode="lin" valueType="num">
                                      <p:cBhvr additive="base">
                                        <p:cTn id="31" dur="500" fill="hold"/>
                                        <p:tgtEl>
                                          <p:spTgt spid="34949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94915">
                                            <p:txEl>
                                              <p:pRg st="3" end="3"/>
                                            </p:txEl>
                                          </p:spTgt>
                                        </p:tgtEl>
                                        <p:attrNameLst>
                                          <p:attrName>ppt_y</p:attrName>
                                        </p:attrNameLst>
                                      </p:cBhvr>
                                      <p:tavLst>
                                        <p:tav tm="0">
                                          <p:val>
                                            <p:strVal val="1+#ppt_h/2"/>
                                          </p:val>
                                        </p:tav>
                                        <p:tav tm="100000">
                                          <p:val>
                                            <p:strVal val="#ppt_y"/>
                                          </p:val>
                                        </p:tav>
                                      </p:tavLst>
                                    </p:anim>
                                  </p:childTnLst>
                                </p:cTn>
                              </p:par>
                              <p:par>
                                <p:cTn id="33" presetID="22" presetClass="entr" presetSubtype="2" fill="hold" grpId="0" nodeType="withEffect">
                                  <p:stCondLst>
                                    <p:cond delay="0"/>
                                  </p:stCondLst>
                                  <p:childTnLst>
                                    <p:set>
                                      <p:cBhvr>
                                        <p:cTn id="34" dur="1" fill="hold">
                                          <p:stCondLst>
                                            <p:cond delay="0"/>
                                          </p:stCondLst>
                                        </p:cTn>
                                        <p:tgtEl>
                                          <p:spTgt spid="3494922"/>
                                        </p:tgtEl>
                                        <p:attrNameLst>
                                          <p:attrName>style.visibility</p:attrName>
                                        </p:attrNameLst>
                                      </p:cBhvr>
                                      <p:to>
                                        <p:strVal val="visible"/>
                                      </p:to>
                                    </p:set>
                                    <p:animEffect transition="in" filter="wipe(right)">
                                      <p:cBhvr>
                                        <p:cTn id="35" dur="500"/>
                                        <p:tgtEl>
                                          <p:spTgt spid="34949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494915">
                                            <p:txEl>
                                              <p:pRg st="4" end="4"/>
                                            </p:txEl>
                                          </p:spTgt>
                                        </p:tgtEl>
                                        <p:attrNameLst>
                                          <p:attrName>style.visibility</p:attrName>
                                        </p:attrNameLst>
                                      </p:cBhvr>
                                      <p:to>
                                        <p:strVal val="visible"/>
                                      </p:to>
                                    </p:set>
                                    <p:anim calcmode="lin" valueType="num">
                                      <p:cBhvr additive="base">
                                        <p:cTn id="40" dur="500" fill="hold"/>
                                        <p:tgtEl>
                                          <p:spTgt spid="3494915">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494915">
                                            <p:txEl>
                                              <p:pRg st="4" end="4"/>
                                            </p:txEl>
                                          </p:spTgt>
                                        </p:tgtEl>
                                        <p:attrNameLst>
                                          <p:attrName>ppt_y</p:attrName>
                                        </p:attrNameLst>
                                      </p:cBhvr>
                                      <p:tavLst>
                                        <p:tav tm="0">
                                          <p:val>
                                            <p:strVal val="1+#ppt_h/2"/>
                                          </p:val>
                                        </p:tav>
                                        <p:tav tm="100000">
                                          <p:val>
                                            <p:strVal val="#ppt_y"/>
                                          </p:val>
                                        </p:tav>
                                      </p:tavLst>
                                    </p:anim>
                                  </p:childTnLst>
                                </p:cTn>
                              </p:par>
                              <p:par>
                                <p:cTn id="42" presetID="22" presetClass="entr" presetSubtype="4" fill="hold" grpId="0" nodeType="withEffect">
                                  <p:stCondLst>
                                    <p:cond delay="0"/>
                                  </p:stCondLst>
                                  <p:childTnLst>
                                    <p:set>
                                      <p:cBhvr>
                                        <p:cTn id="43" dur="1" fill="hold">
                                          <p:stCondLst>
                                            <p:cond delay="0"/>
                                          </p:stCondLst>
                                        </p:cTn>
                                        <p:tgtEl>
                                          <p:spTgt spid="3494923"/>
                                        </p:tgtEl>
                                        <p:attrNameLst>
                                          <p:attrName>style.visibility</p:attrName>
                                        </p:attrNameLst>
                                      </p:cBhvr>
                                      <p:to>
                                        <p:strVal val="visible"/>
                                      </p:to>
                                    </p:set>
                                    <p:animEffect transition="in" filter="wipe(down)">
                                      <p:cBhvr>
                                        <p:cTn id="44" dur="500"/>
                                        <p:tgtEl>
                                          <p:spTgt spid="349492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94915">
                                            <p:txEl>
                                              <p:pRg st="5" end="5"/>
                                            </p:txEl>
                                          </p:spTgt>
                                        </p:tgtEl>
                                        <p:attrNameLst>
                                          <p:attrName>style.visibility</p:attrName>
                                        </p:attrNameLst>
                                      </p:cBhvr>
                                      <p:to>
                                        <p:strVal val="visible"/>
                                      </p:to>
                                    </p:set>
                                    <p:anim calcmode="lin" valueType="num">
                                      <p:cBhvr additive="base">
                                        <p:cTn id="49" dur="500" fill="hold"/>
                                        <p:tgtEl>
                                          <p:spTgt spid="349491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494915">
                                            <p:txEl>
                                              <p:pRg st="5" end="5"/>
                                            </p:txEl>
                                          </p:spTgt>
                                        </p:tgtEl>
                                        <p:attrNameLst>
                                          <p:attrName>ppt_y</p:attrName>
                                        </p:attrNameLst>
                                      </p:cBhvr>
                                      <p:tavLst>
                                        <p:tav tm="0">
                                          <p:val>
                                            <p:strVal val="1+#ppt_h/2"/>
                                          </p:val>
                                        </p:tav>
                                        <p:tav tm="100000">
                                          <p:val>
                                            <p:strVal val="#ppt_y"/>
                                          </p:val>
                                        </p:tav>
                                      </p:tavLst>
                                    </p:anim>
                                  </p:childTnLst>
                                </p:cTn>
                              </p:par>
                              <p:par>
                                <p:cTn id="51" presetID="22" presetClass="entr" presetSubtype="4" fill="hold" grpId="0" nodeType="withEffect">
                                  <p:stCondLst>
                                    <p:cond delay="0"/>
                                  </p:stCondLst>
                                  <p:childTnLst>
                                    <p:set>
                                      <p:cBhvr>
                                        <p:cTn id="52" dur="1" fill="hold">
                                          <p:stCondLst>
                                            <p:cond delay="0"/>
                                          </p:stCondLst>
                                        </p:cTn>
                                        <p:tgtEl>
                                          <p:spTgt spid="3494924"/>
                                        </p:tgtEl>
                                        <p:attrNameLst>
                                          <p:attrName>style.visibility</p:attrName>
                                        </p:attrNameLst>
                                      </p:cBhvr>
                                      <p:to>
                                        <p:strVal val="visible"/>
                                      </p:to>
                                    </p:set>
                                    <p:animEffect transition="in" filter="wipe(down)">
                                      <p:cBhvr>
                                        <p:cTn id="53" dur="500"/>
                                        <p:tgtEl>
                                          <p:spTgt spid="3494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4915" grpId="0" build="p" bldLvl="2"/>
      <p:bldP spid="3494920" grpId="0" animBg="1"/>
      <p:bldP spid="3494921" grpId="0" animBg="1"/>
      <p:bldP spid="3494922" grpId="0" animBg="1"/>
      <p:bldP spid="3494923" grpId="0" animBg="1"/>
      <p:bldP spid="3494924"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2"/>
          <p:cNvPicPr>
            <a:picLocks noChangeAspect="1" noChangeArrowheads="1"/>
          </p:cNvPicPr>
          <p:nvPr/>
        </p:nvPicPr>
        <p:blipFill>
          <a:blip r:embed="rId3" cstate="print"/>
          <a:srcRect/>
          <a:stretch>
            <a:fillRect/>
          </a:stretch>
        </p:blipFill>
        <p:spPr bwMode="auto">
          <a:xfrm>
            <a:off x="1198563" y="1689100"/>
            <a:ext cx="1657350" cy="695325"/>
          </a:xfrm>
          <a:prstGeom prst="rect">
            <a:avLst/>
          </a:prstGeom>
          <a:noFill/>
          <a:ln w="9525" algn="ctr">
            <a:noFill/>
            <a:miter lim="800000"/>
            <a:headEnd/>
            <a:tailEnd/>
          </a:ln>
        </p:spPr>
      </p:pic>
      <p:sp>
        <p:nvSpPr>
          <p:cNvPr id="241668" name="Slide Number Placeholder 6"/>
          <p:cNvSpPr>
            <a:spLocks noGrp="1"/>
          </p:cNvSpPr>
          <p:nvPr>
            <p:ph type="sldNum" sz="quarter" idx="12"/>
          </p:nvPr>
        </p:nvSpPr>
        <p:spPr>
          <a:noFill/>
        </p:spPr>
        <p:txBody>
          <a:bodyPr/>
          <a:lstStyle/>
          <a:p>
            <a:fld id="{1258A5F6-D6E2-4AB0-8B7A-FFEBB5F73E7F}" type="slidenum">
              <a:rPr lang="en-US" smtClean="0"/>
              <a:pPr/>
              <a:t>381</a:t>
            </a:fld>
            <a:endParaRPr lang="en-US" smtClean="0"/>
          </a:p>
        </p:txBody>
      </p:sp>
      <p:sp>
        <p:nvSpPr>
          <p:cNvPr id="3509250" name="Rectangle 2"/>
          <p:cNvSpPr>
            <a:spLocks noGrp="1" noChangeArrowheads="1"/>
          </p:cNvSpPr>
          <p:nvPr>
            <p:ph type="title"/>
          </p:nvPr>
        </p:nvSpPr>
        <p:spPr/>
        <p:txBody>
          <a:bodyPr/>
          <a:lstStyle/>
          <a:p>
            <a:pPr>
              <a:defRPr/>
            </a:pPr>
            <a:r>
              <a:rPr lang="en-US"/>
              <a:t>Ramp Metering</a:t>
            </a:r>
            <a:br>
              <a:rPr lang="en-US"/>
            </a:br>
            <a:r>
              <a:rPr lang="en-US" sz="2400"/>
              <a:t>Resetting Controller</a:t>
            </a:r>
          </a:p>
        </p:txBody>
      </p:sp>
      <p:sp>
        <p:nvSpPr>
          <p:cNvPr id="3509252" name="Rectangle 4"/>
          <p:cNvSpPr>
            <a:spLocks noChangeArrowheads="1"/>
          </p:cNvSpPr>
          <p:nvPr/>
        </p:nvSpPr>
        <p:spPr bwMode="auto">
          <a:xfrm>
            <a:off x="633413" y="3606800"/>
            <a:ext cx="7656512" cy="285273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Right-click on Link icons on the operator map and select “Detector Status…” to open the Detector Status window</a:t>
            </a:r>
          </a:p>
          <a:p>
            <a:pPr marL="282575" indent="-282575" defTabSz="862013">
              <a:lnSpc>
                <a:spcPct val="100000"/>
              </a:lnSpc>
            </a:pPr>
            <a:r>
              <a:rPr lang="en-US" sz="2400"/>
              <a:t>Standard device window</a:t>
            </a:r>
          </a:p>
          <a:p>
            <a:pPr marL="800100" lvl="1" indent="-342900" defTabSz="862013">
              <a:lnSpc>
                <a:spcPct val="100000"/>
              </a:lnSpc>
            </a:pPr>
            <a:r>
              <a:rPr lang="en-US" sz="2400"/>
              <a:t>Operational Status: Active, Error, Failed, Offline</a:t>
            </a:r>
          </a:p>
          <a:p>
            <a:pPr marL="800100" lvl="1" indent="-342900" defTabSz="862013">
              <a:lnSpc>
                <a:spcPct val="100000"/>
              </a:lnSpc>
            </a:pPr>
            <a:r>
              <a:rPr lang="en-US" sz="2400"/>
              <a:t>Can Select Operational Status: Active, Offline</a:t>
            </a:r>
          </a:p>
        </p:txBody>
      </p:sp>
      <p:grpSp>
        <p:nvGrpSpPr>
          <p:cNvPr id="2" name="Group 5"/>
          <p:cNvGrpSpPr>
            <a:grpSpLocks/>
          </p:cNvGrpSpPr>
          <p:nvPr/>
        </p:nvGrpSpPr>
        <p:grpSpPr bwMode="auto">
          <a:xfrm>
            <a:off x="1235075" y="1958975"/>
            <a:ext cx="2100263" cy="400050"/>
            <a:chOff x="957" y="1233"/>
            <a:chExt cx="1323" cy="252"/>
          </a:xfrm>
        </p:grpSpPr>
        <p:sp>
          <p:nvSpPr>
            <p:cNvPr id="241673" name="Oval 6"/>
            <p:cNvSpPr>
              <a:spLocks noChangeArrowheads="1"/>
            </p:cNvSpPr>
            <p:nvPr/>
          </p:nvSpPr>
          <p:spPr bwMode="auto">
            <a:xfrm>
              <a:off x="957" y="1233"/>
              <a:ext cx="941" cy="130"/>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241674" name="Line 7"/>
            <p:cNvSpPr>
              <a:spLocks noChangeShapeType="1"/>
            </p:cNvSpPr>
            <p:nvPr/>
          </p:nvSpPr>
          <p:spPr bwMode="auto">
            <a:xfrm>
              <a:off x="1874" y="1298"/>
              <a:ext cx="406" cy="187"/>
            </a:xfrm>
            <a:prstGeom prst="line">
              <a:avLst/>
            </a:prstGeom>
            <a:noFill/>
            <a:ln w="38100">
              <a:solidFill>
                <a:srgbClr val="FF0000"/>
              </a:solidFill>
              <a:round/>
              <a:headEnd/>
              <a:tailEnd type="triangle" w="med" len="med"/>
            </a:ln>
          </p:spPr>
          <p:txBody>
            <a:bodyPr lIns="92066" tIns="46033" rIns="92066" bIns="46033"/>
            <a:lstStyle/>
            <a:p>
              <a:endParaRPr lang="en-US"/>
            </a:p>
          </p:txBody>
        </p:sp>
      </p:grpSp>
      <p:pic>
        <p:nvPicPr>
          <p:cNvPr id="241672" name="Picture 12"/>
          <p:cNvPicPr>
            <a:picLocks noGrp="1" noChangeAspect="1" noChangeArrowheads="1"/>
          </p:cNvPicPr>
          <p:nvPr>
            <p:ph sz="half" idx="1"/>
          </p:nvPr>
        </p:nvPicPr>
        <p:blipFill>
          <a:blip r:embed="rId4" cstate="print"/>
          <a:srcRect/>
          <a:stretch>
            <a:fillRect/>
          </a:stretch>
        </p:blipFill>
        <p:spPr>
          <a:xfrm>
            <a:off x="3338513" y="1641475"/>
            <a:ext cx="4791075" cy="182245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09252">
                                            <p:txEl>
                                              <p:pRg st="0" end="0"/>
                                            </p:txEl>
                                          </p:spTgt>
                                        </p:tgtEl>
                                        <p:attrNameLst>
                                          <p:attrName>style.visibility</p:attrName>
                                        </p:attrNameLst>
                                      </p:cBhvr>
                                      <p:to>
                                        <p:strVal val="visible"/>
                                      </p:to>
                                    </p:set>
                                    <p:anim calcmode="lin" valueType="num">
                                      <p:cBhvr additive="base">
                                        <p:cTn id="7" dur="500" fill="hold"/>
                                        <p:tgtEl>
                                          <p:spTgt spid="35092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92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09252">
                                            <p:txEl>
                                              <p:pRg st="1" end="1"/>
                                            </p:txEl>
                                          </p:spTgt>
                                        </p:tgtEl>
                                        <p:attrNameLst>
                                          <p:attrName>style.visibility</p:attrName>
                                        </p:attrNameLst>
                                      </p:cBhvr>
                                      <p:to>
                                        <p:strVal val="visible"/>
                                      </p:to>
                                    </p:set>
                                    <p:anim calcmode="lin" valueType="num">
                                      <p:cBhvr additive="base">
                                        <p:cTn id="13" dur="500" fill="hold"/>
                                        <p:tgtEl>
                                          <p:spTgt spid="35092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092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09252">
                                            <p:txEl>
                                              <p:pRg st="2" end="2"/>
                                            </p:txEl>
                                          </p:spTgt>
                                        </p:tgtEl>
                                        <p:attrNameLst>
                                          <p:attrName>style.visibility</p:attrName>
                                        </p:attrNameLst>
                                      </p:cBhvr>
                                      <p:to>
                                        <p:strVal val="visible"/>
                                      </p:to>
                                    </p:set>
                                    <p:anim calcmode="lin" valueType="num">
                                      <p:cBhvr additive="base">
                                        <p:cTn id="19" dur="500" fill="hold"/>
                                        <p:tgtEl>
                                          <p:spTgt spid="35092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092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09252">
                                            <p:txEl>
                                              <p:pRg st="3" end="3"/>
                                            </p:txEl>
                                          </p:spTgt>
                                        </p:tgtEl>
                                        <p:attrNameLst>
                                          <p:attrName>style.visibility</p:attrName>
                                        </p:attrNameLst>
                                      </p:cBhvr>
                                      <p:to>
                                        <p:strVal val="visible"/>
                                      </p:to>
                                    </p:set>
                                    <p:anim calcmode="lin" valueType="num">
                                      <p:cBhvr additive="base">
                                        <p:cTn id="25" dur="500" fill="hold"/>
                                        <p:tgtEl>
                                          <p:spTgt spid="350925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09252">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9252" grpId="0" build="p" bldLvl="2"/>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12"/>
          <p:cNvPicPr>
            <a:picLocks noChangeAspect="1" noChangeArrowheads="1"/>
          </p:cNvPicPr>
          <p:nvPr/>
        </p:nvPicPr>
        <p:blipFill>
          <a:blip r:embed="rId3" cstate="print"/>
          <a:srcRect/>
          <a:stretch>
            <a:fillRect/>
          </a:stretch>
        </p:blipFill>
        <p:spPr bwMode="auto">
          <a:xfrm>
            <a:off x="1079500" y="1649413"/>
            <a:ext cx="1657350" cy="695325"/>
          </a:xfrm>
          <a:prstGeom prst="rect">
            <a:avLst/>
          </a:prstGeom>
          <a:noFill/>
          <a:ln w="9525" algn="ctr">
            <a:noFill/>
            <a:miter lim="800000"/>
            <a:headEnd/>
            <a:tailEnd/>
          </a:ln>
        </p:spPr>
      </p:pic>
      <p:sp>
        <p:nvSpPr>
          <p:cNvPr id="242692" name="Slide Number Placeholder 6"/>
          <p:cNvSpPr>
            <a:spLocks noGrp="1"/>
          </p:cNvSpPr>
          <p:nvPr>
            <p:ph type="sldNum" sz="quarter" idx="12"/>
          </p:nvPr>
        </p:nvSpPr>
        <p:spPr>
          <a:noFill/>
        </p:spPr>
        <p:txBody>
          <a:bodyPr/>
          <a:lstStyle/>
          <a:p>
            <a:fld id="{AEF22B93-B923-416F-9A26-4869B4445A3F}" type="slidenum">
              <a:rPr lang="en-US" smtClean="0"/>
              <a:pPr/>
              <a:t>382</a:t>
            </a:fld>
            <a:endParaRPr lang="en-US" smtClean="0"/>
          </a:p>
        </p:txBody>
      </p:sp>
      <p:sp>
        <p:nvSpPr>
          <p:cNvPr id="3511299" name="Rectangle 3"/>
          <p:cNvSpPr>
            <a:spLocks noGrp="1" noChangeArrowheads="1"/>
          </p:cNvSpPr>
          <p:nvPr>
            <p:ph type="title"/>
          </p:nvPr>
        </p:nvSpPr>
        <p:spPr/>
        <p:txBody>
          <a:bodyPr/>
          <a:lstStyle/>
          <a:p>
            <a:pPr>
              <a:defRPr/>
            </a:pPr>
            <a:r>
              <a:rPr lang="en-US"/>
              <a:t>Ramp Metering</a:t>
            </a:r>
            <a:br>
              <a:rPr lang="en-US"/>
            </a:br>
            <a:r>
              <a:rPr lang="en-US" sz="2400"/>
              <a:t>Resetting Controller</a:t>
            </a:r>
          </a:p>
        </p:txBody>
      </p:sp>
      <p:sp>
        <p:nvSpPr>
          <p:cNvPr id="3511300" name="Rectangle 4"/>
          <p:cNvSpPr>
            <a:spLocks noChangeArrowheads="1"/>
          </p:cNvSpPr>
          <p:nvPr/>
        </p:nvSpPr>
        <p:spPr bwMode="auto">
          <a:xfrm>
            <a:off x="633413" y="3606800"/>
            <a:ext cx="7656512" cy="285273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Right-click on Link icons on the operator map and select “Link Status…” to open the Link Status window</a:t>
            </a:r>
          </a:p>
          <a:p>
            <a:pPr marL="282575" indent="-282575" defTabSz="862013">
              <a:lnSpc>
                <a:spcPct val="100000"/>
              </a:lnSpc>
            </a:pPr>
            <a:r>
              <a:rPr lang="en-US" sz="2400"/>
              <a:t>Graphs Lane Speed, Occupancy, Volume</a:t>
            </a:r>
          </a:p>
          <a:p>
            <a:pPr marL="282575" indent="-282575" defTabSz="862013">
              <a:lnSpc>
                <a:spcPct val="100000"/>
              </a:lnSpc>
            </a:pPr>
            <a:r>
              <a:rPr lang="en-US" sz="2400"/>
              <a:t>“Detector Status” opens the same Detector Status Window from the previous slide</a:t>
            </a:r>
          </a:p>
        </p:txBody>
      </p:sp>
      <p:grpSp>
        <p:nvGrpSpPr>
          <p:cNvPr id="2" name="Group 5"/>
          <p:cNvGrpSpPr>
            <a:grpSpLocks/>
          </p:cNvGrpSpPr>
          <p:nvPr/>
        </p:nvGrpSpPr>
        <p:grpSpPr bwMode="auto">
          <a:xfrm>
            <a:off x="1208088" y="2100263"/>
            <a:ext cx="2100262" cy="400050"/>
            <a:chOff x="957" y="1233"/>
            <a:chExt cx="1323" cy="252"/>
          </a:xfrm>
        </p:grpSpPr>
        <p:sp>
          <p:nvSpPr>
            <p:cNvPr id="242697" name="Oval 6"/>
            <p:cNvSpPr>
              <a:spLocks noChangeArrowheads="1"/>
            </p:cNvSpPr>
            <p:nvPr/>
          </p:nvSpPr>
          <p:spPr bwMode="auto">
            <a:xfrm>
              <a:off x="957" y="1233"/>
              <a:ext cx="941" cy="130"/>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242698" name="Line 7"/>
            <p:cNvSpPr>
              <a:spLocks noChangeShapeType="1"/>
            </p:cNvSpPr>
            <p:nvPr/>
          </p:nvSpPr>
          <p:spPr bwMode="auto">
            <a:xfrm>
              <a:off x="1874" y="1298"/>
              <a:ext cx="406" cy="187"/>
            </a:xfrm>
            <a:prstGeom prst="line">
              <a:avLst/>
            </a:prstGeom>
            <a:noFill/>
            <a:ln w="38100">
              <a:solidFill>
                <a:srgbClr val="FF0000"/>
              </a:solidFill>
              <a:round/>
              <a:headEnd/>
              <a:tailEnd type="triangle" w="med" len="med"/>
            </a:ln>
          </p:spPr>
          <p:txBody>
            <a:bodyPr lIns="92066" tIns="46033" rIns="92066" bIns="46033"/>
            <a:lstStyle/>
            <a:p>
              <a:endParaRPr lang="en-US"/>
            </a:p>
          </p:txBody>
        </p:sp>
      </p:grpSp>
      <p:pic>
        <p:nvPicPr>
          <p:cNvPr id="242696" name="Picture 10"/>
          <p:cNvPicPr>
            <a:picLocks noGrp="1" noChangeAspect="1" noChangeArrowheads="1"/>
          </p:cNvPicPr>
          <p:nvPr>
            <p:ph sz="half" idx="1"/>
          </p:nvPr>
        </p:nvPicPr>
        <p:blipFill>
          <a:blip r:embed="rId4" cstate="print"/>
          <a:srcRect/>
          <a:stretch>
            <a:fillRect/>
          </a:stretch>
        </p:blipFill>
        <p:spPr>
          <a:xfrm>
            <a:off x="3300413" y="1785938"/>
            <a:ext cx="4248150" cy="137477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11300">
                                            <p:txEl>
                                              <p:pRg st="0" end="0"/>
                                            </p:txEl>
                                          </p:spTgt>
                                        </p:tgtEl>
                                        <p:attrNameLst>
                                          <p:attrName>style.visibility</p:attrName>
                                        </p:attrNameLst>
                                      </p:cBhvr>
                                      <p:to>
                                        <p:strVal val="visible"/>
                                      </p:to>
                                    </p:set>
                                    <p:anim calcmode="lin" valueType="num">
                                      <p:cBhvr additive="base">
                                        <p:cTn id="7" dur="500" fill="hold"/>
                                        <p:tgtEl>
                                          <p:spTgt spid="35113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1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11300">
                                            <p:txEl>
                                              <p:pRg st="1" end="1"/>
                                            </p:txEl>
                                          </p:spTgt>
                                        </p:tgtEl>
                                        <p:attrNameLst>
                                          <p:attrName>style.visibility</p:attrName>
                                        </p:attrNameLst>
                                      </p:cBhvr>
                                      <p:to>
                                        <p:strVal val="visible"/>
                                      </p:to>
                                    </p:set>
                                    <p:anim calcmode="lin" valueType="num">
                                      <p:cBhvr additive="base">
                                        <p:cTn id="13" dur="500" fill="hold"/>
                                        <p:tgtEl>
                                          <p:spTgt spid="35113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13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11300">
                                            <p:txEl>
                                              <p:pRg st="2" end="2"/>
                                            </p:txEl>
                                          </p:spTgt>
                                        </p:tgtEl>
                                        <p:attrNameLst>
                                          <p:attrName>style.visibility</p:attrName>
                                        </p:attrNameLst>
                                      </p:cBhvr>
                                      <p:to>
                                        <p:strVal val="visible"/>
                                      </p:to>
                                    </p:set>
                                    <p:anim calcmode="lin" valueType="num">
                                      <p:cBhvr additive="base">
                                        <p:cTn id="19" dur="500" fill="hold"/>
                                        <p:tgtEl>
                                          <p:spTgt spid="35113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1300">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1300" grpId="0" build="p" bldLvl="2"/>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IMS, Express Lanes, Toll Viewer, Ramp Metering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383</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8077200" cy="835152"/>
          </a:xfrm>
        </p:spPr>
        <p:txBody>
          <a:bodyPr/>
          <a:lstStyle/>
          <a:p>
            <a:r>
              <a:rPr lang="en-US" dirty="0" err="1" smtClean="0">
                <a:effectLst>
                  <a:outerShdw blurRad="38100" dist="38100" dir="2700000" algn="tl">
                    <a:srgbClr val="000000">
                      <a:alpha val="43137"/>
                    </a:srgbClr>
                  </a:outerShdw>
                </a:effectLst>
              </a:rPr>
              <a:t>SunGuide</a:t>
            </a:r>
            <a:r>
              <a:rPr lang="en-US" dirty="0" smtClean="0">
                <a:effectLst>
                  <a:outerShdw blurRad="38100" dist="38100" dir="2700000" algn="tl">
                    <a:srgbClr val="000000">
                      <a:alpha val="43137"/>
                    </a:srgbClr>
                  </a:outerShdw>
                </a:effectLst>
              </a:rPr>
              <a:t> Operator Training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758952"/>
            <a:ext cx="8077200" cy="509016"/>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Release 6.1</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4" name="Subtitle 2"/>
          <p:cNvSpPr txBox="1">
            <a:spLocks/>
          </p:cNvSpPr>
          <p:nvPr/>
        </p:nvSpPr>
        <p:spPr>
          <a:xfrm>
            <a:off x="762000" y="1905000"/>
            <a:ext cx="7239000" cy="1600200"/>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1" u="none" strike="noStrike" kern="1200" cap="none" spc="0" normalizeH="0" baseline="0" noProof="0" dirty="0" smtClean="0">
                <a:ln>
                  <a:noFill/>
                </a:ln>
                <a:solidFill>
                  <a:srgbClr val="FFFFFF"/>
                </a:solidFill>
                <a:effectLst/>
                <a:uLnTx/>
                <a:uFillTx/>
                <a:latin typeface="Arial" pitchFamily="34" charset="0"/>
                <a:cs typeface="Arial" pitchFamily="34" charset="0"/>
              </a:rPr>
              <a:t>Instructor</a:t>
            </a:r>
            <a:endParaRPr kumimoji="0" lang="en-US" sz="2000" b="0" i="1" u="none" strike="noStrike" kern="1200" cap="none" spc="0" normalizeH="0" baseline="0" noProof="0" dirty="0" smtClean="0">
              <a:ln>
                <a:noFill/>
              </a:ln>
              <a:solidFill>
                <a:srgbClr val="FFFFFF"/>
              </a:solidFill>
              <a:effectLst/>
              <a:uLnTx/>
              <a:uFillTx/>
              <a:latin typeface="Arial" pitchFamily="34" charset="0"/>
              <a:cs typeface="Arial" pitchFamily="34" charset="0"/>
            </a:endParaRPr>
          </a:p>
          <a:p>
            <a:pPr lvl="0">
              <a:buClr>
                <a:schemeClr val="accent1"/>
              </a:buClr>
              <a:buSzPct val="80000"/>
              <a:defRPr/>
            </a:pPr>
            <a:r>
              <a:rPr lang="en-US" sz="1600" dirty="0" smtClean="0">
                <a:solidFill>
                  <a:srgbClr val="FFFFFF"/>
                </a:solidFill>
                <a:latin typeface="Arial" pitchFamily="34" charset="0"/>
                <a:cs typeface="Arial" pitchFamily="34" charset="0"/>
              </a:rPr>
              <a:t>	</a:t>
            </a:r>
            <a:endParaRPr kumimoji="0" lang="en-US" sz="1600" b="0" i="0" u="none" strike="noStrike" kern="1200" cap="none" spc="0" normalizeH="0" baseline="0" noProof="0" dirty="0" smtClean="0">
              <a:ln>
                <a:noFill/>
              </a:ln>
              <a:solidFill>
                <a:srgbClr val="FFFFFF"/>
              </a:solidFill>
              <a:effectLst/>
              <a:uLnTx/>
              <a:uFillTx/>
              <a:latin typeface="Arial" pitchFamily="34" charset="0"/>
              <a:cs typeface="Arial" pitchFamily="34" charset="0"/>
            </a:endParaRPr>
          </a:p>
          <a:p>
            <a:pPr lvl="0">
              <a:buClr>
                <a:schemeClr val="accent1"/>
              </a:buClr>
              <a:buSzPct val="80000"/>
            </a:pPr>
            <a:r>
              <a:rPr lang="en-US" sz="1600" dirty="0" smtClean="0">
                <a:solidFill>
                  <a:srgbClr val="FFFFFF"/>
                </a:solidFill>
                <a:latin typeface="Arial" pitchFamily="34" charset="0"/>
                <a:cs typeface="Arial" pitchFamily="34" charset="0"/>
              </a:rPr>
              <a:t>	John Hope, </a:t>
            </a:r>
            <a:r>
              <a:rPr lang="en-US" sz="1600" dirty="0" smtClean="0">
                <a:solidFill>
                  <a:srgbClr val="FFFFFF"/>
                </a:solidFill>
                <a:latin typeface="Arial" pitchFamily="34" charset="0"/>
                <a:cs typeface="Arial" pitchFamily="34" charset="0"/>
              </a:rPr>
              <a:t>AECOM</a:t>
            </a:r>
            <a:endParaRPr lang="en-US" sz="1600" dirty="0" smtClean="0">
              <a:solidFill>
                <a:srgbClr val="FFFFFF"/>
              </a:solidFill>
              <a:latin typeface="Arial" pitchFamily="34" charset="0"/>
              <a:cs typeface="Arial" pitchFamily="34" charset="0"/>
            </a:endParaRPr>
          </a:p>
          <a:p>
            <a:pPr lvl="0">
              <a:buClr>
                <a:schemeClr val="accent1"/>
              </a:buClr>
              <a:buSzPct val="80000"/>
            </a:pPr>
            <a:r>
              <a:rPr lang="en-US" sz="1600" dirty="0" smtClean="0">
                <a:solidFill>
                  <a:srgbClr val="FFFFFF"/>
                </a:solidFill>
                <a:latin typeface="Arial" pitchFamily="34" charset="0"/>
                <a:cs typeface="Arial" pitchFamily="34" charset="0"/>
              </a:rPr>
              <a:t>	</a:t>
            </a:r>
            <a:r>
              <a:rPr lang="en-US" sz="1600" dirty="0" smtClean="0">
                <a:solidFill>
                  <a:srgbClr val="FF0000"/>
                </a:solidFill>
                <a:latin typeface="Arial" pitchFamily="34" charset="0"/>
                <a:cs typeface="Arial" pitchFamily="34" charset="0"/>
                <a:hlinkClick r:id="rId2"/>
              </a:rPr>
              <a:t>John.Hope</a:t>
            </a:r>
            <a:r>
              <a:rPr lang="en-US" sz="1600" dirty="0">
                <a:solidFill>
                  <a:srgbClr val="FF0000"/>
                </a:solidFill>
                <a:latin typeface="Arial" pitchFamily="34" charset="0"/>
                <a:cs typeface="Arial" pitchFamily="34" charset="0"/>
                <a:hlinkClick r:id="rId2"/>
              </a:rPr>
              <a:t>@a</a:t>
            </a:r>
            <a:r>
              <a:rPr lang="en-US" sz="1600" dirty="0">
                <a:solidFill>
                  <a:srgbClr val="FF0000"/>
                </a:solidFill>
                <a:latin typeface="Arial" pitchFamily="34" charset="0"/>
                <a:cs typeface="Arial" pitchFamily="34" charset="0"/>
                <a:hlinkClick r:id="rId2"/>
              </a:rPr>
              <a:t>ecom.co</a:t>
            </a:r>
            <a:r>
              <a:rPr lang="en-US" sz="1600" dirty="0">
                <a:solidFill>
                  <a:srgbClr val="FF0000"/>
                </a:solidFill>
                <a:latin typeface="Arial" pitchFamily="34" charset="0"/>
                <a:cs typeface="Arial" pitchFamily="34" charset="0"/>
                <a:hlinkClick r:id="rId2"/>
              </a:rPr>
              <a:t>m</a:t>
            </a:r>
            <a:r>
              <a:rPr lang="en-US" sz="1600" dirty="0" smtClean="0">
                <a:solidFill>
                  <a:srgbClr val="FFFFFF"/>
                </a:solidFill>
                <a:latin typeface="Arial" pitchFamily="34" charset="0"/>
                <a:cs typeface="Arial" pitchFamily="34" charset="0"/>
                <a:hlinkClick r:id="rId2"/>
              </a:rPr>
              <a:t> </a:t>
            </a:r>
            <a:endParaRPr kumimoji="0" lang="en-US" sz="1600" b="0"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6" name="Picture 13" descr="fdot logo"/>
          <p:cNvPicPr>
            <a:picLocks noChangeAspect="1" noChangeArrowheads="1"/>
          </p:cNvPicPr>
          <p:nvPr/>
        </p:nvPicPr>
        <p:blipFill>
          <a:blip r:embed="rId3" cstate="print"/>
          <a:srcRect/>
          <a:stretch>
            <a:fillRect/>
          </a:stretch>
        </p:blipFill>
        <p:spPr bwMode="auto">
          <a:xfrm>
            <a:off x="990600" y="5334000"/>
            <a:ext cx="1295400" cy="1295400"/>
          </a:xfrm>
          <a:prstGeom prst="rect">
            <a:avLst/>
          </a:prstGeom>
          <a:noFill/>
          <a:ln w="9525">
            <a:noFill/>
            <a:miter lim="800000"/>
            <a:headEnd/>
            <a:tailEnd/>
          </a:ln>
        </p:spPr>
      </p:pic>
      <p:pic>
        <p:nvPicPr>
          <p:cNvPr id="7" name="Picture 17" descr="SunGuideLogoTM-2007-2inchtall"/>
          <p:cNvPicPr>
            <a:picLocks noChangeAspect="1" noChangeArrowheads="1"/>
          </p:cNvPicPr>
          <p:nvPr/>
        </p:nvPicPr>
        <p:blipFill>
          <a:blip r:embed="rId4" cstate="print"/>
          <a:srcRect/>
          <a:stretch>
            <a:fillRect/>
          </a:stretch>
        </p:blipFill>
        <p:spPr bwMode="auto">
          <a:xfrm>
            <a:off x="6629400" y="5334000"/>
            <a:ext cx="1447800" cy="1318575"/>
          </a:xfrm>
          <a:prstGeom prst="rect">
            <a:avLst/>
          </a:prstGeom>
          <a:noFill/>
          <a:ln w="9525">
            <a:noFill/>
            <a:miter lim="800000"/>
            <a:headEnd/>
            <a:tailEnd/>
          </a:ln>
        </p:spPr>
      </p:pic>
      <p:sp>
        <p:nvSpPr>
          <p:cNvPr id="9" name="Subtitle 2"/>
          <p:cNvSpPr txBox="1">
            <a:spLocks/>
          </p:cNvSpPr>
          <p:nvPr/>
        </p:nvSpPr>
        <p:spPr>
          <a:xfrm>
            <a:off x="838200" y="4038600"/>
            <a:ext cx="5715000" cy="509016"/>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Please fill out training</a:t>
            </a:r>
            <a:r>
              <a:rPr kumimoji="0" lang="en-US" sz="2000" b="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surveys before leaving</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0" name="Picture 9" descr="blurred night.jpg"/>
          <p:cNvPicPr>
            <a:picLocks noChangeAspect="1"/>
          </p:cNvPicPr>
          <p:nvPr/>
        </p:nvPicPr>
        <p:blipFill>
          <a:blip r:embed="rId5" cstate="print"/>
          <a:stretch>
            <a:fillRect/>
          </a:stretch>
        </p:blipFill>
        <p:spPr>
          <a:xfrm>
            <a:off x="6324600" y="1981199"/>
            <a:ext cx="2286000" cy="307578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Set Brightness</a:t>
            </a:r>
            <a:endParaRPr lang="en-US" dirty="0"/>
          </a:p>
        </p:txBody>
      </p:sp>
      <p:sp>
        <p:nvSpPr>
          <p:cNvPr id="3" name="Content Placeholder 2"/>
          <p:cNvSpPr>
            <a:spLocks noGrp="1"/>
          </p:cNvSpPr>
          <p:nvPr>
            <p:ph sz="quarter" idx="1"/>
          </p:nvPr>
        </p:nvSpPr>
        <p:spPr>
          <a:xfrm>
            <a:off x="685800" y="1531938"/>
            <a:ext cx="5588000" cy="3319462"/>
          </a:xfrm>
        </p:spPr>
        <p:txBody>
          <a:bodyPr>
            <a:normAutofit fontScale="85000" lnSpcReduction="20000"/>
          </a:bodyPr>
          <a:lstStyle/>
          <a:p>
            <a:r>
              <a:rPr lang="en-US" dirty="0" smtClean="0"/>
              <a:t>Set the Brightness for a DMS Device</a:t>
            </a:r>
          </a:p>
          <a:p>
            <a:r>
              <a:rPr lang="en-US" dirty="0" smtClean="0"/>
              <a:t>Options for brightness level are:</a:t>
            </a:r>
          </a:p>
          <a:p>
            <a:pPr lvl="1"/>
            <a:r>
              <a:rPr lang="en-US" dirty="0" smtClean="0"/>
              <a:t>Auto, Day, and Night</a:t>
            </a:r>
          </a:p>
          <a:p>
            <a:r>
              <a:rPr lang="en-US" dirty="0" smtClean="0"/>
              <a:t>To select the desired brightness for a DMS device</a:t>
            </a:r>
          </a:p>
          <a:p>
            <a:pPr lvl="1"/>
            <a:r>
              <a:rPr lang="en-US" dirty="0" smtClean="0"/>
              <a:t>Click the Set Brightness Button</a:t>
            </a:r>
          </a:p>
          <a:p>
            <a:pPr lvl="1"/>
            <a:r>
              <a:rPr lang="en-US" dirty="0" smtClean="0"/>
              <a:t>Or, Select Set Brightness from the Device-Specific menu</a:t>
            </a:r>
          </a:p>
          <a:p>
            <a:pPr lvl="1"/>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39</a:t>
            </a:fld>
            <a:endParaRPr lang="en-US"/>
          </a:p>
        </p:txBody>
      </p:sp>
      <p:pic>
        <p:nvPicPr>
          <p:cNvPr id="14" name="Content Placeholder 13" descr="SetBrightnessButton.png"/>
          <p:cNvPicPr>
            <a:picLocks noGrp="1" noChangeAspect="1"/>
          </p:cNvPicPr>
          <p:nvPr>
            <p:ph sz="quarter" idx="2"/>
          </p:nvPr>
        </p:nvPicPr>
        <p:blipFill>
          <a:blip r:embed="rId2" cstate="print"/>
          <a:srcRect l="5875" t="1920" r="20896" b="16459"/>
          <a:stretch>
            <a:fillRect/>
          </a:stretch>
        </p:blipFill>
        <p:spPr>
          <a:xfrm>
            <a:off x="6743700" y="1854199"/>
            <a:ext cx="1790700" cy="2754923"/>
          </a:xfrm>
        </p:spPr>
      </p:pic>
      <p:pic>
        <p:nvPicPr>
          <p:cNvPr id="16" name="Content Placeholder 15" descr="SetBrightness.png"/>
          <p:cNvPicPr>
            <a:picLocks noGrp="1" noChangeAspect="1"/>
          </p:cNvPicPr>
          <p:nvPr>
            <p:ph sz="quarter" idx="4"/>
          </p:nvPr>
        </p:nvPicPr>
        <p:blipFill>
          <a:blip r:embed="rId3" cstate="print"/>
          <a:srcRect l="4606" t="27188" r="1262" b="-1457"/>
          <a:stretch>
            <a:fillRect/>
          </a:stretch>
        </p:blipFill>
        <p:spPr>
          <a:xfrm>
            <a:off x="2475045" y="4953000"/>
            <a:ext cx="3641329" cy="1524000"/>
          </a:xfrm>
        </p:spPr>
      </p:pic>
      <p:cxnSp>
        <p:nvCxnSpPr>
          <p:cNvPr id="17" name="Straight Arrow Connector 16"/>
          <p:cNvCxnSpPr/>
          <p:nvPr/>
        </p:nvCxnSpPr>
        <p:spPr bwMode="auto">
          <a:xfrm flipV="1">
            <a:off x="5486400" y="2959100"/>
            <a:ext cx="1511300" cy="825500"/>
          </a:xfrm>
          <a:prstGeom prst="straightConnector1">
            <a:avLst/>
          </a:prstGeom>
          <a:noFill/>
          <a:ln w="25400" cap="flat" cmpd="sng" algn="ctr">
            <a:solidFill>
              <a:srgbClr val="C00000"/>
            </a:solidFill>
            <a:prstDash val="solid"/>
            <a:round/>
            <a:headEnd type="none" w="med" len="med"/>
            <a:tailEnd type="arrow"/>
          </a:ln>
          <a:effectLst/>
        </p:spPr>
      </p:cxnSp>
      <p:cxnSp>
        <p:nvCxnSpPr>
          <p:cNvPr id="20" name="Straight Arrow Connector 19"/>
          <p:cNvCxnSpPr/>
          <p:nvPr/>
        </p:nvCxnSpPr>
        <p:spPr bwMode="auto">
          <a:xfrm>
            <a:off x="2133600" y="4699000"/>
            <a:ext cx="609600" cy="876300"/>
          </a:xfrm>
          <a:prstGeom prst="straightConnector1">
            <a:avLst/>
          </a:prstGeom>
          <a:noFill/>
          <a:ln w="25400" cap="flat" cmpd="sng" algn="ctr">
            <a:solidFill>
              <a:srgbClr val="FFC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SunGuide</a:t>
            </a:r>
            <a:r>
              <a:rPr lang="en-US" dirty="0" smtClean="0"/>
              <a:t> Operator Training</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Set Control Mode</a:t>
            </a:r>
            <a:endParaRPr lang="en-US" dirty="0"/>
          </a:p>
        </p:txBody>
      </p:sp>
      <p:sp>
        <p:nvSpPr>
          <p:cNvPr id="3" name="Content Placeholder 2"/>
          <p:cNvSpPr>
            <a:spLocks noGrp="1"/>
          </p:cNvSpPr>
          <p:nvPr>
            <p:ph sz="quarter" idx="1"/>
          </p:nvPr>
        </p:nvSpPr>
        <p:spPr>
          <a:xfrm>
            <a:off x="685800" y="1506538"/>
            <a:ext cx="5270500" cy="4170362"/>
          </a:xfrm>
        </p:spPr>
        <p:txBody>
          <a:bodyPr>
            <a:normAutofit fontScale="92500" lnSpcReduction="20000"/>
          </a:bodyPr>
          <a:lstStyle/>
          <a:p>
            <a:r>
              <a:rPr lang="en-US" dirty="0" smtClean="0"/>
              <a:t>Set the Control Mode for a DMS device to:</a:t>
            </a:r>
          </a:p>
          <a:p>
            <a:pPr lvl="1"/>
            <a:r>
              <a:rPr lang="en-US" dirty="0" smtClean="0"/>
              <a:t>Central</a:t>
            </a:r>
          </a:p>
          <a:p>
            <a:pPr lvl="1"/>
            <a:r>
              <a:rPr lang="en-US" dirty="0" smtClean="0"/>
              <a:t>Central Override</a:t>
            </a:r>
          </a:p>
          <a:p>
            <a:r>
              <a:rPr lang="en-US" dirty="0" smtClean="0"/>
              <a:t>To set the Control Mode for a DMS device</a:t>
            </a:r>
          </a:p>
          <a:p>
            <a:pPr lvl="1"/>
            <a:r>
              <a:rPr lang="en-US" dirty="0" smtClean="0"/>
              <a:t>Click the Set Control Mode Button</a:t>
            </a:r>
          </a:p>
          <a:p>
            <a:pPr lvl="1"/>
            <a:r>
              <a:rPr lang="en-US" dirty="0" smtClean="0"/>
              <a:t>Or, Select Set Control Mode from the Device-Specific menu</a:t>
            </a:r>
          </a:p>
          <a:p>
            <a:endParaRPr lang="en-US" dirty="0"/>
          </a:p>
        </p:txBody>
      </p:sp>
      <p:pic>
        <p:nvPicPr>
          <p:cNvPr id="9" name="Content Placeholder 8" descr="SetControlModeButton.png"/>
          <p:cNvPicPr>
            <a:picLocks noGrp="1" noChangeAspect="1"/>
          </p:cNvPicPr>
          <p:nvPr>
            <p:ph sz="quarter" idx="2"/>
          </p:nvPr>
        </p:nvPicPr>
        <p:blipFill>
          <a:blip r:embed="rId2" cstate="print"/>
          <a:srcRect l="13036" t="3306" r="12226" b="16108"/>
          <a:stretch>
            <a:fillRect/>
          </a:stretch>
        </p:blipFill>
        <p:spPr>
          <a:xfrm>
            <a:off x="6159500" y="1955799"/>
            <a:ext cx="2349500" cy="2021663"/>
          </a:xfrm>
        </p:spPr>
      </p:pic>
      <p:pic>
        <p:nvPicPr>
          <p:cNvPr id="10" name="Content Placeholder 9" descr="SetControlMode.png"/>
          <p:cNvPicPr>
            <a:picLocks noGrp="1" noChangeAspect="1"/>
          </p:cNvPicPr>
          <p:nvPr>
            <p:ph sz="quarter" idx="4"/>
          </p:nvPr>
        </p:nvPicPr>
        <p:blipFill>
          <a:blip r:embed="rId3" cstate="print"/>
          <a:srcRect l="1938" t="24974" r="4832" b="10316"/>
          <a:stretch>
            <a:fillRect/>
          </a:stretch>
        </p:blipFill>
        <p:spPr>
          <a:xfrm>
            <a:off x="3594284" y="5473700"/>
            <a:ext cx="4914716" cy="10033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40</a:t>
            </a:fld>
            <a:endParaRPr lang="en-US"/>
          </a:p>
        </p:txBody>
      </p:sp>
      <p:cxnSp>
        <p:nvCxnSpPr>
          <p:cNvPr id="11" name="Straight Arrow Connector 10"/>
          <p:cNvCxnSpPr/>
          <p:nvPr/>
        </p:nvCxnSpPr>
        <p:spPr bwMode="auto">
          <a:xfrm flipV="1">
            <a:off x="5181600" y="3009900"/>
            <a:ext cx="1168400" cy="10287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2438400" y="5257800"/>
            <a:ext cx="1485900" cy="736600"/>
          </a:xfrm>
          <a:prstGeom prst="straightConnector1">
            <a:avLst/>
          </a:prstGeom>
          <a:noFill/>
          <a:ln w="25400" cap="flat" cmpd="sng" algn="ctr">
            <a:solidFill>
              <a:srgbClr val="FFC000"/>
            </a:solidFill>
            <a:prstDash val="solid"/>
            <a:round/>
            <a:headEnd type="none" w="med" len="med"/>
            <a:tailEnd type="arrow"/>
          </a:ln>
          <a:effectLst/>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Device Messaging Window: Other Controls</a:t>
            </a:r>
            <a:endParaRPr lang="en-US" dirty="0"/>
          </a:p>
        </p:txBody>
      </p:sp>
      <p:sp>
        <p:nvSpPr>
          <p:cNvPr id="3" name="Content Placeholder 2"/>
          <p:cNvSpPr>
            <a:spLocks noGrp="1"/>
          </p:cNvSpPr>
          <p:nvPr>
            <p:ph sz="quarter" idx="1"/>
          </p:nvPr>
        </p:nvSpPr>
        <p:spPr>
          <a:xfrm>
            <a:off x="685800" y="1443038"/>
            <a:ext cx="6540500" cy="3814762"/>
          </a:xfrm>
        </p:spPr>
        <p:txBody>
          <a:bodyPr>
            <a:normAutofit fontScale="85000" lnSpcReduction="20000"/>
          </a:bodyPr>
          <a:lstStyle/>
          <a:p>
            <a:r>
              <a:rPr lang="en-US" dirty="0" smtClean="0"/>
              <a:t>To view the Other Controls options for a DMS device</a:t>
            </a:r>
          </a:p>
          <a:p>
            <a:pPr lvl="1"/>
            <a:r>
              <a:rPr lang="en-US" dirty="0" smtClean="0"/>
              <a:t>Click the Other Controls Button</a:t>
            </a:r>
          </a:p>
          <a:p>
            <a:pPr lvl="1"/>
            <a:r>
              <a:rPr lang="en-US" dirty="0" smtClean="0"/>
              <a:t>Or, Select Other Controls from the Device-Specific menu</a:t>
            </a:r>
          </a:p>
          <a:p>
            <a:r>
              <a:rPr lang="en-US" dirty="0" smtClean="0"/>
              <a:t>After selecting an option from the </a:t>
            </a:r>
            <a:br>
              <a:rPr lang="en-US" dirty="0" smtClean="0"/>
            </a:br>
            <a:r>
              <a:rPr lang="en-US" dirty="0" smtClean="0"/>
              <a:t>menu, the bottom bar will post</a:t>
            </a:r>
            <a:br>
              <a:rPr lang="en-US" dirty="0" smtClean="0"/>
            </a:br>
            <a:r>
              <a:rPr lang="en-US" dirty="0" smtClean="0"/>
              <a:t>a notification concerning the </a:t>
            </a:r>
            <a:br>
              <a:rPr lang="en-US" dirty="0" smtClean="0"/>
            </a:br>
            <a:r>
              <a:rPr lang="en-US" dirty="0" smtClean="0"/>
              <a:t>success of the operation</a:t>
            </a:r>
          </a:p>
          <a:p>
            <a:pPr lvl="1"/>
            <a:r>
              <a:rPr lang="en-US" dirty="0" smtClean="0"/>
              <a:t>A dropdown will show more notices</a:t>
            </a:r>
          </a:p>
        </p:txBody>
      </p:sp>
      <p:pic>
        <p:nvPicPr>
          <p:cNvPr id="11" name="Content Placeholder 10" descr="notifications.png"/>
          <p:cNvPicPr>
            <a:picLocks noGrp="1" noChangeAspect="1"/>
          </p:cNvPicPr>
          <p:nvPr>
            <p:ph sz="quarter" idx="3"/>
          </p:nvPr>
        </p:nvPicPr>
        <p:blipFill>
          <a:blip r:embed="rId2" cstate="print"/>
          <a:srcRect t="6410"/>
          <a:stretch>
            <a:fillRect/>
          </a:stretch>
        </p:blipFill>
        <p:spPr>
          <a:xfrm>
            <a:off x="330199" y="5232400"/>
            <a:ext cx="8255531" cy="1346200"/>
          </a:xfrm>
        </p:spPr>
      </p:pic>
      <p:pic>
        <p:nvPicPr>
          <p:cNvPr id="10" name="Content Placeholder 9" descr="OtherControls.png"/>
          <p:cNvPicPr>
            <a:picLocks noGrp="1" noChangeAspect="1"/>
          </p:cNvPicPr>
          <p:nvPr>
            <p:ph sz="quarter" idx="4"/>
          </p:nvPr>
        </p:nvPicPr>
        <p:blipFill>
          <a:blip r:embed="rId3" cstate="print"/>
          <a:srcRect l="5444" t="24990" r="3697" b="15287"/>
          <a:stretch>
            <a:fillRect/>
          </a:stretch>
        </p:blipFill>
        <p:spPr>
          <a:xfrm>
            <a:off x="5979416" y="3710263"/>
            <a:ext cx="3012184" cy="1086304"/>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41</a:t>
            </a:fld>
            <a:endParaRPr lang="en-US"/>
          </a:p>
        </p:txBody>
      </p:sp>
      <p:pic>
        <p:nvPicPr>
          <p:cNvPr id="9" name="Content Placeholder 8" descr="OtherControlsButton.png"/>
          <p:cNvPicPr>
            <a:picLocks noGrp="1" noChangeAspect="1"/>
          </p:cNvPicPr>
          <p:nvPr>
            <p:ph sz="quarter" idx="2"/>
          </p:nvPr>
        </p:nvPicPr>
        <p:blipFill>
          <a:blip r:embed="rId4" cstate="print"/>
          <a:srcRect l="10913" b="1682"/>
          <a:stretch>
            <a:fillRect/>
          </a:stretch>
        </p:blipFill>
        <p:spPr>
          <a:xfrm>
            <a:off x="7041648" y="1383377"/>
            <a:ext cx="1564316" cy="1753523"/>
          </a:xfrm>
        </p:spPr>
      </p:pic>
      <p:cxnSp>
        <p:nvCxnSpPr>
          <p:cNvPr id="13" name="Straight Arrow Connector 12"/>
          <p:cNvCxnSpPr/>
          <p:nvPr/>
        </p:nvCxnSpPr>
        <p:spPr bwMode="auto">
          <a:xfrm flipV="1">
            <a:off x="5486400" y="2044700"/>
            <a:ext cx="1714500" cy="317500"/>
          </a:xfrm>
          <a:prstGeom prst="straightConnector1">
            <a:avLst/>
          </a:prstGeom>
          <a:noFill/>
          <a:ln w="25400" cap="flat" cmpd="sng" algn="ctr">
            <a:solidFill>
              <a:srgbClr val="C00000"/>
            </a:solidFill>
            <a:prstDash val="solid"/>
            <a:round/>
            <a:headEnd type="none" w="med" len="med"/>
            <a:tailEnd type="arrow"/>
          </a:ln>
          <a:effectLst/>
        </p:spPr>
      </p:cxnSp>
      <p:cxnSp>
        <p:nvCxnSpPr>
          <p:cNvPr id="16" name="Straight Arrow Connector 15"/>
          <p:cNvCxnSpPr/>
          <p:nvPr/>
        </p:nvCxnSpPr>
        <p:spPr bwMode="auto">
          <a:xfrm>
            <a:off x="5943600" y="2971800"/>
            <a:ext cx="228600" cy="1054100"/>
          </a:xfrm>
          <a:prstGeom prst="straightConnector1">
            <a:avLst/>
          </a:prstGeom>
          <a:noFill/>
          <a:ln w="25400" cap="flat" cmpd="sng" algn="ctr">
            <a:solidFill>
              <a:srgbClr val="FFC000"/>
            </a:solidFill>
            <a:prstDash val="solid"/>
            <a:round/>
            <a:headEnd type="none" w="med" len="med"/>
            <a:tailEnd type="arrow"/>
          </a:ln>
          <a:effectLst/>
        </p:spPr>
      </p:cxnSp>
      <p:cxnSp>
        <p:nvCxnSpPr>
          <p:cNvPr id="32" name="Straight Arrow Connector 31"/>
          <p:cNvCxnSpPr/>
          <p:nvPr/>
        </p:nvCxnSpPr>
        <p:spPr bwMode="auto">
          <a:xfrm>
            <a:off x="457200" y="4953000"/>
            <a:ext cx="762000" cy="838200"/>
          </a:xfrm>
          <a:prstGeom prst="straightConnector1">
            <a:avLst/>
          </a:prstGeom>
          <a:noFill/>
          <a:ln w="28575" cap="flat" cmpd="sng" algn="ctr">
            <a:solidFill>
              <a:srgbClr val="00CC66"/>
            </a:solidFill>
            <a:prstDash val="solid"/>
            <a:round/>
            <a:headEnd type="none" w="med" len="med"/>
            <a:tailEnd type="arrow"/>
          </a:ln>
          <a:effectLst/>
        </p:spPr>
      </p:cxnSp>
      <p:cxnSp>
        <p:nvCxnSpPr>
          <p:cNvPr id="42" name="Straight Connector 41"/>
          <p:cNvCxnSpPr/>
          <p:nvPr/>
        </p:nvCxnSpPr>
        <p:spPr bwMode="auto">
          <a:xfrm flipV="1">
            <a:off x="457200" y="4254500"/>
            <a:ext cx="558800" cy="698500"/>
          </a:xfrm>
          <a:prstGeom prst="line">
            <a:avLst/>
          </a:prstGeom>
          <a:noFill/>
          <a:ln w="28575" cap="flat" cmpd="sng" algn="ctr">
            <a:solidFill>
              <a:srgbClr val="00CC66"/>
            </a:solidFill>
            <a:prstDash val="solid"/>
            <a:round/>
            <a:headEnd type="none" w="med" len="med"/>
            <a:tailEnd type="none" w="med" len="med"/>
          </a:ln>
          <a:effectLst/>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Dynamic Message Signs (DMS)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1395621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Sign Configuration</a:t>
            </a:r>
            <a:endParaRPr lang="en-US" dirty="0"/>
          </a:p>
        </p:txBody>
      </p:sp>
      <p:sp>
        <p:nvSpPr>
          <p:cNvPr id="3" name="Content Placeholder 2"/>
          <p:cNvSpPr>
            <a:spLocks noGrp="1"/>
          </p:cNvSpPr>
          <p:nvPr>
            <p:ph sz="quarter" idx="1"/>
          </p:nvPr>
        </p:nvSpPr>
        <p:spPr>
          <a:xfrm>
            <a:off x="685800" y="1443038"/>
            <a:ext cx="8305800" cy="3814762"/>
          </a:xfrm>
        </p:spPr>
        <p:txBody>
          <a:bodyPr>
            <a:normAutofit/>
          </a:bodyPr>
          <a:lstStyle/>
          <a:p>
            <a:r>
              <a:rPr lang="en-US" dirty="0" smtClean="0"/>
              <a:t>Lists all DMS, attributes, and connection info</a:t>
            </a:r>
          </a:p>
          <a:p>
            <a:pPr lvl="1"/>
            <a:r>
              <a:rPr lang="en-US" dirty="0" smtClean="0"/>
              <a:t>Sort upon column click</a:t>
            </a:r>
          </a:p>
          <a:p>
            <a:pPr lvl="1"/>
            <a:r>
              <a:rPr lang="en-US" dirty="0" smtClean="0"/>
              <a:t>Click “Save” after adding and/or editing one or more</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43</a:t>
            </a:fld>
            <a:endParaRPr lang="en-US"/>
          </a:p>
        </p:txBody>
      </p:sp>
      <p:pic>
        <p:nvPicPr>
          <p:cNvPr id="781314" name="Picture 2" descr="C:\Documents\Projects\SunGuide Training\Master Slides\Screen Shots\Screan Shots R7.0\DMS\Sign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092513"/>
            <a:ext cx="6124575" cy="3611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199114"/>
            <a:ext cx="2057400" cy="1015663"/>
          </a:xfrm>
          <a:prstGeom prst="rect">
            <a:avLst/>
          </a:prstGeom>
          <a:noFill/>
        </p:spPr>
        <p:txBody>
          <a:bodyPr wrap="square" rtlCol="0">
            <a:spAutoFit/>
          </a:bodyPr>
          <a:lstStyle/>
          <a:p>
            <a:r>
              <a:rPr lang="en-US" sz="2000" dirty="0" smtClean="0"/>
              <a:t>Confirm successful save with Green Check</a:t>
            </a:r>
            <a:endParaRPr lang="en-US" sz="2000" dirty="0"/>
          </a:p>
        </p:txBody>
      </p:sp>
      <p:cxnSp>
        <p:nvCxnSpPr>
          <p:cNvPr id="6" name="Straight Arrow Connector 5"/>
          <p:cNvCxnSpPr/>
          <p:nvPr/>
        </p:nvCxnSpPr>
        <p:spPr>
          <a:xfrm>
            <a:off x="1371600" y="5105400"/>
            <a:ext cx="1828800" cy="1524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428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Configuration</a:t>
            </a:r>
            <a:br>
              <a:rPr lang="en-US" dirty="0" smtClean="0"/>
            </a:br>
            <a:r>
              <a:rPr lang="en-US" dirty="0" smtClean="0"/>
              <a:t>Approved Words</a:t>
            </a:r>
            <a:endParaRPr lang="en-US" dirty="0"/>
          </a:p>
        </p:txBody>
      </p:sp>
      <p:sp>
        <p:nvSpPr>
          <p:cNvPr id="3" name="Content Placeholder 2"/>
          <p:cNvSpPr>
            <a:spLocks noGrp="1"/>
          </p:cNvSpPr>
          <p:nvPr>
            <p:ph sz="quarter" idx="1"/>
          </p:nvPr>
        </p:nvSpPr>
        <p:spPr>
          <a:xfrm>
            <a:off x="685800" y="1443038"/>
            <a:ext cx="6540500" cy="3814762"/>
          </a:xfrm>
        </p:spPr>
        <p:txBody>
          <a:bodyPr>
            <a:normAutofit/>
          </a:bodyPr>
          <a:lstStyle/>
          <a:p>
            <a:r>
              <a:rPr lang="en-US" dirty="0" smtClean="0"/>
              <a:t>Lists words alphabetically</a:t>
            </a:r>
          </a:p>
          <a:p>
            <a:pPr lvl="1"/>
            <a:r>
              <a:rPr lang="en-US" dirty="0" smtClean="0"/>
              <a:t>Case-insensitive</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44</a:t>
            </a:fld>
            <a:endParaRPr lang="en-US"/>
          </a:p>
        </p:txBody>
      </p:sp>
      <p:pic>
        <p:nvPicPr>
          <p:cNvPr id="77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32638"/>
            <a:ext cx="58671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138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Configuration</a:t>
            </a:r>
            <a:br>
              <a:rPr lang="en-US" dirty="0" smtClean="0"/>
            </a:br>
            <a:r>
              <a:rPr lang="en-US" dirty="0" smtClean="0"/>
              <a:t>Font Configuration</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Specify font with height, spacing, and default width</a:t>
            </a:r>
          </a:p>
          <a:p>
            <a:pPr lvl="1"/>
            <a:r>
              <a:rPr lang="en-US" dirty="0" smtClean="0"/>
              <a:t>Optional characters with non-default widths</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45</a:t>
            </a:fld>
            <a:endParaRPr lang="en-US"/>
          </a:p>
        </p:txBody>
      </p:sp>
      <p:pic>
        <p:nvPicPr>
          <p:cNvPr id="4" name="Picture 2" descr="C:\Documents\Projects\SunGuide Training\Master Slides\Screen Shots\Screan Shots R7.0\DMS\Fon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71" y="3048000"/>
            <a:ext cx="5243504" cy="36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487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DMS Group Editor</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DMS grouping </a:t>
            </a:r>
          </a:p>
          <a:p>
            <a:pPr lvl="1"/>
            <a:r>
              <a:rPr lang="en-US" dirty="0" smtClean="0"/>
              <a:t>Used to filter DMS by groups</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46</a:t>
            </a:fld>
            <a:endParaRPr lang="en-US"/>
          </a:p>
        </p:txBody>
      </p:sp>
      <p:pic>
        <p:nvPicPr>
          <p:cNvPr id="779266" name="Picture 2" descr="C:\Documents\Projects\SunGuide Training\Master Slides\Screen Shots\Screan Shots R7.0\DMS\Group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01362"/>
            <a:ext cx="5257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292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DMS Manufactures</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Listing of Sign Manufactures</a:t>
            </a:r>
          </a:p>
          <a:p>
            <a:pPr lvl="1"/>
            <a:r>
              <a:rPr lang="en-US" dirty="0" smtClean="0"/>
              <a:t>Listed in alphabetical order</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47</a:t>
            </a:fld>
            <a:endParaRPr lang="en-US"/>
          </a:p>
        </p:txBody>
      </p:sp>
      <p:pic>
        <p:nvPicPr>
          <p:cNvPr id="780290" name="Picture 2" descr="C:\Documents\Projects\SunGuide Training\Master Slides\Screen Shots\Screan Shots R7.0\DMS\Manufacturer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47244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6373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Highway Advisory Radio (HAR)</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pic>
        <p:nvPicPr>
          <p:cNvPr id="9218" name="Picture 2" descr="http://www.floridasturnpike.com/../Images/img_tools_radio.jpg"/>
          <p:cNvPicPr>
            <a:picLocks noChangeAspect="1" noChangeArrowheads="1"/>
          </p:cNvPicPr>
          <p:nvPr/>
        </p:nvPicPr>
        <p:blipFill>
          <a:blip r:embed="rId2" cstate="print"/>
          <a:srcRect/>
          <a:stretch>
            <a:fillRect/>
          </a:stretch>
        </p:blipFill>
        <p:spPr bwMode="auto">
          <a:xfrm>
            <a:off x="3429000" y="3657600"/>
            <a:ext cx="1933575" cy="120967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5"/>
          <p:cNvSpPr>
            <a:spLocks noGrp="1"/>
          </p:cNvSpPr>
          <p:nvPr>
            <p:ph type="sldNum" sz="quarter" idx="12"/>
          </p:nvPr>
        </p:nvSpPr>
        <p:spPr>
          <a:noFill/>
        </p:spPr>
        <p:txBody>
          <a:bodyPr/>
          <a:lstStyle/>
          <a:p>
            <a:fld id="{C3AC0D0A-BC15-4D96-AF37-83D3126659D0}" type="slidenum">
              <a:rPr lang="en-US" smtClean="0"/>
              <a:pPr/>
              <a:t>49</a:t>
            </a:fld>
            <a:endParaRPr lang="en-US" smtClean="0"/>
          </a:p>
        </p:txBody>
      </p:sp>
      <p:sp>
        <p:nvSpPr>
          <p:cNvPr id="4092930" name="Rectangle 2"/>
          <p:cNvSpPr>
            <a:spLocks noGrp="1" noChangeArrowheads="1"/>
          </p:cNvSpPr>
          <p:nvPr>
            <p:ph type="title"/>
          </p:nvPr>
        </p:nvSpPr>
        <p:spPr/>
        <p:txBody>
          <a:bodyPr>
            <a:normAutofit/>
          </a:bodyPr>
          <a:lstStyle/>
          <a:p>
            <a:pPr>
              <a:defRPr/>
            </a:pPr>
            <a:r>
              <a:rPr lang="en-US" dirty="0" smtClean="0"/>
              <a:t>How does HAR work?</a:t>
            </a:r>
          </a:p>
        </p:txBody>
      </p:sp>
      <p:pic>
        <p:nvPicPr>
          <p:cNvPr id="69635" name="Picture 3" descr="C:\Program Files (x86)\Microsoft Office\MEDIA\CAGCAT10\j0195384.wmf"/>
          <p:cNvPicPr>
            <a:picLocks noChangeAspect="1" noChangeArrowheads="1"/>
          </p:cNvPicPr>
          <p:nvPr/>
        </p:nvPicPr>
        <p:blipFill>
          <a:blip r:embed="rId3" cstate="print"/>
          <a:srcRect/>
          <a:stretch>
            <a:fillRect/>
          </a:stretch>
        </p:blipFill>
        <p:spPr bwMode="auto">
          <a:xfrm flipH="1">
            <a:off x="914400" y="2590800"/>
            <a:ext cx="983053" cy="936670"/>
          </a:xfrm>
          <a:prstGeom prst="rect">
            <a:avLst/>
          </a:prstGeom>
          <a:noFill/>
        </p:spPr>
      </p:pic>
      <p:pic>
        <p:nvPicPr>
          <p:cNvPr id="69636" name="Picture 4" descr="C:\Users\17753\AppData\Local\Microsoft\Windows\Temporary Internet Files\Content.IE5\4XOCNCC6\MC900440352[1].png"/>
          <p:cNvPicPr>
            <a:picLocks noChangeAspect="1" noChangeArrowheads="1"/>
          </p:cNvPicPr>
          <p:nvPr/>
        </p:nvPicPr>
        <p:blipFill>
          <a:blip r:embed="rId4" cstate="print"/>
          <a:srcRect/>
          <a:stretch>
            <a:fillRect/>
          </a:stretch>
        </p:blipFill>
        <p:spPr bwMode="auto">
          <a:xfrm>
            <a:off x="7239000" y="3276600"/>
            <a:ext cx="1828572" cy="965080"/>
          </a:xfrm>
          <a:prstGeom prst="rect">
            <a:avLst/>
          </a:prstGeom>
          <a:noFill/>
        </p:spPr>
      </p:pic>
      <p:pic>
        <p:nvPicPr>
          <p:cNvPr id="11" name="Picture 2" descr="http://www.floridasturnpike.com/../Images/img_tools_radio.jpg"/>
          <p:cNvPicPr>
            <a:picLocks noChangeAspect="1" noChangeArrowheads="1"/>
          </p:cNvPicPr>
          <p:nvPr/>
        </p:nvPicPr>
        <p:blipFill>
          <a:blip r:embed="rId5" cstate="print"/>
          <a:srcRect/>
          <a:stretch>
            <a:fillRect/>
          </a:stretch>
        </p:blipFill>
        <p:spPr bwMode="auto">
          <a:xfrm>
            <a:off x="3124200" y="2286000"/>
            <a:ext cx="1432200" cy="896007"/>
          </a:xfrm>
          <a:prstGeom prst="rect">
            <a:avLst/>
          </a:prstGeom>
          <a:noFill/>
        </p:spPr>
      </p:pic>
      <p:sp>
        <p:nvSpPr>
          <p:cNvPr id="12" name="TextBox 11"/>
          <p:cNvSpPr txBox="1"/>
          <p:nvPr/>
        </p:nvSpPr>
        <p:spPr>
          <a:xfrm>
            <a:off x="609600" y="1981200"/>
            <a:ext cx="1524000" cy="646331"/>
          </a:xfrm>
          <a:prstGeom prst="rect">
            <a:avLst/>
          </a:prstGeom>
          <a:noFill/>
        </p:spPr>
        <p:txBody>
          <a:bodyPr wrap="square" rtlCol="0">
            <a:spAutoFit/>
          </a:bodyPr>
          <a:lstStyle/>
          <a:p>
            <a:pPr algn="ctr"/>
            <a:r>
              <a:rPr lang="en-US" dirty="0" err="1" smtClean="0"/>
              <a:t>SunGuide</a:t>
            </a:r>
            <a:r>
              <a:rPr lang="en-US" dirty="0" smtClean="0"/>
              <a:t> Operator</a:t>
            </a:r>
            <a:endParaRPr lang="en-US" dirty="0"/>
          </a:p>
        </p:txBody>
      </p:sp>
      <p:cxnSp>
        <p:nvCxnSpPr>
          <p:cNvPr id="13" name="Straight Arrow Connector 12"/>
          <p:cNvCxnSpPr>
            <a:endCxn id="11" idx="1"/>
          </p:cNvCxnSpPr>
          <p:nvPr/>
        </p:nvCxnSpPr>
        <p:spPr>
          <a:xfrm flipV="1">
            <a:off x="1905000" y="2734004"/>
            <a:ext cx="1219200" cy="853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24400" y="2743200"/>
            <a:ext cx="1143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637" name="Picture 5" descr="C:\Users\17753\AppData\Local\Microsoft\Windows\Temporary Internet Files\Content.IE5\D2NIKMKG\MC900440343[1].png"/>
          <p:cNvPicPr>
            <a:picLocks noChangeAspect="1" noChangeArrowheads="1"/>
          </p:cNvPicPr>
          <p:nvPr/>
        </p:nvPicPr>
        <p:blipFill>
          <a:blip r:embed="rId6" cstate="print"/>
          <a:srcRect/>
          <a:stretch>
            <a:fillRect/>
          </a:stretch>
        </p:blipFill>
        <p:spPr bwMode="auto">
          <a:xfrm>
            <a:off x="5867400" y="2819400"/>
            <a:ext cx="1447800" cy="744008"/>
          </a:xfrm>
          <a:prstGeom prst="rect">
            <a:avLst/>
          </a:prstGeom>
          <a:noFill/>
        </p:spPr>
      </p:pic>
      <p:pic>
        <p:nvPicPr>
          <p:cNvPr id="69638" name="Picture 6" descr="C:\Users\17753\AppData\Local\Microsoft\Windows\Temporary Internet Files\Content.IE5\BOCXZMVZ\MC900439795[1].png"/>
          <p:cNvPicPr>
            <a:picLocks noChangeAspect="1" noChangeArrowheads="1"/>
          </p:cNvPicPr>
          <p:nvPr/>
        </p:nvPicPr>
        <p:blipFill>
          <a:blip r:embed="rId7" cstate="print"/>
          <a:srcRect/>
          <a:stretch>
            <a:fillRect/>
          </a:stretch>
        </p:blipFill>
        <p:spPr bwMode="auto">
          <a:xfrm>
            <a:off x="5715000" y="3657600"/>
            <a:ext cx="1295400" cy="845419"/>
          </a:xfrm>
          <a:prstGeom prst="rect">
            <a:avLst/>
          </a:prstGeom>
          <a:noFill/>
        </p:spPr>
      </p:pic>
      <p:cxnSp>
        <p:nvCxnSpPr>
          <p:cNvPr id="23" name="Straight Arrow Connector 22"/>
          <p:cNvCxnSpPr/>
          <p:nvPr/>
        </p:nvCxnSpPr>
        <p:spPr>
          <a:xfrm>
            <a:off x="4648200" y="3048000"/>
            <a:ext cx="11430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48200" y="2819400"/>
            <a:ext cx="28194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95800" y="2173069"/>
            <a:ext cx="1676400" cy="646331"/>
          </a:xfrm>
          <a:prstGeom prst="rect">
            <a:avLst/>
          </a:prstGeom>
          <a:noFill/>
        </p:spPr>
        <p:txBody>
          <a:bodyPr wrap="square" rtlCol="0">
            <a:spAutoFit/>
          </a:bodyPr>
          <a:lstStyle/>
          <a:p>
            <a:pPr algn="ctr"/>
            <a:r>
              <a:rPr lang="en-US" i="1" dirty="0" smtClean="0"/>
              <a:t>Text-to-Speech via the Radio</a:t>
            </a:r>
            <a:endParaRPr lang="en-US" i="1" dirty="0"/>
          </a:p>
        </p:txBody>
      </p:sp>
      <p:sp>
        <p:nvSpPr>
          <p:cNvPr id="32" name="TextBox 31"/>
          <p:cNvSpPr txBox="1"/>
          <p:nvPr/>
        </p:nvSpPr>
        <p:spPr>
          <a:xfrm>
            <a:off x="1828800" y="2133600"/>
            <a:ext cx="1676400" cy="646331"/>
          </a:xfrm>
          <a:prstGeom prst="rect">
            <a:avLst/>
          </a:prstGeom>
          <a:noFill/>
        </p:spPr>
        <p:txBody>
          <a:bodyPr wrap="square" rtlCol="0">
            <a:spAutoFit/>
          </a:bodyPr>
          <a:lstStyle/>
          <a:p>
            <a:pPr algn="ctr"/>
            <a:r>
              <a:rPr lang="en-US" i="1" dirty="0" smtClean="0"/>
              <a:t>Text Event Report</a:t>
            </a:r>
            <a:endParaRPr lang="en-US" i="1" dirty="0"/>
          </a:p>
        </p:txBody>
      </p:sp>
      <p:sp>
        <p:nvSpPr>
          <p:cNvPr id="34" name="Rectangle 3"/>
          <p:cNvSpPr txBox="1">
            <a:spLocks noChangeArrowheads="1"/>
          </p:cNvSpPr>
          <p:nvPr/>
        </p:nvSpPr>
        <p:spPr>
          <a:xfrm>
            <a:off x="457200" y="3810000"/>
            <a:ext cx="5867400" cy="2786062"/>
          </a:xfrm>
          <a:prstGeom prst="rect">
            <a:avLst/>
          </a:prstGeom>
        </p:spPr>
        <p:txBody>
          <a:bodyPr vert="horz" lIns="54864" tIns="91440" rtlCol="0">
            <a:normAutofit fontScale="92500"/>
          </a:bodyPr>
          <a:lstStyle/>
          <a:p>
            <a:pPr marL="438912" marR="0" lvl="0" indent="-320040" algn="l" defTabSz="914400" rtl="0" eaLnBrk="1" fontAlgn="auto" latinLnBrk="0" hangingPunct="1">
              <a:lnSpc>
                <a:spcPct val="90000"/>
              </a:lnSpc>
              <a:spcBef>
                <a:spcPts val="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SunGuide</a:t>
            </a:r>
            <a:r>
              <a:rPr kumimoji="0" lang="en-US" sz="2400" b="0" i="0" u="none" strike="noStrike" kern="1200" cap="none" spc="0" normalizeH="0" noProof="0" dirty="0" smtClean="0">
                <a:ln>
                  <a:noFill/>
                </a:ln>
                <a:solidFill>
                  <a:schemeClr val="tx1"/>
                </a:solidFill>
                <a:effectLst/>
                <a:uLnTx/>
                <a:uFillTx/>
                <a:latin typeface="+mn-lt"/>
                <a:ea typeface="+mn-ea"/>
                <a:cs typeface="+mn-cs"/>
              </a:rPr>
              <a:t> operator creates and sends selected HAR event information</a:t>
            </a:r>
          </a:p>
          <a:p>
            <a:pPr marL="731520" lvl="1" indent="-274320">
              <a:lnSpc>
                <a:spcPct val="90000"/>
              </a:lnSpc>
              <a:spcBef>
                <a:spcPct val="20000"/>
              </a:spcBef>
              <a:buClr>
                <a:schemeClr val="accent2"/>
              </a:buClr>
              <a:buSzPct val="90000"/>
              <a:buFont typeface="Wingdings"/>
              <a:buChar char=""/>
            </a:pPr>
            <a:r>
              <a:rPr lang="en-US" sz="2100" dirty="0" smtClean="0"/>
              <a:t>By selecting HAR</a:t>
            </a:r>
          </a:p>
          <a:p>
            <a:pPr marL="731520" lvl="1" indent="-274320">
              <a:lnSpc>
                <a:spcPct val="90000"/>
              </a:lnSpc>
              <a:spcBef>
                <a:spcPct val="20000"/>
              </a:spcBef>
              <a:buClr>
                <a:schemeClr val="accent2"/>
              </a:buClr>
              <a:buSzPct val="90000"/>
              <a:buFont typeface="Wingdings"/>
              <a:buChar char=""/>
            </a:pPr>
            <a:r>
              <a:rPr lang="en-US" sz="2100" dirty="0" smtClean="0"/>
              <a:t>By generating a Response Plan</a:t>
            </a:r>
          </a:p>
          <a:p>
            <a:pPr marL="438912" marR="0" lvl="0" indent="-320040" algn="l" defTabSz="914400" rtl="0" eaLnBrk="1" fontAlgn="auto" latinLnBrk="0" hangingPunct="1">
              <a:spcBef>
                <a:spcPts val="0"/>
              </a:spcBef>
              <a:spcAft>
                <a:spcPts val="0"/>
              </a:spcAft>
              <a:buClr>
                <a:schemeClr val="accent1"/>
              </a:buClr>
              <a:buSzPct val="80000"/>
              <a:buFont typeface="Wingdings 2"/>
              <a:buChar char=""/>
              <a:tabLst/>
              <a:defRPr/>
            </a:pPr>
            <a:r>
              <a:rPr lang="en-US" sz="2400" dirty="0" smtClean="0"/>
              <a:t>Activated HAR translates text information to voice audio file and report over the radio</a:t>
            </a:r>
          </a:p>
          <a:p>
            <a:pPr marL="438912" marR="0" lvl="0" indent="-320040" algn="l" defTabSz="914400" rtl="0" eaLnBrk="1" fontAlgn="auto" latinLnBrk="0" hangingPunct="1">
              <a:lnSpc>
                <a:spcPct val="150000"/>
              </a:lnSpc>
              <a:spcBef>
                <a:spcPts val="0"/>
              </a:spcBef>
              <a:spcAft>
                <a:spcPts val="0"/>
              </a:spcAft>
              <a:buClr>
                <a:schemeClr val="accent1"/>
              </a:buClr>
              <a:buSzPct val="80000"/>
              <a:buFont typeface="Wingdings 2"/>
              <a:buChar char=""/>
              <a:tabLst/>
              <a:defRPr/>
            </a:pPr>
            <a:r>
              <a:rPr lang="en-US" sz="2400" baseline="0" dirty="0" smtClean="0"/>
              <a:t>Drivers</a:t>
            </a:r>
            <a:r>
              <a:rPr lang="en-US" sz="2400" dirty="0" smtClean="0"/>
              <a:t> hear traffic report on the radio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Operator Training</a:t>
            </a:r>
            <a:endParaRPr lang="en-US" dirty="0"/>
          </a:p>
        </p:txBody>
      </p:sp>
      <p:sp>
        <p:nvSpPr>
          <p:cNvPr id="3" name="Content Placeholder 2"/>
          <p:cNvSpPr>
            <a:spLocks noGrp="1"/>
          </p:cNvSpPr>
          <p:nvPr>
            <p:ph idx="1"/>
          </p:nvPr>
        </p:nvSpPr>
        <p:spPr/>
        <p:txBody>
          <a:bodyPr/>
          <a:lstStyle/>
          <a:p>
            <a:r>
              <a:rPr lang="en-US" dirty="0" smtClean="0"/>
              <a:t>Initial exposure to </a:t>
            </a:r>
            <a:r>
              <a:rPr lang="en-US" dirty="0" err="1" smtClean="0"/>
              <a:t>SunGuide</a:t>
            </a:r>
            <a:r>
              <a:rPr lang="en-US" dirty="0" smtClean="0"/>
              <a:t> software, concepts, and latest changes/enhancements </a:t>
            </a:r>
          </a:p>
          <a:p>
            <a:r>
              <a:rPr lang="en-US" dirty="0" smtClean="0"/>
              <a:t>Training should continue in “live” operational environment</a:t>
            </a:r>
          </a:p>
          <a:p>
            <a:r>
              <a:rPr lang="en-US" dirty="0" smtClean="0"/>
              <a:t>Explains how to use the software</a:t>
            </a:r>
          </a:p>
          <a:p>
            <a:pPr lvl="1"/>
            <a:r>
              <a:rPr lang="en-US" dirty="0" smtClean="0"/>
              <a:t>Operational procedures differ from district to district</a:t>
            </a:r>
          </a:p>
          <a:p>
            <a:pPr lvl="1"/>
            <a:r>
              <a:rPr lang="en-US" dirty="0" smtClean="0"/>
              <a:t>Operators should follow district-specific procedures </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5"/>
          <p:cNvSpPr>
            <a:spLocks noGrp="1"/>
          </p:cNvSpPr>
          <p:nvPr>
            <p:ph type="sldNum" sz="quarter" idx="12"/>
          </p:nvPr>
        </p:nvSpPr>
        <p:spPr>
          <a:noFill/>
        </p:spPr>
        <p:txBody>
          <a:bodyPr/>
          <a:lstStyle/>
          <a:p>
            <a:fld id="{C3AC0D0A-BC15-4D96-AF37-83D3126659D0}" type="slidenum">
              <a:rPr lang="en-US" smtClean="0"/>
              <a:pPr/>
              <a:t>50</a:t>
            </a:fld>
            <a:endParaRPr lang="en-US" smtClean="0"/>
          </a:p>
        </p:txBody>
      </p:sp>
      <p:sp>
        <p:nvSpPr>
          <p:cNvPr id="4092930" name="Rectangle 2"/>
          <p:cNvSpPr>
            <a:spLocks noGrp="1" noChangeArrowheads="1"/>
          </p:cNvSpPr>
          <p:nvPr>
            <p:ph type="title"/>
          </p:nvPr>
        </p:nvSpPr>
        <p:spPr/>
        <p:txBody>
          <a:bodyPr>
            <a:normAutofit/>
          </a:bodyPr>
          <a:lstStyle/>
          <a:p>
            <a:pPr>
              <a:defRPr/>
            </a:pPr>
            <a:r>
              <a:rPr lang="en-US" dirty="0" smtClean="0"/>
              <a:t>HAR: Context Menus</a:t>
            </a:r>
          </a:p>
        </p:txBody>
      </p:sp>
      <p:sp>
        <p:nvSpPr>
          <p:cNvPr id="139269" name="Rectangle 3"/>
          <p:cNvSpPr>
            <a:spLocks noGrp="1" noChangeArrowheads="1"/>
          </p:cNvSpPr>
          <p:nvPr>
            <p:ph type="body" idx="1"/>
          </p:nvPr>
        </p:nvSpPr>
        <p:spPr>
          <a:xfrm>
            <a:off x="762000" y="1752600"/>
            <a:ext cx="7696200" cy="4487862"/>
          </a:xfrm>
        </p:spPr>
        <p:txBody>
          <a:bodyPr>
            <a:normAutofit/>
          </a:bodyPr>
          <a:lstStyle/>
          <a:p>
            <a:pPr>
              <a:lnSpc>
                <a:spcPct val="70000"/>
              </a:lnSpc>
            </a:pPr>
            <a:r>
              <a:rPr lang="en-US" sz="3000" dirty="0" smtClean="0"/>
              <a:t>Main HAR Context Menu</a:t>
            </a:r>
          </a:p>
          <a:p>
            <a:pPr>
              <a:lnSpc>
                <a:spcPct val="70000"/>
              </a:lnSpc>
              <a:buFont typeface="Wingdings" pitchFamily="2" charset="2"/>
              <a:buNone/>
            </a:pPr>
            <a:endParaRPr lang="en-US" sz="3000" dirty="0" smtClean="0"/>
          </a:p>
          <a:p>
            <a:pPr>
              <a:lnSpc>
                <a:spcPct val="70000"/>
              </a:lnSpc>
            </a:pPr>
            <a:endParaRPr lang="en-US" sz="3000" dirty="0" smtClean="0"/>
          </a:p>
          <a:p>
            <a:pPr>
              <a:lnSpc>
                <a:spcPct val="70000"/>
              </a:lnSpc>
            </a:pPr>
            <a:endParaRPr lang="en-US" sz="3000" dirty="0" smtClean="0"/>
          </a:p>
          <a:p>
            <a:pPr>
              <a:lnSpc>
                <a:spcPct val="70000"/>
              </a:lnSpc>
            </a:pPr>
            <a:endParaRPr lang="en-US" sz="3000" dirty="0" smtClean="0"/>
          </a:p>
          <a:p>
            <a:pPr>
              <a:lnSpc>
                <a:spcPct val="70000"/>
              </a:lnSpc>
            </a:pPr>
            <a:endParaRPr lang="en-US" sz="3000" dirty="0" smtClean="0"/>
          </a:p>
          <a:p>
            <a:r>
              <a:rPr lang="en-US" sz="3000" dirty="0" smtClean="0"/>
              <a:t>Device Icon Context Menu</a:t>
            </a:r>
          </a:p>
          <a:p>
            <a:pPr>
              <a:buFont typeface="Wingdings" pitchFamily="2" charset="2"/>
              <a:buNone/>
            </a:pPr>
            <a:r>
              <a:rPr lang="en-US" sz="3000" dirty="0" smtClean="0"/>
              <a:t>			</a:t>
            </a:r>
          </a:p>
        </p:txBody>
      </p:sp>
      <p:pic>
        <p:nvPicPr>
          <p:cNvPr id="86017" name="Picture 1"/>
          <p:cNvPicPr>
            <a:picLocks noChangeAspect="1" noChangeArrowheads="1"/>
          </p:cNvPicPr>
          <p:nvPr/>
        </p:nvPicPr>
        <p:blipFill>
          <a:blip r:embed="rId3" cstate="print"/>
          <a:srcRect/>
          <a:stretch>
            <a:fillRect/>
          </a:stretch>
        </p:blipFill>
        <p:spPr bwMode="auto">
          <a:xfrm>
            <a:off x="1752600" y="2286000"/>
            <a:ext cx="2266950" cy="1266825"/>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1828800" y="4419600"/>
            <a:ext cx="1504950" cy="800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Slide Number Placeholder 5"/>
          <p:cNvSpPr>
            <a:spLocks noGrp="1"/>
          </p:cNvSpPr>
          <p:nvPr>
            <p:ph type="sldNum" sz="quarter" idx="12"/>
          </p:nvPr>
        </p:nvSpPr>
        <p:spPr>
          <a:noFill/>
        </p:spPr>
        <p:txBody>
          <a:bodyPr/>
          <a:lstStyle/>
          <a:p>
            <a:fld id="{5176C919-CE78-4D2B-BA8A-D4AE8F84697F}" type="slidenum">
              <a:rPr lang="en-US" smtClean="0"/>
              <a:pPr/>
              <a:t>51</a:t>
            </a:fld>
            <a:endParaRPr lang="en-US" smtClean="0"/>
          </a:p>
        </p:txBody>
      </p:sp>
      <p:sp>
        <p:nvSpPr>
          <p:cNvPr id="4094978" name="Rectangle 2"/>
          <p:cNvSpPr>
            <a:spLocks noGrp="1" noChangeArrowheads="1"/>
          </p:cNvSpPr>
          <p:nvPr>
            <p:ph type="title"/>
          </p:nvPr>
        </p:nvSpPr>
        <p:spPr/>
        <p:txBody>
          <a:bodyPr/>
          <a:lstStyle/>
          <a:p>
            <a:pPr>
              <a:defRPr/>
            </a:pPr>
            <a:r>
              <a:rPr lang="en-US" dirty="0" smtClean="0"/>
              <a:t>HAR: Messaging</a:t>
            </a:r>
          </a:p>
        </p:txBody>
      </p:sp>
      <p:sp>
        <p:nvSpPr>
          <p:cNvPr id="140293" name="Rectangle 3"/>
          <p:cNvSpPr>
            <a:spLocks noGrp="1" noChangeArrowheads="1"/>
          </p:cNvSpPr>
          <p:nvPr>
            <p:ph type="body" idx="1"/>
          </p:nvPr>
        </p:nvSpPr>
        <p:spPr>
          <a:xfrm>
            <a:off x="182563" y="1600200"/>
            <a:ext cx="8412162" cy="4754563"/>
          </a:xfrm>
        </p:spPr>
        <p:txBody>
          <a:bodyPr/>
          <a:lstStyle/>
          <a:p>
            <a:pPr>
              <a:lnSpc>
                <a:spcPct val="90000"/>
              </a:lnSpc>
            </a:pPr>
            <a:r>
              <a:rPr lang="en-US" sz="2400" dirty="0" smtClean="0"/>
              <a:t>Uses the same Device Messaging window used for DMS</a:t>
            </a:r>
          </a:p>
          <a:p>
            <a:pPr lvl="1">
              <a:lnSpc>
                <a:spcPct val="90000"/>
              </a:lnSpc>
            </a:pPr>
            <a:r>
              <a:rPr lang="en-US" sz="2000" dirty="0" smtClean="0"/>
              <a:t>Send HAR Message window differs</a:t>
            </a:r>
          </a:p>
        </p:txBody>
      </p:sp>
      <p:pic>
        <p:nvPicPr>
          <p:cNvPr id="83969" name="Picture 1"/>
          <p:cNvPicPr>
            <a:picLocks noChangeAspect="1" noChangeArrowheads="1"/>
          </p:cNvPicPr>
          <p:nvPr/>
        </p:nvPicPr>
        <p:blipFill>
          <a:blip r:embed="rId3" cstate="print"/>
          <a:srcRect/>
          <a:stretch>
            <a:fillRect/>
          </a:stretch>
        </p:blipFill>
        <p:spPr bwMode="auto">
          <a:xfrm>
            <a:off x="4419600" y="2667000"/>
            <a:ext cx="4424363" cy="2356591"/>
          </a:xfrm>
          <a:prstGeom prst="rect">
            <a:avLst/>
          </a:prstGeom>
          <a:noFill/>
          <a:ln w="9525">
            <a:noFill/>
            <a:miter lim="800000"/>
            <a:headEnd/>
            <a:tailEnd/>
          </a:ln>
        </p:spPr>
      </p:pic>
      <p:pic>
        <p:nvPicPr>
          <p:cNvPr id="83970" name="Picture 2"/>
          <p:cNvPicPr>
            <a:picLocks noChangeAspect="1" noChangeArrowheads="1"/>
          </p:cNvPicPr>
          <p:nvPr/>
        </p:nvPicPr>
        <p:blipFill>
          <a:blip r:embed="rId4" cstate="print"/>
          <a:srcRect/>
          <a:stretch>
            <a:fillRect/>
          </a:stretch>
        </p:blipFill>
        <p:spPr bwMode="auto">
          <a:xfrm>
            <a:off x="609600" y="2667000"/>
            <a:ext cx="3650870" cy="2562225"/>
          </a:xfrm>
          <a:prstGeom prst="rect">
            <a:avLst/>
          </a:prstGeom>
          <a:noFill/>
          <a:ln w="9525">
            <a:noFill/>
            <a:miter lim="800000"/>
            <a:headEnd/>
            <a:tailEnd/>
          </a:ln>
        </p:spPr>
      </p:pic>
      <p:cxnSp>
        <p:nvCxnSpPr>
          <p:cNvPr id="9" name="Straight Arrow Connector 8"/>
          <p:cNvCxnSpPr/>
          <p:nvPr/>
        </p:nvCxnSpPr>
        <p:spPr>
          <a:xfrm>
            <a:off x="4953000" y="1981200"/>
            <a:ext cx="3048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24200" y="22860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Beacons</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pic>
        <p:nvPicPr>
          <p:cNvPr id="86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733800"/>
            <a:ext cx="18097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8178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5"/>
          <p:cNvSpPr>
            <a:spLocks noGrp="1"/>
          </p:cNvSpPr>
          <p:nvPr>
            <p:ph type="sldNum" sz="quarter" idx="12"/>
          </p:nvPr>
        </p:nvSpPr>
        <p:spPr>
          <a:noFill/>
        </p:spPr>
        <p:txBody>
          <a:bodyPr/>
          <a:lstStyle/>
          <a:p>
            <a:fld id="{C3AC0D0A-BC15-4D96-AF37-83D3126659D0}" type="slidenum">
              <a:rPr lang="en-US" smtClean="0"/>
              <a:pPr/>
              <a:t>53</a:t>
            </a:fld>
            <a:endParaRPr lang="en-US" smtClean="0"/>
          </a:p>
        </p:txBody>
      </p:sp>
      <p:sp>
        <p:nvSpPr>
          <p:cNvPr id="4092930" name="Rectangle 2"/>
          <p:cNvSpPr>
            <a:spLocks noGrp="1" noChangeArrowheads="1"/>
          </p:cNvSpPr>
          <p:nvPr>
            <p:ph type="title"/>
          </p:nvPr>
        </p:nvSpPr>
        <p:spPr/>
        <p:txBody>
          <a:bodyPr>
            <a:normAutofit/>
          </a:bodyPr>
          <a:lstStyle/>
          <a:p>
            <a:pPr>
              <a:defRPr/>
            </a:pPr>
            <a:r>
              <a:rPr lang="en-US" dirty="0" smtClean="0"/>
              <a:t>Beacons</a:t>
            </a:r>
            <a:endParaRPr lang="en-US" dirty="0" smtClean="0"/>
          </a:p>
        </p:txBody>
      </p:sp>
      <p:pic>
        <p:nvPicPr>
          <p:cNvPr id="17" name="Picture 16" descr="C:\Development\SDF\FDOT\R6.1\Screenshots\Beacons\BeaconMessageManagementView.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84984"/>
            <a:ext cx="8610599" cy="4692015"/>
          </a:xfrm>
          <a:prstGeom prst="rect">
            <a:avLst/>
          </a:prstGeom>
          <a:noFill/>
          <a:ln>
            <a:noFill/>
          </a:ln>
        </p:spPr>
      </p:pic>
    </p:spTree>
    <p:extLst>
      <p:ext uri="{BB962C8B-B14F-4D97-AF65-F5344CB8AC3E}">
        <p14:creationId xmlns:p14="http://schemas.microsoft.com/office/powerpoint/2010/main" val="111297028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Beacons</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54</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112758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5"/>
          <p:cNvSpPr>
            <a:spLocks noGrp="1"/>
          </p:cNvSpPr>
          <p:nvPr>
            <p:ph type="sldNum" sz="quarter" idx="12"/>
          </p:nvPr>
        </p:nvSpPr>
        <p:spPr>
          <a:noFill/>
        </p:spPr>
        <p:txBody>
          <a:bodyPr/>
          <a:lstStyle/>
          <a:p>
            <a:fld id="{C3AC0D0A-BC15-4D96-AF37-83D3126659D0}" type="slidenum">
              <a:rPr lang="en-US" smtClean="0"/>
              <a:pPr/>
              <a:t>55</a:t>
            </a:fld>
            <a:endParaRPr lang="en-US" smtClean="0"/>
          </a:p>
        </p:txBody>
      </p:sp>
      <p:sp>
        <p:nvSpPr>
          <p:cNvPr id="4092930" name="Rectangle 2"/>
          <p:cNvSpPr>
            <a:spLocks noGrp="1" noChangeArrowheads="1"/>
          </p:cNvSpPr>
          <p:nvPr>
            <p:ph type="title"/>
          </p:nvPr>
        </p:nvSpPr>
        <p:spPr/>
        <p:txBody>
          <a:bodyPr>
            <a:normAutofit/>
          </a:bodyPr>
          <a:lstStyle/>
          <a:p>
            <a:pPr>
              <a:defRPr/>
            </a:pPr>
            <a:r>
              <a:rPr lang="en-US" dirty="0" smtClean="0"/>
              <a:t>Beacons: Configuration</a:t>
            </a:r>
            <a:endParaRPr lang="en-US" dirty="0" smtClean="0"/>
          </a:p>
        </p:txBody>
      </p:sp>
      <p:pic>
        <p:nvPicPr>
          <p:cNvPr id="5" name="Picture 4" descr="C:\Development\SDF\FDOT\R6.1\Screenshots\Beacons\BeaconConfiguratio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8229600" cy="4560570"/>
          </a:xfrm>
          <a:prstGeom prst="rect">
            <a:avLst/>
          </a:prstGeom>
          <a:noFill/>
          <a:ln>
            <a:noFill/>
          </a:ln>
        </p:spPr>
      </p:pic>
      <p:sp>
        <p:nvSpPr>
          <p:cNvPr id="6" name="Rectangle 3"/>
          <p:cNvSpPr txBox="1">
            <a:spLocks noChangeArrowheads="1"/>
          </p:cNvSpPr>
          <p:nvPr/>
        </p:nvSpPr>
        <p:spPr>
          <a:xfrm>
            <a:off x="762000" y="1524000"/>
            <a:ext cx="7696200" cy="4716462"/>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70000"/>
              </a:lnSpc>
            </a:pPr>
            <a:r>
              <a:rPr lang="en-US" sz="3000" dirty="0" smtClean="0"/>
              <a:t>Specify sign type, connectivity, and location</a:t>
            </a:r>
          </a:p>
          <a:p>
            <a:pPr>
              <a:buFont typeface="Wingdings" pitchFamily="2" charset="2"/>
              <a:buNone/>
            </a:pPr>
            <a:r>
              <a:rPr lang="en-US" sz="3000" dirty="0" smtClean="0"/>
              <a:t>			</a:t>
            </a:r>
            <a:endParaRPr lang="en-US" sz="3000" dirty="0" smtClean="0"/>
          </a:p>
        </p:txBody>
      </p:sp>
    </p:spTree>
    <p:extLst>
      <p:ext uri="{BB962C8B-B14F-4D97-AF65-F5344CB8AC3E}">
        <p14:creationId xmlns:p14="http://schemas.microsoft.com/office/powerpoint/2010/main" val="159480756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DMS and HAR</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56</a:t>
            </a:fld>
            <a:endParaRPr lang="en-US"/>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20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3: Cameras and Video</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Circuit Television (CCTV)</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pic>
        <p:nvPicPr>
          <p:cNvPr id="7" name="Picture 4" descr="Image22"/>
          <p:cNvPicPr>
            <a:picLocks noChangeAspect="1" noChangeArrowheads="1"/>
          </p:cNvPicPr>
          <p:nvPr/>
        </p:nvPicPr>
        <p:blipFill>
          <a:blip r:embed="rId2" cstate="print"/>
          <a:srcRect/>
          <a:stretch>
            <a:fillRect/>
          </a:stretch>
        </p:blipFill>
        <p:spPr bwMode="auto">
          <a:xfrm>
            <a:off x="3184525" y="3443288"/>
            <a:ext cx="2700338" cy="20256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6"/>
          <p:cNvSpPr>
            <a:spLocks noGrp="1"/>
          </p:cNvSpPr>
          <p:nvPr>
            <p:ph type="sldNum" sz="quarter" idx="12"/>
          </p:nvPr>
        </p:nvSpPr>
        <p:spPr>
          <a:noFill/>
        </p:spPr>
        <p:txBody>
          <a:bodyPr/>
          <a:lstStyle/>
          <a:p>
            <a:fld id="{1A606FE4-EF5A-40EF-BD1C-964508D70FFA}" type="slidenum">
              <a:rPr lang="en-US" smtClean="0"/>
              <a:pPr/>
              <a:t>59</a:t>
            </a:fld>
            <a:endParaRPr lang="en-US" smtClean="0"/>
          </a:p>
        </p:txBody>
      </p:sp>
      <p:sp>
        <p:nvSpPr>
          <p:cNvPr id="4105218" name="Rectangle 2"/>
          <p:cNvSpPr>
            <a:spLocks noGrp="1" noChangeArrowheads="1"/>
          </p:cNvSpPr>
          <p:nvPr>
            <p:ph type="title"/>
          </p:nvPr>
        </p:nvSpPr>
        <p:spPr/>
        <p:txBody>
          <a:bodyPr>
            <a:normAutofit fontScale="90000"/>
          </a:bodyPr>
          <a:lstStyle/>
          <a:p>
            <a:pPr>
              <a:defRPr/>
            </a:pPr>
            <a:r>
              <a:rPr lang="en-US" dirty="0" smtClean="0"/>
              <a:t>CCTV: Camera Control</a:t>
            </a:r>
          </a:p>
        </p:txBody>
      </p:sp>
      <p:sp>
        <p:nvSpPr>
          <p:cNvPr id="8198" name="Rectangle 3"/>
          <p:cNvSpPr>
            <a:spLocks noGrp="1" noChangeArrowheads="1"/>
          </p:cNvSpPr>
          <p:nvPr>
            <p:ph type="body" sz="half" idx="1"/>
          </p:nvPr>
        </p:nvSpPr>
        <p:spPr>
          <a:xfrm>
            <a:off x="228600" y="1600200"/>
            <a:ext cx="3814763" cy="5008563"/>
          </a:xfrm>
        </p:spPr>
        <p:txBody>
          <a:bodyPr/>
          <a:lstStyle/>
          <a:p>
            <a:pPr>
              <a:lnSpc>
                <a:spcPct val="80000"/>
              </a:lnSpc>
            </a:pPr>
            <a:r>
              <a:rPr lang="en-US" sz="1800" dirty="0" smtClean="0"/>
              <a:t>Control Camera</a:t>
            </a:r>
          </a:p>
          <a:p>
            <a:pPr lvl="1">
              <a:lnSpc>
                <a:spcPct val="80000"/>
              </a:lnSpc>
            </a:pPr>
            <a:r>
              <a:rPr lang="en-US" sz="1700" dirty="0" smtClean="0"/>
              <a:t>Pan</a:t>
            </a:r>
          </a:p>
          <a:p>
            <a:pPr lvl="1">
              <a:lnSpc>
                <a:spcPct val="80000"/>
              </a:lnSpc>
            </a:pPr>
            <a:r>
              <a:rPr lang="en-US" sz="1700" dirty="0" smtClean="0"/>
              <a:t>Tilt</a:t>
            </a:r>
          </a:p>
          <a:p>
            <a:pPr lvl="1">
              <a:lnSpc>
                <a:spcPct val="80000"/>
              </a:lnSpc>
            </a:pPr>
            <a:r>
              <a:rPr lang="en-US" sz="1700" dirty="0" smtClean="0"/>
              <a:t>Nudge</a:t>
            </a:r>
          </a:p>
          <a:p>
            <a:pPr lvl="1">
              <a:lnSpc>
                <a:spcPct val="80000"/>
              </a:lnSpc>
            </a:pPr>
            <a:r>
              <a:rPr lang="en-US" sz="1700" dirty="0" smtClean="0"/>
              <a:t>Zoom</a:t>
            </a:r>
          </a:p>
          <a:p>
            <a:pPr lvl="1">
              <a:lnSpc>
                <a:spcPct val="80000"/>
              </a:lnSpc>
            </a:pPr>
            <a:r>
              <a:rPr lang="en-US" sz="1700" dirty="0" smtClean="0"/>
              <a:t>Focus</a:t>
            </a:r>
          </a:p>
          <a:p>
            <a:pPr lvl="1">
              <a:lnSpc>
                <a:spcPct val="80000"/>
              </a:lnSpc>
            </a:pPr>
            <a:r>
              <a:rPr lang="en-US" sz="1700" dirty="0" smtClean="0"/>
              <a:t>Iris</a:t>
            </a:r>
          </a:p>
          <a:p>
            <a:pPr>
              <a:lnSpc>
                <a:spcPct val="80000"/>
              </a:lnSpc>
            </a:pPr>
            <a:r>
              <a:rPr lang="en-US" sz="1800" dirty="0" smtClean="0"/>
              <a:t>Lock:</a:t>
            </a:r>
          </a:p>
          <a:p>
            <a:pPr lvl="1">
              <a:lnSpc>
                <a:spcPct val="80000"/>
              </a:lnSpc>
            </a:pPr>
            <a:r>
              <a:rPr lang="en-US" sz="1700" dirty="0" smtClean="0"/>
              <a:t>Release</a:t>
            </a:r>
          </a:p>
          <a:p>
            <a:pPr lvl="1">
              <a:lnSpc>
                <a:spcPct val="80000"/>
              </a:lnSpc>
            </a:pPr>
            <a:r>
              <a:rPr lang="en-US" sz="1700" dirty="0" smtClean="0"/>
              <a:t>Override</a:t>
            </a:r>
          </a:p>
          <a:p>
            <a:pPr>
              <a:lnSpc>
                <a:spcPct val="80000"/>
              </a:lnSpc>
            </a:pPr>
            <a:r>
              <a:rPr lang="en-US" sz="1800" dirty="0" smtClean="0"/>
              <a:t>Presets:</a:t>
            </a:r>
          </a:p>
          <a:p>
            <a:pPr lvl="1">
              <a:lnSpc>
                <a:spcPct val="80000"/>
              </a:lnSpc>
            </a:pPr>
            <a:r>
              <a:rPr lang="en-US" sz="1700" dirty="0" smtClean="0"/>
              <a:t>Save</a:t>
            </a:r>
          </a:p>
          <a:p>
            <a:pPr lvl="1">
              <a:lnSpc>
                <a:spcPct val="80000"/>
              </a:lnSpc>
            </a:pPr>
            <a:r>
              <a:rPr lang="en-US" sz="1700" dirty="0" smtClean="0"/>
              <a:t>Recall</a:t>
            </a:r>
          </a:p>
          <a:p>
            <a:pPr>
              <a:lnSpc>
                <a:spcPct val="80000"/>
              </a:lnSpc>
            </a:pPr>
            <a:r>
              <a:rPr lang="en-US" sz="1800" dirty="0" smtClean="0"/>
              <a:t>Selected Camera May Be Controlled By USB Joystick</a:t>
            </a:r>
          </a:p>
        </p:txBody>
      </p:sp>
      <p:pic>
        <p:nvPicPr>
          <p:cNvPr id="70675" name="Picture 19" descr="C:\Documents\Projects\SunGuide Training\Master Slides\Screen Shots\Screan Shots R7.0\CCTV\Camera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621564" cy="4839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Format</a:t>
            </a:r>
            <a:endParaRPr lang="en-US" dirty="0"/>
          </a:p>
        </p:txBody>
      </p:sp>
      <p:sp>
        <p:nvSpPr>
          <p:cNvPr id="3" name="Content Placeholder 2"/>
          <p:cNvSpPr>
            <a:spLocks noGrp="1"/>
          </p:cNvSpPr>
          <p:nvPr>
            <p:ph idx="1"/>
          </p:nvPr>
        </p:nvSpPr>
        <p:spPr/>
        <p:txBody>
          <a:bodyPr/>
          <a:lstStyle/>
          <a:p>
            <a:r>
              <a:rPr lang="en-US" dirty="0" smtClean="0"/>
              <a:t>Step through concepts and windows on a section by section basis</a:t>
            </a:r>
          </a:p>
          <a:p>
            <a:r>
              <a:rPr lang="en-US" dirty="0" smtClean="0"/>
              <a:t>After each section, operators will have “hands on” time to familiarize current portion of the software</a:t>
            </a:r>
          </a:p>
          <a:p>
            <a:r>
              <a:rPr lang="en-US" dirty="0" smtClean="0"/>
              <a:t>Feel free to ask questions any time</a:t>
            </a:r>
          </a:p>
          <a:p>
            <a:pPr lvl="1"/>
            <a:r>
              <a:rPr lang="en-US" dirty="0" smtClean="0"/>
              <a:t>Deviating from the course material is welcomed</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6" name="Picture 2" descr="C:\Documents\Projects\SunGuide Training\Master Slides\Screen Shots\Screan Shots R7.0\CCTV\CameraControlAdvanc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1597936"/>
            <a:ext cx="3680053" cy="3533775"/>
          </a:xfrm>
          <a:prstGeom prst="rect">
            <a:avLst/>
          </a:prstGeom>
          <a:noFill/>
          <a:extLst>
            <a:ext uri="{909E8E84-426E-40DD-AFC4-6F175D3DCCD1}">
              <a14:hiddenFill xmlns:a14="http://schemas.microsoft.com/office/drawing/2010/main">
                <a:solidFill>
                  <a:srgbClr val="FFFFFF"/>
                </a:solidFill>
              </a14:hiddenFill>
            </a:ext>
          </a:extLst>
        </p:spPr>
      </p:pic>
      <p:sp>
        <p:nvSpPr>
          <p:cNvPr id="147459" name="Slide Number Placeholder 5"/>
          <p:cNvSpPr>
            <a:spLocks noGrp="1"/>
          </p:cNvSpPr>
          <p:nvPr>
            <p:ph type="sldNum" sz="quarter" idx="12"/>
          </p:nvPr>
        </p:nvSpPr>
        <p:spPr>
          <a:noFill/>
        </p:spPr>
        <p:txBody>
          <a:bodyPr/>
          <a:lstStyle/>
          <a:p>
            <a:fld id="{8A2F983E-FBDE-4A3F-8A19-9084E4EC773F}" type="slidenum">
              <a:rPr lang="en-US" smtClean="0"/>
              <a:pPr/>
              <a:t>60</a:t>
            </a:fld>
            <a:endParaRPr lang="en-US" smtClean="0"/>
          </a:p>
        </p:txBody>
      </p:sp>
      <p:sp>
        <p:nvSpPr>
          <p:cNvPr id="4107266" name="Rectangle 2"/>
          <p:cNvSpPr>
            <a:spLocks noGrp="1" noChangeArrowheads="1"/>
          </p:cNvSpPr>
          <p:nvPr>
            <p:ph type="title"/>
          </p:nvPr>
        </p:nvSpPr>
        <p:spPr>
          <a:xfrm>
            <a:off x="1463675" y="285750"/>
            <a:ext cx="6400800" cy="762000"/>
          </a:xfrm>
        </p:spPr>
        <p:txBody>
          <a:bodyPr>
            <a:normAutofit fontScale="90000"/>
          </a:bodyPr>
          <a:lstStyle/>
          <a:p>
            <a:pPr>
              <a:defRPr/>
            </a:pPr>
            <a:r>
              <a:rPr lang="en-US" dirty="0" smtClean="0"/>
              <a:t>CCTV</a:t>
            </a:r>
            <a:r>
              <a:rPr lang="en-US" sz="2800" dirty="0" smtClean="0"/>
              <a:t>: </a:t>
            </a:r>
            <a:r>
              <a:rPr lang="en-US" sz="2400" dirty="0" smtClean="0"/>
              <a:t>Advanced Camera Functions</a:t>
            </a:r>
          </a:p>
        </p:txBody>
      </p:sp>
      <p:sp>
        <p:nvSpPr>
          <p:cNvPr id="147461" name="Rectangle 3"/>
          <p:cNvSpPr>
            <a:spLocks noGrp="1" noChangeArrowheads="1"/>
          </p:cNvSpPr>
          <p:nvPr>
            <p:ph type="body" idx="1"/>
          </p:nvPr>
        </p:nvSpPr>
        <p:spPr>
          <a:xfrm>
            <a:off x="685800" y="1404938"/>
            <a:ext cx="4435475" cy="4881562"/>
          </a:xfrm>
        </p:spPr>
        <p:txBody>
          <a:bodyPr/>
          <a:lstStyle/>
          <a:p>
            <a:pPr>
              <a:lnSpc>
                <a:spcPct val="90000"/>
              </a:lnSpc>
            </a:pPr>
            <a:r>
              <a:rPr lang="en-US" sz="2400" dirty="0" smtClean="0"/>
              <a:t>Camera Menus</a:t>
            </a:r>
          </a:p>
          <a:p>
            <a:pPr lvl="1">
              <a:lnSpc>
                <a:spcPct val="90000"/>
              </a:lnSpc>
            </a:pPr>
            <a:r>
              <a:rPr lang="en-US" sz="2000" dirty="0" smtClean="0"/>
              <a:t>Select display time</a:t>
            </a:r>
          </a:p>
          <a:p>
            <a:pPr lvl="1">
              <a:lnSpc>
                <a:spcPct val="90000"/>
              </a:lnSpc>
            </a:pPr>
            <a:r>
              <a:rPr lang="en-US" sz="2000" dirty="0" smtClean="0"/>
              <a:t>Up, Down, Left, Right buttons navigate</a:t>
            </a:r>
          </a:p>
          <a:p>
            <a:pPr lvl="1">
              <a:lnSpc>
                <a:spcPct val="90000"/>
              </a:lnSpc>
            </a:pPr>
            <a:r>
              <a:rPr lang="en-US" sz="2000" dirty="0" smtClean="0"/>
              <a:t>Enter to select</a:t>
            </a:r>
          </a:p>
          <a:p>
            <a:pPr lvl="1">
              <a:lnSpc>
                <a:spcPct val="90000"/>
              </a:lnSpc>
            </a:pPr>
            <a:r>
              <a:rPr lang="en-US" sz="2000" dirty="0" smtClean="0"/>
              <a:t>Some cameras use page and value buttons, some do not</a:t>
            </a:r>
          </a:p>
          <a:p>
            <a:pPr>
              <a:lnSpc>
                <a:spcPct val="120000"/>
              </a:lnSpc>
            </a:pPr>
            <a:r>
              <a:rPr lang="en-US" sz="2400" dirty="0" smtClean="0"/>
              <a:t>Detailed Data</a:t>
            </a:r>
          </a:p>
          <a:p>
            <a:pPr lvl="1">
              <a:lnSpc>
                <a:spcPct val="90000"/>
              </a:lnSpc>
            </a:pPr>
            <a:r>
              <a:rPr lang="en-US" sz="2000" dirty="0" smtClean="0"/>
              <a:t>Select data type</a:t>
            </a:r>
          </a:p>
          <a:p>
            <a:pPr lvl="1">
              <a:lnSpc>
                <a:spcPct val="90000"/>
              </a:lnSpc>
            </a:pPr>
            <a:r>
              <a:rPr lang="en-US" sz="2000" dirty="0" smtClean="0"/>
              <a:t>Select additional parameters, if necessary</a:t>
            </a:r>
          </a:p>
          <a:p>
            <a:pPr lvl="1">
              <a:lnSpc>
                <a:spcPct val="90000"/>
              </a:lnSpc>
            </a:pPr>
            <a:r>
              <a:rPr lang="en-US" sz="2000" dirty="0" smtClean="0"/>
              <a:t>Press Get Details</a:t>
            </a:r>
          </a:p>
          <a:p>
            <a:pPr lvl="1">
              <a:lnSpc>
                <a:spcPct val="90000"/>
              </a:lnSpc>
            </a:pPr>
            <a:r>
              <a:rPr lang="en-US" sz="2000" dirty="0" smtClean="0"/>
              <a:t>Response will be displayed in a new window</a:t>
            </a:r>
          </a:p>
        </p:txBody>
      </p:sp>
      <p:pic>
        <p:nvPicPr>
          <p:cNvPr id="93185" name="Picture 1"/>
          <p:cNvPicPr>
            <a:picLocks noChangeAspect="1" noChangeArrowheads="1"/>
          </p:cNvPicPr>
          <p:nvPr/>
        </p:nvPicPr>
        <p:blipFill>
          <a:blip r:embed="rId4" cstate="print"/>
          <a:srcRect/>
          <a:stretch>
            <a:fillRect/>
          </a:stretch>
        </p:blipFill>
        <p:spPr bwMode="auto">
          <a:xfrm>
            <a:off x="7116610" y="4114800"/>
            <a:ext cx="1390128" cy="2667000"/>
          </a:xfrm>
          <a:prstGeom prst="rect">
            <a:avLst/>
          </a:prstGeom>
          <a:noFill/>
          <a:ln w="9525">
            <a:noFill/>
            <a:miter lim="800000"/>
            <a:headEnd/>
            <a:tailEnd/>
          </a:ln>
        </p:spPr>
      </p:pic>
      <p:cxnSp>
        <p:nvCxnSpPr>
          <p:cNvPr id="8" name="Straight Arrow Connector 7"/>
          <p:cNvCxnSpPr/>
          <p:nvPr/>
        </p:nvCxnSpPr>
        <p:spPr>
          <a:xfrm>
            <a:off x="7162800" y="37338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CCTV: Video on Desktop (</a:t>
            </a:r>
            <a:r>
              <a:rPr lang="en-US" dirty="0" err="1" smtClean="0"/>
              <a:t>VoD</a:t>
            </a:r>
            <a:r>
              <a:rPr lang="en-US" dirty="0" smtClean="0"/>
              <a:t>)</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61</a:t>
            </a:fld>
            <a:endParaRPr lang="en-US"/>
          </a:p>
        </p:txBody>
      </p:sp>
      <p:sp>
        <p:nvSpPr>
          <p:cNvPr id="18" name="Content Placeholder 17"/>
          <p:cNvSpPr>
            <a:spLocks noGrp="1"/>
          </p:cNvSpPr>
          <p:nvPr>
            <p:ph idx="1"/>
          </p:nvPr>
        </p:nvSpPr>
        <p:spPr/>
        <p:txBody>
          <a:bodyPr>
            <a:normAutofit fontScale="92500" lnSpcReduction="10000"/>
          </a:bodyPr>
          <a:lstStyle/>
          <a:p>
            <a:r>
              <a:rPr lang="en-US" dirty="0" smtClean="0"/>
              <a:t>Integrated into Operator map</a:t>
            </a:r>
          </a:p>
          <a:p>
            <a:pPr lvl="1"/>
            <a:r>
              <a:rPr lang="en-US" dirty="0" smtClean="0"/>
              <a:t>Double-click, drag-and-drop</a:t>
            </a:r>
          </a:p>
          <a:p>
            <a:r>
              <a:rPr lang="en-US" dirty="0" smtClean="0"/>
              <a:t>Full-featured and detailed for usability</a:t>
            </a:r>
          </a:p>
          <a:p>
            <a:pPr lvl="1"/>
            <a:r>
              <a:rPr lang="en-US" dirty="0" smtClean="0"/>
              <a:t>User saves/loads VWW viewer positions (and tours)</a:t>
            </a:r>
          </a:p>
          <a:p>
            <a:pPr lvl="1"/>
            <a:r>
              <a:rPr lang="en-US" dirty="0" smtClean="0"/>
              <a:t>PTZ control and preset buttons in viewer</a:t>
            </a:r>
          </a:p>
          <a:p>
            <a:pPr lvl="1"/>
            <a:r>
              <a:rPr lang="en-US" dirty="0" smtClean="0"/>
              <a:t>Full screen </a:t>
            </a:r>
          </a:p>
          <a:p>
            <a:pPr lvl="2"/>
            <a:r>
              <a:rPr lang="en-US" dirty="0" smtClean="0"/>
              <a:t>Virtual video wall in monitor</a:t>
            </a:r>
          </a:p>
          <a:p>
            <a:pPr lvl="2"/>
            <a:r>
              <a:rPr lang="en-US" dirty="0" smtClean="0"/>
              <a:t>Viewer in the virtual video wall</a:t>
            </a:r>
          </a:p>
          <a:p>
            <a:pPr lvl="1"/>
            <a:r>
              <a:rPr lang="en-US" dirty="0" smtClean="0"/>
              <a:t>Support for video tour “drag and drop-on-top”</a:t>
            </a:r>
          </a:p>
          <a:p>
            <a:pPr lvl="2"/>
            <a:r>
              <a:rPr lang="en-US" dirty="0" smtClean="0"/>
              <a:t>Tour configuration saved with virtual video wall layout </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VoD</a:t>
            </a:r>
            <a:r>
              <a:rPr lang="en-US" dirty="0" smtClean="0"/>
              <a:t>: Menus</a:t>
            </a:r>
            <a:endParaRPr lang="en-US" dirty="0"/>
          </a:p>
        </p:txBody>
      </p:sp>
      <p:sp>
        <p:nvSpPr>
          <p:cNvPr id="3" name="Content Placeholder 2"/>
          <p:cNvSpPr>
            <a:spLocks noGrp="1"/>
          </p:cNvSpPr>
          <p:nvPr>
            <p:ph idx="1"/>
          </p:nvPr>
        </p:nvSpPr>
        <p:spPr/>
        <p:txBody>
          <a:bodyPr/>
          <a:lstStyle/>
          <a:p>
            <a:r>
              <a:rPr lang="en-US" dirty="0" smtClean="0"/>
              <a:t>Main Video on Desktop (</a:t>
            </a:r>
            <a:r>
              <a:rPr lang="en-US" dirty="0" err="1" smtClean="0"/>
              <a:t>VoD</a:t>
            </a:r>
            <a:r>
              <a:rPr lang="en-US" dirty="0" smtClean="0"/>
              <a:t>) Menu</a:t>
            </a:r>
          </a:p>
          <a:p>
            <a:endParaRPr lang="en-US" dirty="0" smtClean="0"/>
          </a:p>
          <a:p>
            <a:endParaRPr lang="en-US" dirty="0" smtClean="0"/>
          </a:p>
          <a:p>
            <a:endParaRPr lang="en-US" dirty="0" smtClean="0"/>
          </a:p>
          <a:p>
            <a:endParaRPr lang="en-US" dirty="0" smtClean="0"/>
          </a:p>
          <a:p>
            <a:endParaRPr lang="en-US" dirty="0" smtClean="0"/>
          </a:p>
          <a:p>
            <a:r>
              <a:rPr lang="en-US" dirty="0" smtClean="0"/>
              <a:t>Camera Specific Context Menu</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62</a:t>
            </a:fld>
            <a:endParaRPr lang="en-US"/>
          </a:p>
        </p:txBody>
      </p:sp>
      <p:pic>
        <p:nvPicPr>
          <p:cNvPr id="6" name="Picture 8" descr="vod_om_context.png"/>
          <p:cNvPicPr>
            <a:picLocks noChangeAspect="1"/>
          </p:cNvPicPr>
          <p:nvPr/>
        </p:nvPicPr>
        <p:blipFill>
          <a:blip r:embed="rId2" cstate="print"/>
          <a:srcRect/>
          <a:stretch>
            <a:fillRect/>
          </a:stretch>
        </p:blipFill>
        <p:spPr bwMode="auto">
          <a:xfrm>
            <a:off x="1143000" y="2371725"/>
            <a:ext cx="6356350" cy="2505075"/>
          </a:xfrm>
          <a:prstGeom prst="rect">
            <a:avLst/>
          </a:prstGeom>
          <a:noFill/>
          <a:ln w="9525">
            <a:noFill/>
            <a:miter lim="800000"/>
            <a:headEnd/>
            <a:tailEnd/>
          </a:ln>
        </p:spPr>
      </p:pic>
      <p:pic>
        <p:nvPicPr>
          <p:cNvPr id="7" name="Picture 9" descr="vod_camera_context.png"/>
          <p:cNvPicPr>
            <a:picLocks noChangeAspect="1"/>
          </p:cNvPicPr>
          <p:nvPr/>
        </p:nvPicPr>
        <p:blipFill>
          <a:blip r:embed="rId3" cstate="print"/>
          <a:srcRect/>
          <a:stretch>
            <a:fillRect/>
          </a:stretch>
        </p:blipFill>
        <p:spPr bwMode="auto">
          <a:xfrm>
            <a:off x="1166813" y="5410200"/>
            <a:ext cx="4462462" cy="10604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Definitions</a:t>
            </a:r>
            <a:endParaRPr lang="en-US" dirty="0"/>
          </a:p>
        </p:txBody>
      </p:sp>
      <p:sp>
        <p:nvSpPr>
          <p:cNvPr id="157699" name="Content Placeholder 2"/>
          <p:cNvSpPr>
            <a:spLocks noGrp="1"/>
          </p:cNvSpPr>
          <p:nvPr>
            <p:ph idx="1"/>
          </p:nvPr>
        </p:nvSpPr>
        <p:spPr>
          <a:xfrm>
            <a:off x="722313" y="1404938"/>
            <a:ext cx="7772400" cy="4881562"/>
          </a:xfrm>
        </p:spPr>
        <p:txBody>
          <a:bodyPr/>
          <a:lstStyle/>
          <a:p>
            <a:r>
              <a:rPr lang="en-US" sz="2800" dirty="0" smtClean="0"/>
              <a:t>Window can contain any number of viewers</a:t>
            </a:r>
          </a:p>
          <a:p>
            <a:r>
              <a:rPr lang="en-US" sz="2800" dirty="0" smtClean="0"/>
              <a:t>Viewer can contain any number of camera streams /tours</a:t>
            </a:r>
          </a:p>
          <a:p>
            <a:endParaRPr lang="en-US" dirty="0" smtClean="0"/>
          </a:p>
        </p:txBody>
      </p:sp>
      <p:sp>
        <p:nvSpPr>
          <p:cNvPr id="157701" name="Slide Number Placeholder 4"/>
          <p:cNvSpPr>
            <a:spLocks noGrp="1"/>
          </p:cNvSpPr>
          <p:nvPr>
            <p:ph type="sldNum" sz="quarter" idx="12"/>
          </p:nvPr>
        </p:nvSpPr>
        <p:spPr>
          <a:noFill/>
        </p:spPr>
        <p:txBody>
          <a:bodyPr/>
          <a:lstStyle/>
          <a:p>
            <a:fld id="{091EEB2C-1467-44E6-AC7D-7C46BBC2AB62}" type="slidenum">
              <a:rPr lang="en-US" smtClean="0"/>
              <a:pPr/>
              <a:t>63</a:t>
            </a:fld>
            <a:endParaRPr lang="en-US" smtClean="0"/>
          </a:p>
        </p:txBody>
      </p:sp>
      <p:pic>
        <p:nvPicPr>
          <p:cNvPr id="157702" name="Picture 3"/>
          <p:cNvPicPr>
            <a:picLocks noChangeAspect="1" noChangeArrowheads="1"/>
          </p:cNvPicPr>
          <p:nvPr/>
        </p:nvPicPr>
        <p:blipFill>
          <a:blip r:embed="rId2" cstate="print"/>
          <a:srcRect/>
          <a:stretch>
            <a:fillRect/>
          </a:stretch>
        </p:blipFill>
        <p:spPr bwMode="auto">
          <a:xfrm>
            <a:off x="2898775" y="2921000"/>
            <a:ext cx="3322638" cy="3322638"/>
          </a:xfrm>
          <a:prstGeom prst="rect">
            <a:avLst/>
          </a:prstGeom>
          <a:noFill/>
          <a:ln w="9525" algn="ctr">
            <a:noFill/>
            <a:miter lim="800000"/>
            <a:headEnd/>
            <a:tailEnd/>
          </a:ln>
        </p:spPr>
      </p:pic>
      <p:sp>
        <p:nvSpPr>
          <p:cNvPr id="157703" name="TextBox 9"/>
          <p:cNvSpPr txBox="1">
            <a:spLocks noChangeArrowheads="1"/>
          </p:cNvSpPr>
          <p:nvPr/>
        </p:nvSpPr>
        <p:spPr bwMode="auto">
          <a:xfrm>
            <a:off x="779463" y="3433763"/>
            <a:ext cx="1157287"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Window</a:t>
            </a:r>
          </a:p>
        </p:txBody>
      </p:sp>
      <p:cxnSp>
        <p:nvCxnSpPr>
          <p:cNvPr id="157704" name="Straight Arrow Connector 18"/>
          <p:cNvCxnSpPr>
            <a:cxnSpLocks noChangeShapeType="1"/>
            <a:stCxn id="157703" idx="3"/>
          </p:cNvCxnSpPr>
          <p:nvPr/>
        </p:nvCxnSpPr>
        <p:spPr bwMode="auto">
          <a:xfrm flipV="1">
            <a:off x="1936750" y="2967038"/>
            <a:ext cx="985838" cy="651391"/>
          </a:xfrm>
          <a:prstGeom prst="straightConnector1">
            <a:avLst/>
          </a:prstGeom>
          <a:noFill/>
          <a:ln w="38100" algn="ctr">
            <a:solidFill>
              <a:schemeClr val="accent2"/>
            </a:solidFill>
            <a:round/>
            <a:headEnd/>
            <a:tailEnd type="arrow" w="med" len="med"/>
          </a:ln>
        </p:spPr>
      </p:cxnSp>
      <p:sp>
        <p:nvSpPr>
          <p:cNvPr id="157705" name="TextBox 20"/>
          <p:cNvSpPr txBox="1">
            <a:spLocks noChangeArrowheads="1"/>
          </p:cNvSpPr>
          <p:nvPr/>
        </p:nvSpPr>
        <p:spPr bwMode="auto">
          <a:xfrm>
            <a:off x="7027863" y="3863975"/>
            <a:ext cx="1147762"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Viewers</a:t>
            </a:r>
          </a:p>
        </p:txBody>
      </p:sp>
      <p:cxnSp>
        <p:nvCxnSpPr>
          <p:cNvPr id="157706" name="Straight Arrow Connector 21"/>
          <p:cNvCxnSpPr>
            <a:cxnSpLocks noChangeShapeType="1"/>
            <a:stCxn id="157705" idx="1"/>
          </p:cNvCxnSpPr>
          <p:nvPr/>
        </p:nvCxnSpPr>
        <p:spPr bwMode="auto">
          <a:xfrm flipH="1" flipV="1">
            <a:off x="3675063" y="3773489"/>
            <a:ext cx="3352800" cy="275152"/>
          </a:xfrm>
          <a:prstGeom prst="straightConnector1">
            <a:avLst/>
          </a:prstGeom>
          <a:noFill/>
          <a:ln w="38100" algn="ctr">
            <a:solidFill>
              <a:schemeClr val="accent2"/>
            </a:solidFill>
            <a:round/>
            <a:headEnd/>
            <a:tailEnd type="arrow" w="med" len="med"/>
          </a:ln>
        </p:spPr>
      </p:cxnSp>
      <p:cxnSp>
        <p:nvCxnSpPr>
          <p:cNvPr id="157707" name="Straight Arrow Connector 22"/>
          <p:cNvCxnSpPr>
            <a:cxnSpLocks noChangeShapeType="1"/>
            <a:stCxn id="157705" idx="1"/>
          </p:cNvCxnSpPr>
          <p:nvPr/>
        </p:nvCxnSpPr>
        <p:spPr bwMode="auto">
          <a:xfrm flipH="1">
            <a:off x="5360989" y="4048641"/>
            <a:ext cx="1666874" cy="1007547"/>
          </a:xfrm>
          <a:prstGeom prst="straightConnector1">
            <a:avLst/>
          </a:prstGeom>
          <a:noFill/>
          <a:ln w="38100" algn="ctr">
            <a:solidFill>
              <a:schemeClr val="accent2"/>
            </a:solidFill>
            <a:round/>
            <a:headEnd/>
            <a:tailEnd type="arrow" w="med" len="med"/>
          </a:ln>
        </p:spPr>
      </p:cxnSp>
      <p:cxnSp>
        <p:nvCxnSpPr>
          <p:cNvPr id="157708" name="Straight Arrow Connector 23"/>
          <p:cNvCxnSpPr>
            <a:cxnSpLocks noChangeShapeType="1"/>
            <a:stCxn id="157705" idx="1"/>
          </p:cNvCxnSpPr>
          <p:nvPr/>
        </p:nvCxnSpPr>
        <p:spPr bwMode="auto">
          <a:xfrm flipH="1">
            <a:off x="3792539" y="4048641"/>
            <a:ext cx="3235324" cy="998022"/>
          </a:xfrm>
          <a:prstGeom prst="straightConnector1">
            <a:avLst/>
          </a:prstGeom>
          <a:noFill/>
          <a:ln w="38100" algn="ctr">
            <a:solidFill>
              <a:schemeClr val="accent2"/>
            </a:solidFill>
            <a:round/>
            <a:headEnd/>
            <a:tailEnd type="arrow" w="med" len="med"/>
          </a:ln>
        </p:spPr>
      </p:cxnSp>
      <p:cxnSp>
        <p:nvCxnSpPr>
          <p:cNvPr id="157709" name="Straight Arrow Connector 24"/>
          <p:cNvCxnSpPr>
            <a:cxnSpLocks noChangeShapeType="1"/>
            <a:stCxn id="157705" idx="1"/>
          </p:cNvCxnSpPr>
          <p:nvPr/>
        </p:nvCxnSpPr>
        <p:spPr bwMode="auto">
          <a:xfrm flipH="1" flipV="1">
            <a:off x="5351463" y="3765551"/>
            <a:ext cx="1676400" cy="283090"/>
          </a:xfrm>
          <a:prstGeom prst="straightConnector1">
            <a:avLst/>
          </a:prstGeom>
          <a:noFill/>
          <a:ln w="38100" algn="ctr">
            <a:solidFill>
              <a:schemeClr val="accent2"/>
            </a:solidFill>
            <a:round/>
            <a:headEnd/>
            <a:tailEnd type="arrow" w="med" len="med"/>
          </a:ln>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VoD</a:t>
            </a:r>
            <a:r>
              <a:rPr lang="en-US" dirty="0" smtClean="0"/>
              <a:t>: Window and Viewer Creation</a:t>
            </a:r>
            <a:endParaRPr lang="en-US" dirty="0"/>
          </a:p>
        </p:txBody>
      </p:sp>
      <p:sp>
        <p:nvSpPr>
          <p:cNvPr id="158723" name="Content Placeholder 2"/>
          <p:cNvSpPr>
            <a:spLocks noGrp="1"/>
          </p:cNvSpPr>
          <p:nvPr>
            <p:ph idx="1"/>
          </p:nvPr>
        </p:nvSpPr>
        <p:spPr/>
        <p:txBody>
          <a:bodyPr/>
          <a:lstStyle/>
          <a:p>
            <a:r>
              <a:rPr lang="en-US" dirty="0" smtClean="0"/>
              <a:t>Windows are created through:</a:t>
            </a:r>
          </a:p>
          <a:p>
            <a:pPr lvl="1"/>
            <a:r>
              <a:rPr lang="en-US" dirty="0" smtClean="0"/>
              <a:t>Operator map context menus</a:t>
            </a:r>
          </a:p>
          <a:p>
            <a:pPr lvl="1"/>
            <a:r>
              <a:rPr lang="en-US" dirty="0" smtClean="0"/>
              <a:t>Top level </a:t>
            </a:r>
            <a:r>
              <a:rPr lang="en-US" dirty="0" err="1" smtClean="0"/>
              <a:t>VoD</a:t>
            </a:r>
            <a:r>
              <a:rPr lang="en-US" dirty="0" smtClean="0"/>
              <a:t> menu</a:t>
            </a:r>
          </a:p>
          <a:p>
            <a:r>
              <a:rPr lang="en-US" dirty="0" smtClean="0"/>
              <a:t>Viewers can be created through:</a:t>
            </a:r>
          </a:p>
          <a:p>
            <a:pPr lvl="1"/>
            <a:r>
              <a:rPr lang="en-US" dirty="0" smtClean="0"/>
              <a:t>Operator map context menus</a:t>
            </a:r>
          </a:p>
          <a:p>
            <a:pPr lvl="1"/>
            <a:r>
              <a:rPr lang="en-US" dirty="0" smtClean="0"/>
              <a:t>Drag and drop of icons from OM</a:t>
            </a:r>
          </a:p>
          <a:p>
            <a:pPr lvl="1"/>
            <a:r>
              <a:rPr lang="en-US" dirty="0" smtClean="0"/>
              <a:t>Top level </a:t>
            </a:r>
            <a:r>
              <a:rPr lang="en-US" dirty="0" err="1" smtClean="0"/>
              <a:t>VoD</a:t>
            </a:r>
            <a:r>
              <a:rPr lang="en-US" dirty="0" smtClean="0"/>
              <a:t> menu</a:t>
            </a:r>
          </a:p>
        </p:txBody>
      </p:sp>
      <p:sp>
        <p:nvSpPr>
          <p:cNvPr id="158725" name="Slide Number Placeholder 4"/>
          <p:cNvSpPr>
            <a:spLocks noGrp="1"/>
          </p:cNvSpPr>
          <p:nvPr>
            <p:ph type="sldNum" sz="quarter" idx="12"/>
          </p:nvPr>
        </p:nvSpPr>
        <p:spPr>
          <a:noFill/>
        </p:spPr>
        <p:txBody>
          <a:bodyPr/>
          <a:lstStyle/>
          <a:p>
            <a:fld id="{136885C6-FE17-4DA9-991A-46512877F66A}" type="slidenum">
              <a:rPr lang="en-US" smtClean="0"/>
              <a:pPr/>
              <a:t>64</a:t>
            </a:fld>
            <a:endParaRPr lang="en-US" smtClean="0"/>
          </a:p>
        </p:txBody>
      </p:sp>
      <p:pic>
        <p:nvPicPr>
          <p:cNvPr id="158726" name="Picture 5" descr="vod_camera_context.png"/>
          <p:cNvPicPr>
            <a:picLocks noChangeAspect="1"/>
          </p:cNvPicPr>
          <p:nvPr/>
        </p:nvPicPr>
        <p:blipFill>
          <a:blip r:embed="rId2" cstate="print"/>
          <a:srcRect/>
          <a:stretch>
            <a:fillRect/>
          </a:stretch>
        </p:blipFill>
        <p:spPr bwMode="auto">
          <a:xfrm>
            <a:off x="914400" y="5486400"/>
            <a:ext cx="4462462" cy="1060450"/>
          </a:xfrm>
          <a:prstGeom prst="rect">
            <a:avLst/>
          </a:prstGeom>
          <a:noFill/>
          <a:ln w="9525">
            <a:noFill/>
            <a:miter lim="800000"/>
            <a:headEnd/>
            <a:tailEnd/>
          </a:ln>
        </p:spPr>
      </p:pic>
      <p:pic>
        <p:nvPicPr>
          <p:cNvPr id="158727" name="Picture 7" descr="vodmenu.png"/>
          <p:cNvPicPr>
            <a:picLocks noChangeAspect="1"/>
          </p:cNvPicPr>
          <p:nvPr/>
        </p:nvPicPr>
        <p:blipFill>
          <a:blip r:embed="rId3" cstate="print"/>
          <a:srcRect/>
          <a:stretch>
            <a:fillRect/>
          </a:stretch>
        </p:blipFill>
        <p:spPr bwMode="auto">
          <a:xfrm>
            <a:off x="6229350" y="5132388"/>
            <a:ext cx="2009775" cy="103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Viewer Manipulation</a:t>
            </a:r>
            <a:endParaRPr lang="en-US" dirty="0"/>
          </a:p>
        </p:txBody>
      </p:sp>
      <p:sp>
        <p:nvSpPr>
          <p:cNvPr id="159747" name="Content Placeholder 2"/>
          <p:cNvSpPr>
            <a:spLocks noGrp="1"/>
          </p:cNvSpPr>
          <p:nvPr>
            <p:ph idx="1"/>
          </p:nvPr>
        </p:nvSpPr>
        <p:spPr/>
        <p:txBody>
          <a:bodyPr/>
          <a:lstStyle/>
          <a:p>
            <a:r>
              <a:rPr lang="en-US" dirty="0" smtClean="0"/>
              <a:t>The position and size of viewers can be altered in the following ways:</a:t>
            </a:r>
          </a:p>
          <a:p>
            <a:pPr lvl="1"/>
            <a:r>
              <a:rPr lang="en-US" dirty="0" smtClean="0"/>
              <a:t>Resizing the window</a:t>
            </a:r>
          </a:p>
          <a:p>
            <a:pPr lvl="1"/>
            <a:r>
              <a:rPr lang="en-US" dirty="0" smtClean="0"/>
              <a:t>Drag and drop of viewers</a:t>
            </a:r>
          </a:p>
          <a:p>
            <a:pPr lvl="1"/>
            <a:r>
              <a:rPr lang="en-US" dirty="0" smtClean="0"/>
              <a:t>Or, Right-click on camera icon</a:t>
            </a:r>
          </a:p>
          <a:p>
            <a:pPr lvl="2"/>
            <a:r>
              <a:rPr lang="en-US" dirty="0" smtClean="0"/>
              <a:t>Select the Desktop Video Wall from the “Desktop Video Dialogs” submenu</a:t>
            </a:r>
          </a:p>
          <a:p>
            <a:pPr lvl="1"/>
            <a:endParaRPr lang="en-US" dirty="0" smtClean="0"/>
          </a:p>
          <a:p>
            <a:pPr lvl="1"/>
            <a:endParaRPr lang="en-US" dirty="0" smtClean="0"/>
          </a:p>
        </p:txBody>
      </p:sp>
      <p:sp>
        <p:nvSpPr>
          <p:cNvPr id="159749" name="Slide Number Placeholder 4"/>
          <p:cNvSpPr>
            <a:spLocks noGrp="1"/>
          </p:cNvSpPr>
          <p:nvPr>
            <p:ph type="sldNum" sz="quarter" idx="12"/>
          </p:nvPr>
        </p:nvSpPr>
        <p:spPr>
          <a:noFill/>
        </p:spPr>
        <p:txBody>
          <a:bodyPr/>
          <a:lstStyle/>
          <a:p>
            <a:fld id="{307B8DC8-9713-496A-AB61-C5B764BF7544}" type="slidenum">
              <a:rPr lang="en-US" smtClean="0"/>
              <a:pPr/>
              <a:t>65</a:t>
            </a:fld>
            <a:endParaRPr lang="en-US" smtClean="0"/>
          </a:p>
        </p:txBody>
      </p:sp>
      <p:pic>
        <p:nvPicPr>
          <p:cNvPr id="159750" name="Picture 5" descr="viewermanip.png"/>
          <p:cNvPicPr>
            <a:picLocks noChangeAspect="1"/>
          </p:cNvPicPr>
          <p:nvPr/>
        </p:nvPicPr>
        <p:blipFill>
          <a:blip r:embed="rId2" cstate="print"/>
          <a:srcRect/>
          <a:stretch>
            <a:fillRect/>
          </a:stretch>
        </p:blipFill>
        <p:spPr bwMode="auto">
          <a:xfrm>
            <a:off x="6096000" y="2438400"/>
            <a:ext cx="2630638" cy="1981200"/>
          </a:xfrm>
          <a:prstGeom prst="rect">
            <a:avLst/>
          </a:prstGeom>
          <a:noFill/>
          <a:ln w="9525">
            <a:noFill/>
            <a:miter lim="800000"/>
            <a:headEnd/>
            <a:tailEnd/>
          </a:ln>
        </p:spPr>
      </p:pic>
      <p:cxnSp>
        <p:nvCxnSpPr>
          <p:cNvPr id="7" name="Straight Arrow Connector 18"/>
          <p:cNvCxnSpPr>
            <a:cxnSpLocks noChangeShapeType="1"/>
          </p:cNvCxnSpPr>
          <p:nvPr/>
        </p:nvCxnSpPr>
        <p:spPr bwMode="auto">
          <a:xfrm flipH="1">
            <a:off x="7848600" y="3581400"/>
            <a:ext cx="538162" cy="186808"/>
          </a:xfrm>
          <a:prstGeom prst="straightConnector1">
            <a:avLst/>
          </a:prstGeom>
          <a:noFill/>
          <a:ln w="38100" algn="ctr">
            <a:solidFill>
              <a:schemeClr val="accent2"/>
            </a:solidFill>
            <a:round/>
            <a:headEnd/>
            <a:tailEnd type="arrow" w="med" len="med"/>
          </a:ln>
        </p:spPr>
      </p:cxnSp>
      <p:pic>
        <p:nvPicPr>
          <p:cNvPr id="9" name="Picture 3"/>
          <p:cNvPicPr>
            <a:picLocks noChangeAspect="1" noChangeArrowheads="1"/>
          </p:cNvPicPr>
          <p:nvPr/>
        </p:nvPicPr>
        <p:blipFill>
          <a:blip r:embed="rId3" cstate="print"/>
          <a:srcRect/>
          <a:stretch>
            <a:fillRect/>
          </a:stretch>
        </p:blipFill>
        <p:spPr bwMode="auto">
          <a:xfrm>
            <a:off x="4724400" y="5257800"/>
            <a:ext cx="300037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Tour Creation and Editing</a:t>
            </a:r>
            <a:endParaRPr lang="en-US" dirty="0"/>
          </a:p>
        </p:txBody>
      </p:sp>
      <p:sp>
        <p:nvSpPr>
          <p:cNvPr id="160771" name="Content Placeholder 2"/>
          <p:cNvSpPr>
            <a:spLocks noGrp="1"/>
          </p:cNvSpPr>
          <p:nvPr>
            <p:ph idx="1"/>
          </p:nvPr>
        </p:nvSpPr>
        <p:spPr/>
        <p:txBody>
          <a:bodyPr/>
          <a:lstStyle/>
          <a:p>
            <a:r>
              <a:rPr lang="en-US" dirty="0" smtClean="0"/>
              <a:t>Dynamic tours can be created by dragging camera streams into the center of an existing tour or camera stream</a:t>
            </a:r>
          </a:p>
          <a:p>
            <a:r>
              <a:rPr lang="en-US" dirty="0" smtClean="0"/>
              <a:t>Saved tours can be created through the </a:t>
            </a:r>
            <a:r>
              <a:rPr lang="en-US" dirty="0" err="1" smtClean="0"/>
              <a:t>VoD</a:t>
            </a:r>
            <a:r>
              <a:rPr lang="en-US" dirty="0" smtClean="0"/>
              <a:t> menu or by saving a dynamic tour.</a:t>
            </a:r>
          </a:p>
        </p:txBody>
      </p:sp>
      <p:sp>
        <p:nvSpPr>
          <p:cNvPr id="160773" name="Slide Number Placeholder 4"/>
          <p:cNvSpPr>
            <a:spLocks noGrp="1"/>
          </p:cNvSpPr>
          <p:nvPr>
            <p:ph type="sldNum" sz="quarter" idx="12"/>
          </p:nvPr>
        </p:nvSpPr>
        <p:spPr>
          <a:noFill/>
        </p:spPr>
        <p:txBody>
          <a:bodyPr/>
          <a:lstStyle/>
          <a:p>
            <a:fld id="{92C3E353-5287-4AEE-9564-2E6D604522B7}" type="slidenum">
              <a:rPr lang="en-US" smtClean="0"/>
              <a:pPr/>
              <a:t>66</a:t>
            </a:fld>
            <a:endParaRPr lang="en-US" smtClean="0"/>
          </a:p>
        </p:txBody>
      </p:sp>
      <p:pic>
        <p:nvPicPr>
          <p:cNvPr id="160774" name="Picture 5" descr="tourcreation.png"/>
          <p:cNvPicPr>
            <a:picLocks noChangeAspect="1"/>
          </p:cNvPicPr>
          <p:nvPr/>
        </p:nvPicPr>
        <p:blipFill>
          <a:blip r:embed="rId2" cstate="print"/>
          <a:srcRect/>
          <a:stretch>
            <a:fillRect/>
          </a:stretch>
        </p:blipFill>
        <p:spPr bwMode="auto">
          <a:xfrm>
            <a:off x="2286000" y="4343400"/>
            <a:ext cx="4745037" cy="2148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err="1" smtClean="0"/>
              <a:t>VoD</a:t>
            </a:r>
            <a:r>
              <a:rPr lang="en-US" dirty="0" smtClean="0"/>
              <a:t>: Camera Controls</a:t>
            </a:r>
          </a:p>
        </p:txBody>
      </p:sp>
      <p:pic>
        <p:nvPicPr>
          <p:cNvPr id="161795" name="Content Placeholder 8" descr="camera control.png"/>
          <p:cNvPicPr>
            <a:picLocks noGrp="1" noChangeAspect="1"/>
          </p:cNvPicPr>
          <p:nvPr>
            <p:ph idx="1"/>
          </p:nvPr>
        </p:nvPicPr>
        <p:blipFill>
          <a:blip r:embed="rId3" cstate="print"/>
          <a:srcRect/>
          <a:stretch>
            <a:fillRect/>
          </a:stretch>
        </p:blipFill>
        <p:spPr>
          <a:xfrm>
            <a:off x="2160588" y="1874838"/>
            <a:ext cx="4822825" cy="3941762"/>
          </a:xfrm>
        </p:spPr>
      </p:pic>
      <p:sp>
        <p:nvSpPr>
          <p:cNvPr id="161797" name="Slide Number Placeholder 5"/>
          <p:cNvSpPr>
            <a:spLocks noGrp="1"/>
          </p:cNvSpPr>
          <p:nvPr>
            <p:ph type="sldNum" sz="quarter" idx="12"/>
          </p:nvPr>
        </p:nvSpPr>
        <p:spPr>
          <a:noFill/>
        </p:spPr>
        <p:txBody>
          <a:bodyPr/>
          <a:lstStyle/>
          <a:p>
            <a:fld id="{803A496A-ABD5-4FE6-9A36-738E41C1E00D}" type="slidenum">
              <a:rPr lang="en-US" smtClean="0"/>
              <a:pPr/>
              <a:t>67</a:t>
            </a:fld>
            <a:endParaRPr lang="en-US" smtClean="0"/>
          </a:p>
        </p:txBody>
      </p:sp>
      <p:sp>
        <p:nvSpPr>
          <p:cNvPr id="161798" name="TextBox 9"/>
          <p:cNvSpPr txBox="1">
            <a:spLocks noChangeArrowheads="1"/>
          </p:cNvSpPr>
          <p:nvPr/>
        </p:nvSpPr>
        <p:spPr bwMode="auto">
          <a:xfrm>
            <a:off x="546100" y="35941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Pan/Tilt</a:t>
            </a:r>
          </a:p>
        </p:txBody>
      </p:sp>
      <p:sp>
        <p:nvSpPr>
          <p:cNvPr id="161799" name="TextBox 10"/>
          <p:cNvSpPr txBox="1">
            <a:spLocks noChangeArrowheads="1"/>
          </p:cNvSpPr>
          <p:nvPr/>
        </p:nvSpPr>
        <p:spPr bwMode="auto">
          <a:xfrm>
            <a:off x="7126288" y="1487488"/>
            <a:ext cx="1811337"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Lock Camera</a:t>
            </a:r>
          </a:p>
        </p:txBody>
      </p:sp>
      <p:sp>
        <p:nvSpPr>
          <p:cNvPr id="161800" name="TextBox 11"/>
          <p:cNvSpPr txBox="1">
            <a:spLocks noChangeArrowheads="1"/>
          </p:cNvSpPr>
          <p:nvPr/>
        </p:nvSpPr>
        <p:spPr bwMode="auto">
          <a:xfrm>
            <a:off x="7386638" y="4527550"/>
            <a:ext cx="9779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Zoom</a:t>
            </a:r>
          </a:p>
        </p:txBody>
      </p:sp>
      <p:sp>
        <p:nvSpPr>
          <p:cNvPr id="161801" name="TextBox 12"/>
          <p:cNvSpPr txBox="1">
            <a:spLocks noChangeArrowheads="1"/>
          </p:cNvSpPr>
          <p:nvPr/>
        </p:nvSpPr>
        <p:spPr bwMode="auto">
          <a:xfrm>
            <a:off x="7413625" y="5818188"/>
            <a:ext cx="1004888"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Focus</a:t>
            </a:r>
          </a:p>
        </p:txBody>
      </p:sp>
      <p:sp>
        <p:nvSpPr>
          <p:cNvPr id="161802" name="TextBox 13"/>
          <p:cNvSpPr txBox="1">
            <a:spLocks noChangeArrowheads="1"/>
          </p:cNvSpPr>
          <p:nvPr/>
        </p:nvSpPr>
        <p:spPr bwMode="auto">
          <a:xfrm>
            <a:off x="2133600" y="60198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Presets</a:t>
            </a:r>
          </a:p>
        </p:txBody>
      </p:sp>
      <p:cxnSp>
        <p:nvCxnSpPr>
          <p:cNvPr id="161803" name="Straight Arrow Connector 14"/>
          <p:cNvCxnSpPr>
            <a:cxnSpLocks noChangeShapeType="1"/>
            <a:stCxn id="161798" idx="3"/>
          </p:cNvCxnSpPr>
          <p:nvPr/>
        </p:nvCxnSpPr>
        <p:spPr bwMode="auto">
          <a:xfrm>
            <a:off x="1765300" y="3778766"/>
            <a:ext cx="2824163" cy="183634"/>
          </a:xfrm>
          <a:prstGeom prst="straightConnector1">
            <a:avLst/>
          </a:prstGeom>
          <a:noFill/>
          <a:ln w="38100" algn="ctr">
            <a:solidFill>
              <a:schemeClr val="accent2"/>
            </a:solidFill>
            <a:round/>
            <a:headEnd/>
            <a:tailEnd type="arrow" w="med" len="med"/>
          </a:ln>
        </p:spPr>
      </p:cxnSp>
      <p:cxnSp>
        <p:nvCxnSpPr>
          <p:cNvPr id="161804" name="Straight Arrow Connector 17"/>
          <p:cNvCxnSpPr>
            <a:cxnSpLocks noChangeShapeType="1"/>
            <a:stCxn id="161802" idx="0"/>
          </p:cNvCxnSpPr>
          <p:nvPr/>
        </p:nvCxnSpPr>
        <p:spPr bwMode="auto">
          <a:xfrm flipH="1" flipV="1">
            <a:off x="2590800" y="5638800"/>
            <a:ext cx="152400" cy="381000"/>
          </a:xfrm>
          <a:prstGeom prst="straightConnector1">
            <a:avLst/>
          </a:prstGeom>
          <a:noFill/>
          <a:ln w="38100" algn="ctr">
            <a:solidFill>
              <a:schemeClr val="accent2"/>
            </a:solidFill>
            <a:round/>
            <a:headEnd/>
            <a:tailEnd type="arrow" w="med" len="med"/>
          </a:ln>
        </p:spPr>
      </p:cxnSp>
      <p:cxnSp>
        <p:nvCxnSpPr>
          <p:cNvPr id="161805" name="Straight Arrow Connector 20"/>
          <p:cNvCxnSpPr>
            <a:cxnSpLocks noChangeShapeType="1"/>
            <a:stCxn id="161801" idx="1"/>
          </p:cNvCxnSpPr>
          <p:nvPr/>
        </p:nvCxnSpPr>
        <p:spPr bwMode="auto">
          <a:xfrm flipH="1" flipV="1">
            <a:off x="6902451" y="5702301"/>
            <a:ext cx="511174" cy="300553"/>
          </a:xfrm>
          <a:prstGeom prst="straightConnector1">
            <a:avLst/>
          </a:prstGeom>
          <a:noFill/>
          <a:ln w="38100" algn="ctr">
            <a:solidFill>
              <a:schemeClr val="accent2"/>
            </a:solidFill>
            <a:round/>
            <a:headEnd/>
            <a:tailEnd type="arrow" w="med" len="med"/>
          </a:ln>
        </p:spPr>
      </p:cxnSp>
      <p:cxnSp>
        <p:nvCxnSpPr>
          <p:cNvPr id="161806" name="Straight Arrow Connector 23"/>
          <p:cNvCxnSpPr>
            <a:cxnSpLocks noChangeShapeType="1"/>
            <a:stCxn id="161800" idx="1"/>
          </p:cNvCxnSpPr>
          <p:nvPr/>
        </p:nvCxnSpPr>
        <p:spPr bwMode="auto">
          <a:xfrm flipH="1">
            <a:off x="6911976" y="4712216"/>
            <a:ext cx="474662" cy="272534"/>
          </a:xfrm>
          <a:prstGeom prst="straightConnector1">
            <a:avLst/>
          </a:prstGeom>
          <a:noFill/>
          <a:ln w="38100" algn="ctr">
            <a:solidFill>
              <a:schemeClr val="accent2"/>
            </a:solidFill>
            <a:round/>
            <a:headEnd/>
            <a:tailEnd type="arrow" w="med" len="med"/>
          </a:ln>
        </p:spPr>
      </p:cxnSp>
      <p:cxnSp>
        <p:nvCxnSpPr>
          <p:cNvPr id="161807" name="Straight Arrow Connector 26"/>
          <p:cNvCxnSpPr>
            <a:cxnSpLocks noChangeShapeType="1"/>
            <a:stCxn id="161799" idx="2"/>
          </p:cNvCxnSpPr>
          <p:nvPr/>
        </p:nvCxnSpPr>
        <p:spPr bwMode="auto">
          <a:xfrm flipH="1">
            <a:off x="6902450" y="1856820"/>
            <a:ext cx="1129507" cy="527605"/>
          </a:xfrm>
          <a:prstGeom prst="straightConnector1">
            <a:avLst/>
          </a:prstGeom>
          <a:noFill/>
          <a:ln w="38100" algn="ctr">
            <a:solidFill>
              <a:schemeClr val="accent2"/>
            </a:solidFill>
            <a:round/>
            <a:headEnd/>
            <a:tailEnd type="arrow" w="med" len="med"/>
          </a:ln>
        </p:spPr>
      </p:cxnSp>
      <p:pic>
        <p:nvPicPr>
          <p:cNvPr id="16" name="Picture 3"/>
          <p:cNvPicPr>
            <a:picLocks noChangeAspect="1" noChangeArrowheads="1"/>
          </p:cNvPicPr>
          <p:nvPr/>
        </p:nvPicPr>
        <p:blipFill>
          <a:blip r:embed="rId4" cstate="print"/>
          <a:srcRect/>
          <a:stretch>
            <a:fillRect/>
          </a:stretch>
        </p:blipFill>
        <p:spPr bwMode="auto">
          <a:xfrm>
            <a:off x="533400" y="5181600"/>
            <a:ext cx="1238148" cy="1466850"/>
          </a:xfrm>
          <a:prstGeom prst="rect">
            <a:avLst/>
          </a:prstGeom>
          <a:noFill/>
          <a:ln w="9525">
            <a:noFill/>
            <a:miter lim="800000"/>
            <a:headEnd/>
            <a:tailEnd/>
          </a:ln>
        </p:spPr>
      </p:pic>
      <p:cxnSp>
        <p:nvCxnSpPr>
          <p:cNvPr id="17" name="Straight Arrow Connector 16"/>
          <p:cNvCxnSpPr/>
          <p:nvPr/>
        </p:nvCxnSpPr>
        <p:spPr>
          <a:xfrm flipH="1">
            <a:off x="1752600" y="4038600"/>
            <a:ext cx="838200" cy="11430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13"/>
          <p:cNvSpPr txBox="1">
            <a:spLocks noChangeArrowheads="1"/>
          </p:cNvSpPr>
          <p:nvPr/>
        </p:nvSpPr>
        <p:spPr bwMode="auto">
          <a:xfrm>
            <a:off x="685800" y="44958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dirty="0" smtClean="0"/>
              <a:t>Right click</a:t>
            </a:r>
            <a:endParaRPr lang="en-US"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VoD</a:t>
            </a:r>
            <a:r>
              <a:rPr lang="en-US" dirty="0"/>
              <a:t>: Camera Controls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68</a:t>
            </a:fld>
            <a:endParaRPr lang="en-US"/>
          </a:p>
        </p:txBody>
      </p:sp>
      <p:pic>
        <p:nvPicPr>
          <p:cNvPr id="6" name="Picture 5"/>
          <p:cNvPicPr>
            <a:picLocks noChangeAspect="1"/>
          </p:cNvPicPr>
          <p:nvPr/>
        </p:nvPicPr>
        <p:blipFill>
          <a:blip r:embed="rId2"/>
          <a:stretch>
            <a:fillRect/>
          </a:stretch>
        </p:blipFill>
        <p:spPr>
          <a:xfrm>
            <a:off x="152400" y="1679051"/>
            <a:ext cx="5824152" cy="4797948"/>
          </a:xfrm>
          <a:prstGeom prst="rect">
            <a:avLst/>
          </a:prstGeom>
        </p:spPr>
      </p:pic>
      <p:sp>
        <p:nvSpPr>
          <p:cNvPr id="7" name="TextBox 11"/>
          <p:cNvSpPr txBox="1">
            <a:spLocks noChangeArrowheads="1"/>
          </p:cNvSpPr>
          <p:nvPr/>
        </p:nvSpPr>
        <p:spPr bwMode="auto">
          <a:xfrm>
            <a:off x="6629401" y="2133600"/>
            <a:ext cx="13716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smtClean="0"/>
              <a:t>Expand List of Cameras</a:t>
            </a:r>
            <a:endParaRPr lang="en-US" dirty="0"/>
          </a:p>
        </p:txBody>
      </p:sp>
      <p:cxnSp>
        <p:nvCxnSpPr>
          <p:cNvPr id="8" name="Straight Arrow Connector 23"/>
          <p:cNvCxnSpPr>
            <a:cxnSpLocks noChangeShapeType="1"/>
            <a:stCxn id="7" idx="1"/>
          </p:cNvCxnSpPr>
          <p:nvPr/>
        </p:nvCxnSpPr>
        <p:spPr bwMode="auto">
          <a:xfrm flipH="1">
            <a:off x="2640596" y="2456766"/>
            <a:ext cx="3988805" cy="1734234"/>
          </a:xfrm>
          <a:prstGeom prst="straightConnector1">
            <a:avLst/>
          </a:prstGeom>
          <a:noFill/>
          <a:ln w="38100" algn="ctr">
            <a:solidFill>
              <a:schemeClr val="accent2"/>
            </a:solidFill>
            <a:round/>
            <a:headEnd/>
            <a:tailEnd type="arrow" w="med" len="med"/>
          </a:ln>
        </p:spPr>
      </p:cxnSp>
      <p:sp>
        <p:nvSpPr>
          <p:cNvPr id="13" name="TextBox 11"/>
          <p:cNvSpPr txBox="1">
            <a:spLocks noChangeArrowheads="1"/>
          </p:cNvSpPr>
          <p:nvPr/>
        </p:nvSpPr>
        <p:spPr bwMode="auto">
          <a:xfrm>
            <a:off x="6324600" y="4916424"/>
            <a:ext cx="19812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smtClean="0"/>
              <a:t>Drag and Drop Cameras from List</a:t>
            </a:r>
            <a:endParaRPr lang="en-US" dirty="0"/>
          </a:p>
        </p:txBody>
      </p:sp>
      <p:cxnSp>
        <p:nvCxnSpPr>
          <p:cNvPr id="14" name="Straight Arrow Connector 23"/>
          <p:cNvCxnSpPr>
            <a:cxnSpLocks noChangeShapeType="1"/>
            <a:stCxn id="13" idx="1"/>
          </p:cNvCxnSpPr>
          <p:nvPr/>
        </p:nvCxnSpPr>
        <p:spPr bwMode="auto">
          <a:xfrm flipH="1" flipV="1">
            <a:off x="1066800" y="4514167"/>
            <a:ext cx="5257800" cy="725423"/>
          </a:xfrm>
          <a:prstGeom prst="straightConnector1">
            <a:avLst/>
          </a:prstGeom>
          <a:noFill/>
          <a:ln w="38100" algn="ctr">
            <a:solidFill>
              <a:schemeClr val="accent2"/>
            </a:solidFill>
            <a:round/>
            <a:headEnd/>
            <a:tailEnd type="arrow" w="med" len="med"/>
          </a:ln>
        </p:spPr>
      </p:cxnSp>
    </p:spTree>
    <p:extLst>
      <p:ext uri="{BB962C8B-B14F-4D97-AF65-F5344CB8AC3E}">
        <p14:creationId xmlns:p14="http://schemas.microsoft.com/office/powerpoint/2010/main" val="1341581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VoD</a:t>
            </a:r>
            <a:r>
              <a:rPr lang="en-US" dirty="0" smtClean="0"/>
              <a:t>: Window Menu Options</a:t>
            </a:r>
            <a:endParaRPr lang="en-US" dirty="0"/>
          </a:p>
        </p:txBody>
      </p:sp>
      <p:sp>
        <p:nvSpPr>
          <p:cNvPr id="3" name="Content Placeholder 2"/>
          <p:cNvSpPr>
            <a:spLocks noGrp="1"/>
          </p:cNvSpPr>
          <p:nvPr>
            <p:ph idx="1"/>
          </p:nvPr>
        </p:nvSpPr>
        <p:spPr>
          <a:xfrm>
            <a:off x="381000" y="2209800"/>
            <a:ext cx="3657600" cy="3886200"/>
          </a:xfrm>
        </p:spPr>
        <p:txBody>
          <a:bodyPr>
            <a:normAutofit fontScale="62500" lnSpcReduction="20000"/>
          </a:bodyPr>
          <a:lstStyle/>
          <a:p>
            <a:r>
              <a:rPr lang="en-US" dirty="0" smtClean="0"/>
              <a:t>New</a:t>
            </a:r>
          </a:p>
          <a:p>
            <a:pPr lvl="1"/>
            <a:r>
              <a:rPr lang="en-US" dirty="0" smtClean="0"/>
              <a:t>Open a new Desktop View Wall window or video panel</a:t>
            </a:r>
          </a:p>
          <a:p>
            <a:r>
              <a:rPr lang="en-US" dirty="0" smtClean="0"/>
              <a:t>Options</a:t>
            </a:r>
          </a:p>
          <a:p>
            <a:pPr lvl="1"/>
            <a:r>
              <a:rPr lang="en-US" dirty="0" smtClean="0"/>
              <a:t>Hide/Show Labels</a:t>
            </a:r>
          </a:p>
          <a:p>
            <a:pPr lvl="1"/>
            <a:r>
              <a:rPr lang="en-US" dirty="0" smtClean="0"/>
              <a:t>Stretch/</a:t>
            </a:r>
            <a:r>
              <a:rPr lang="en-US" dirty="0" err="1" smtClean="0"/>
              <a:t>Unstretch</a:t>
            </a:r>
            <a:r>
              <a:rPr lang="en-US" dirty="0" smtClean="0"/>
              <a:t> Video</a:t>
            </a:r>
          </a:p>
          <a:p>
            <a:pPr lvl="1"/>
            <a:r>
              <a:rPr lang="en-US" dirty="0" smtClean="0"/>
              <a:t>Play/Stop Video</a:t>
            </a:r>
          </a:p>
          <a:p>
            <a:r>
              <a:rPr lang="en-US" dirty="0" smtClean="0"/>
              <a:t>Layouts</a:t>
            </a:r>
          </a:p>
          <a:p>
            <a:pPr lvl="1"/>
            <a:r>
              <a:rPr lang="en-US" dirty="0" smtClean="0"/>
              <a:t>Save/Load/Delete video layout</a:t>
            </a:r>
          </a:p>
          <a:p>
            <a:r>
              <a:rPr lang="en-US" dirty="0" smtClean="0"/>
              <a:t>Tours</a:t>
            </a:r>
          </a:p>
          <a:p>
            <a:pPr lvl="1"/>
            <a:r>
              <a:rPr lang="en-US" dirty="0" smtClean="0"/>
              <a:t>Save/Delete/Use Video Tours</a:t>
            </a:r>
          </a:p>
          <a:p>
            <a:pPr lvl="1"/>
            <a:r>
              <a:rPr lang="en-US" dirty="0" smtClean="0"/>
              <a:t>Also, right-click on video to select/edit tour</a:t>
            </a:r>
          </a:p>
          <a:p>
            <a:pPr lvl="1"/>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69</a:t>
            </a:fld>
            <a:endParaRPr lang="en-US"/>
          </a:p>
        </p:txBody>
      </p:sp>
      <p:pic>
        <p:nvPicPr>
          <p:cNvPr id="570370" name="Picture 2"/>
          <p:cNvPicPr>
            <a:picLocks noChangeAspect="1" noChangeArrowheads="1"/>
          </p:cNvPicPr>
          <p:nvPr/>
        </p:nvPicPr>
        <p:blipFill>
          <a:blip r:embed="rId2" cstate="print"/>
          <a:srcRect/>
          <a:stretch>
            <a:fillRect/>
          </a:stretch>
        </p:blipFill>
        <p:spPr bwMode="auto">
          <a:xfrm>
            <a:off x="5105400" y="1676400"/>
            <a:ext cx="3048000" cy="1798386"/>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457200" y="1752600"/>
            <a:ext cx="1838325" cy="419100"/>
          </a:xfrm>
          <a:prstGeom prst="rect">
            <a:avLst/>
          </a:prstGeom>
          <a:noFill/>
          <a:ln w="9525">
            <a:noFill/>
            <a:miter lim="800000"/>
            <a:headEnd/>
            <a:tailEnd/>
          </a:ln>
        </p:spPr>
      </p:pic>
      <p:pic>
        <p:nvPicPr>
          <p:cNvPr id="570371" name="Picture 3"/>
          <p:cNvPicPr>
            <a:picLocks noChangeAspect="1" noChangeArrowheads="1"/>
          </p:cNvPicPr>
          <p:nvPr/>
        </p:nvPicPr>
        <p:blipFill>
          <a:blip r:embed="rId4" cstate="print"/>
          <a:srcRect/>
          <a:stretch>
            <a:fillRect/>
          </a:stretch>
        </p:blipFill>
        <p:spPr bwMode="auto">
          <a:xfrm>
            <a:off x="5105400" y="3657600"/>
            <a:ext cx="3657600" cy="2222269"/>
          </a:xfrm>
          <a:prstGeom prst="rect">
            <a:avLst/>
          </a:prstGeom>
          <a:noFill/>
          <a:ln w="9525">
            <a:noFill/>
            <a:miter lim="800000"/>
            <a:headEnd/>
            <a:tailEnd/>
          </a:ln>
        </p:spPr>
      </p:pic>
      <p:cxnSp>
        <p:nvCxnSpPr>
          <p:cNvPr id="12" name="Straight Arrow Connector 11"/>
          <p:cNvCxnSpPr/>
          <p:nvPr/>
        </p:nvCxnSpPr>
        <p:spPr>
          <a:xfrm flipV="1">
            <a:off x="3429000" y="2971800"/>
            <a:ext cx="1676400"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4419600"/>
            <a:ext cx="1143000" cy="83820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a:blip r:embed="rId5" cstate="print"/>
          <a:srcRect/>
          <a:stretch>
            <a:fillRect/>
          </a:stretch>
        </p:blipFill>
        <p:spPr bwMode="auto">
          <a:xfrm>
            <a:off x="3962400" y="5410199"/>
            <a:ext cx="990600" cy="1173577"/>
          </a:xfrm>
          <a:prstGeom prst="rect">
            <a:avLst/>
          </a:prstGeom>
          <a:noFill/>
          <a:ln w="9525">
            <a:noFill/>
            <a:miter lim="800000"/>
            <a:headEnd/>
            <a:tailEnd/>
          </a:ln>
        </p:spPr>
      </p:pic>
      <p:cxnSp>
        <p:nvCxnSpPr>
          <p:cNvPr id="27" name="Straight Arrow Connector 26"/>
          <p:cNvCxnSpPr/>
          <p:nvPr/>
        </p:nvCxnSpPr>
        <p:spPr>
          <a:xfrm>
            <a:off x="2667000" y="5638800"/>
            <a:ext cx="1219200" cy="4572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886200" y="6019800"/>
            <a:ext cx="990600" cy="304800"/>
          </a:xfrm>
          <a:prstGeom prst="ellipse">
            <a:avLst/>
          </a:prstGeom>
          <a:no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Keeping</a:t>
            </a:r>
            <a:endParaRPr lang="en-US" dirty="0"/>
          </a:p>
        </p:txBody>
      </p:sp>
      <p:sp>
        <p:nvSpPr>
          <p:cNvPr id="3" name="Content Placeholder 2"/>
          <p:cNvSpPr>
            <a:spLocks noGrp="1"/>
          </p:cNvSpPr>
          <p:nvPr>
            <p:ph idx="1"/>
          </p:nvPr>
        </p:nvSpPr>
        <p:spPr/>
        <p:txBody>
          <a:bodyPr/>
          <a:lstStyle/>
          <a:p>
            <a:r>
              <a:rPr lang="en-US" dirty="0" smtClean="0"/>
              <a:t>Please sign in and PRINT clearly</a:t>
            </a:r>
          </a:p>
          <a:p>
            <a:r>
              <a:rPr lang="en-US" dirty="0" smtClean="0"/>
              <a:t>Breaks built into training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114691" name="Picture 3"/>
          <p:cNvPicPr>
            <a:picLocks noChangeAspect="1" noChangeArrowheads="1"/>
          </p:cNvPicPr>
          <p:nvPr/>
        </p:nvPicPr>
        <p:blipFill>
          <a:blip r:embed="rId2" cstate="print"/>
          <a:srcRect/>
          <a:stretch>
            <a:fillRect/>
          </a:stretch>
        </p:blipFill>
        <p:spPr bwMode="auto">
          <a:xfrm>
            <a:off x="2667000" y="3200400"/>
            <a:ext cx="3962400" cy="16802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4691"/>
                                        </p:tgtEl>
                                        <p:attrNameLst>
                                          <p:attrName>style.visibility</p:attrName>
                                        </p:attrNameLst>
                                      </p:cBhvr>
                                      <p:to>
                                        <p:strVal val="visible"/>
                                      </p:to>
                                    </p:set>
                                    <p:animEffect transition="in" filter="blinds(horizontal)">
                                      <p:cBhvr>
                                        <p:cTn id="15"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C:\Documents\Projects\SunGuide Training\Master Slides\Screen Shots\Screan Shots R7.0\CCTV\CameraBloc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78" y="1874067"/>
            <a:ext cx="6121400" cy="2940050"/>
          </a:xfrm>
          <a:prstGeom prst="rect">
            <a:avLst/>
          </a:prstGeom>
          <a:noFill/>
          <a:extLst>
            <a:ext uri="{909E8E84-426E-40DD-AFC4-6F175D3DCCD1}">
              <a14:hiddenFill xmlns:a14="http://schemas.microsoft.com/office/drawing/2010/main">
                <a:solidFill>
                  <a:srgbClr val="FFFFFF"/>
                </a:solidFill>
              </a14:hiddenFill>
            </a:ext>
          </a:extLst>
        </p:spPr>
      </p:pic>
      <p:pic>
        <p:nvPicPr>
          <p:cNvPr id="100353" name="Picture 1"/>
          <p:cNvPicPr>
            <a:picLocks noChangeAspect="1" noChangeArrowheads="1"/>
          </p:cNvPicPr>
          <p:nvPr/>
        </p:nvPicPr>
        <p:blipFill>
          <a:blip r:embed="rId4" cstate="print"/>
          <a:srcRect/>
          <a:stretch>
            <a:fillRect/>
          </a:stretch>
        </p:blipFill>
        <p:spPr bwMode="auto">
          <a:xfrm>
            <a:off x="5181600" y="1209675"/>
            <a:ext cx="2714625" cy="1076325"/>
          </a:xfrm>
          <a:prstGeom prst="rect">
            <a:avLst/>
          </a:prstGeom>
          <a:noFill/>
          <a:ln w="9525">
            <a:noFill/>
            <a:miter lim="800000"/>
            <a:headEnd/>
            <a:tailEnd/>
          </a:ln>
        </p:spPr>
      </p:pic>
      <p:sp>
        <p:nvSpPr>
          <p:cNvPr id="148485" name="Slide Number Placeholder 7"/>
          <p:cNvSpPr>
            <a:spLocks noGrp="1"/>
          </p:cNvSpPr>
          <p:nvPr>
            <p:ph type="sldNum" sz="quarter" idx="12"/>
          </p:nvPr>
        </p:nvSpPr>
        <p:spPr>
          <a:noFill/>
        </p:spPr>
        <p:txBody>
          <a:bodyPr/>
          <a:lstStyle/>
          <a:p>
            <a:fld id="{312C7C37-6F6A-479B-8FA3-E452F9C9CEE0}" type="slidenum">
              <a:rPr lang="en-US" smtClean="0"/>
              <a:pPr/>
              <a:t>70</a:t>
            </a:fld>
            <a:endParaRPr lang="en-US" smtClean="0"/>
          </a:p>
        </p:txBody>
      </p:sp>
      <p:sp>
        <p:nvSpPr>
          <p:cNvPr id="4113411" name="Rectangle 3"/>
          <p:cNvSpPr>
            <a:spLocks noGrp="1" noChangeArrowheads="1"/>
          </p:cNvSpPr>
          <p:nvPr>
            <p:ph type="body" sz="half" idx="1"/>
          </p:nvPr>
        </p:nvSpPr>
        <p:spPr>
          <a:xfrm>
            <a:off x="381000" y="5029200"/>
            <a:ext cx="8588375" cy="1600200"/>
          </a:xfrm>
        </p:spPr>
        <p:txBody>
          <a:bodyPr/>
          <a:lstStyle/>
          <a:p>
            <a:r>
              <a:rPr lang="en-US" sz="2000" dirty="0" smtClean="0"/>
              <a:t>Click “Camera Blocking” from Cameras context menu </a:t>
            </a:r>
          </a:p>
          <a:p>
            <a:r>
              <a:rPr lang="en-US" sz="2000" dirty="0" smtClean="0"/>
              <a:t>Page lists all cameras posting images to the public website</a:t>
            </a:r>
          </a:p>
          <a:p>
            <a:r>
              <a:rPr lang="en-US" sz="2000" dirty="0" smtClean="0"/>
              <a:t>Images not appropriate for public consumption should be blocked</a:t>
            </a:r>
          </a:p>
          <a:p>
            <a:r>
              <a:rPr lang="en-US" sz="2000" dirty="0"/>
              <a:t>Click “Block” to block the image from the 511 (FL ATIS) website</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Blocking</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19" name="Oval 7"/>
          <p:cNvSpPr>
            <a:spLocks noChangeArrowheads="1"/>
          </p:cNvSpPr>
          <p:nvPr/>
        </p:nvSpPr>
        <p:spPr bwMode="auto">
          <a:xfrm>
            <a:off x="6518275" y="1346200"/>
            <a:ext cx="1204913" cy="20478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0" name="Line 8"/>
          <p:cNvSpPr>
            <a:spLocks noChangeShapeType="1"/>
          </p:cNvSpPr>
          <p:nvPr/>
        </p:nvSpPr>
        <p:spPr bwMode="auto">
          <a:xfrm flipH="1">
            <a:off x="4333875" y="1457325"/>
            <a:ext cx="2185988" cy="546100"/>
          </a:xfrm>
          <a:prstGeom prst="line">
            <a:avLst/>
          </a:prstGeom>
          <a:noFill/>
          <a:ln w="25400">
            <a:solidFill>
              <a:srgbClr val="FF0000"/>
            </a:solidFill>
            <a:round/>
            <a:headEnd/>
            <a:tailEnd type="triangle" w="med" len="med"/>
          </a:ln>
        </p:spPr>
        <p:txBody>
          <a:bodyPr lIns="92066" tIns="46033" rIns="92066" bIns="46033"/>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13411">
                                            <p:txEl>
                                              <p:pRg st="1" end="1"/>
                                            </p:txEl>
                                          </p:spTgt>
                                        </p:tgtEl>
                                        <p:attrNameLst>
                                          <p:attrName>style.visibility</p:attrName>
                                        </p:attrNameLst>
                                      </p:cBhvr>
                                      <p:to>
                                        <p:strVal val="visible"/>
                                      </p:to>
                                    </p:set>
                                    <p:anim calcmode="lin" valueType="num">
                                      <p:cBhvr additive="base">
                                        <p:cTn id="12"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1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13411">
                                            <p:txEl>
                                              <p:pRg st="2" end="2"/>
                                            </p:txEl>
                                          </p:spTgt>
                                        </p:tgtEl>
                                        <p:attrNameLst>
                                          <p:attrName>style.visibility</p:attrName>
                                        </p:attrNameLst>
                                      </p:cBhvr>
                                      <p:to>
                                        <p:strVal val="visible"/>
                                      </p:to>
                                    </p:set>
                                    <p:anim calcmode="lin" valueType="num">
                                      <p:cBhvr additive="base">
                                        <p:cTn id="18"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1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13411">
                                            <p:txEl>
                                              <p:pRg st="3" end="3"/>
                                            </p:txEl>
                                          </p:spTgt>
                                        </p:tgtEl>
                                        <p:attrNameLst>
                                          <p:attrName>style.visibility</p:attrName>
                                        </p:attrNameLst>
                                      </p:cBhvr>
                                      <p:to>
                                        <p:strVal val="visible"/>
                                      </p:to>
                                    </p:set>
                                    <p:anim calcmode="lin" valueType="num">
                                      <p:cBhvr additive="base">
                                        <p:cTn id="24" dur="500" fill="hold"/>
                                        <p:tgtEl>
                                          <p:spTgt spid="41134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1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Slide Number Placeholder 7"/>
          <p:cNvSpPr>
            <a:spLocks noGrp="1"/>
          </p:cNvSpPr>
          <p:nvPr>
            <p:ph type="sldNum" sz="quarter" idx="12"/>
          </p:nvPr>
        </p:nvSpPr>
        <p:spPr>
          <a:noFill/>
        </p:spPr>
        <p:txBody>
          <a:bodyPr/>
          <a:lstStyle/>
          <a:p>
            <a:fld id="{312C7C37-6F6A-479B-8FA3-E452F9C9CEE0}" type="slidenum">
              <a:rPr lang="en-US" smtClean="0"/>
              <a:pPr/>
              <a:t>71</a:t>
            </a:fld>
            <a:endParaRPr lang="en-US" smtClean="0"/>
          </a:p>
        </p:txBody>
      </p:sp>
      <p:sp>
        <p:nvSpPr>
          <p:cNvPr id="4113411" name="Rectangle 3"/>
          <p:cNvSpPr>
            <a:spLocks noGrp="1" noChangeArrowheads="1"/>
          </p:cNvSpPr>
          <p:nvPr>
            <p:ph type="body" sz="half" idx="1"/>
          </p:nvPr>
        </p:nvSpPr>
        <p:spPr>
          <a:xfrm>
            <a:off x="381000" y="5486400"/>
            <a:ext cx="8588375" cy="1143000"/>
          </a:xfrm>
        </p:spPr>
        <p:txBody>
          <a:bodyPr/>
          <a:lstStyle/>
          <a:p>
            <a:r>
              <a:rPr lang="en-US" sz="2000" dirty="0" smtClean="0"/>
              <a:t>Set reminders for blocked cameras</a:t>
            </a:r>
            <a:endParaRPr lang="en-US" sz="2000" dirty="0"/>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Blocking</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6434" name="Picture 2" descr="C:\Documents\Projects\SunGuide Training\Master Slides\Screen Shots\Screan Shots R7.0\CCTV\CameraBlockingRemi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486400" cy="337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03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Slide Number Placeholder 5"/>
          <p:cNvSpPr>
            <a:spLocks noGrp="1"/>
          </p:cNvSpPr>
          <p:nvPr>
            <p:ph type="sldNum" sz="quarter" idx="12"/>
          </p:nvPr>
        </p:nvSpPr>
        <p:spPr>
          <a:noFill/>
        </p:spPr>
        <p:txBody>
          <a:bodyPr/>
          <a:lstStyle/>
          <a:p>
            <a:fld id="{1C79B269-FDAD-4A57-BC34-D16E696EC256}" type="slidenum">
              <a:rPr lang="en-US" smtClean="0"/>
              <a:pPr/>
              <a:t>72</a:t>
            </a:fld>
            <a:endParaRPr lang="en-US" smtClean="0"/>
          </a:p>
        </p:txBody>
      </p:sp>
      <p:sp>
        <p:nvSpPr>
          <p:cNvPr id="4152322" name="Rectangle 2"/>
          <p:cNvSpPr>
            <a:spLocks noGrp="1" noChangeArrowheads="1"/>
          </p:cNvSpPr>
          <p:nvPr>
            <p:ph type="title"/>
          </p:nvPr>
        </p:nvSpPr>
        <p:spPr/>
        <p:txBody>
          <a:bodyPr>
            <a:normAutofit/>
          </a:bodyPr>
          <a:lstStyle/>
          <a:p>
            <a:pPr>
              <a:defRPr/>
            </a:pPr>
            <a:r>
              <a:rPr lang="en-US" dirty="0" smtClean="0"/>
              <a:t>Keyboard / USB Joystick</a:t>
            </a:r>
          </a:p>
        </p:txBody>
      </p:sp>
      <p:sp>
        <p:nvSpPr>
          <p:cNvPr id="159749" name="Rectangle 3"/>
          <p:cNvSpPr>
            <a:spLocks noGrp="1" noChangeArrowheads="1"/>
          </p:cNvSpPr>
          <p:nvPr>
            <p:ph type="body" idx="1"/>
          </p:nvPr>
        </p:nvSpPr>
        <p:spPr/>
        <p:txBody>
          <a:bodyPr/>
          <a:lstStyle/>
          <a:p>
            <a:r>
              <a:rPr lang="en-US" sz="2400" dirty="0" smtClean="0"/>
              <a:t>Joystick can be used for simple PTZ</a:t>
            </a:r>
          </a:p>
          <a:p>
            <a:r>
              <a:rPr lang="en-US" sz="2400" dirty="0" smtClean="0"/>
              <a:t>Manual Control Panel (MCP)</a:t>
            </a:r>
          </a:p>
          <a:p>
            <a:r>
              <a:rPr lang="en-US" sz="2400" dirty="0" smtClean="0"/>
              <a:t>Capabilities</a:t>
            </a:r>
          </a:p>
          <a:p>
            <a:pPr lvl="1"/>
            <a:r>
              <a:rPr lang="en-US" sz="2000" dirty="0" smtClean="0"/>
              <a:t>Control CCTV devices (pan, tilt, zoom, focus, iris)</a:t>
            </a:r>
          </a:p>
          <a:p>
            <a:pPr lvl="1"/>
            <a:r>
              <a:rPr lang="en-US" sz="2000" dirty="0" smtClean="0"/>
              <a:t>Switch video (monitors or video wall)</a:t>
            </a:r>
          </a:p>
          <a:p>
            <a:pPr lvl="1"/>
            <a:r>
              <a:rPr lang="en-US" sz="2000" dirty="0" smtClean="0"/>
              <a:t>Display tours</a:t>
            </a:r>
          </a:p>
          <a:p>
            <a:r>
              <a:rPr lang="en-US" sz="2400" dirty="0" smtClean="0"/>
              <a:t>Device Naming</a:t>
            </a:r>
          </a:p>
          <a:p>
            <a:pPr lvl="1"/>
            <a:r>
              <a:rPr lang="en-US" sz="2000" dirty="0" smtClean="0"/>
              <a:t>Numeric prefix required for cameras, monitors, and video wall viewers (example: 101-CCTV1)</a:t>
            </a:r>
          </a:p>
        </p:txBody>
      </p:sp>
      <p:pic>
        <p:nvPicPr>
          <p:cNvPr id="159750" name="Picture 4" descr="MCP - AD2088"/>
          <p:cNvPicPr>
            <a:picLocks noChangeAspect="1" noChangeArrowheads="1"/>
          </p:cNvPicPr>
          <p:nvPr/>
        </p:nvPicPr>
        <p:blipFill>
          <a:blip r:embed="rId3" cstate="print"/>
          <a:srcRect/>
          <a:stretch>
            <a:fillRect/>
          </a:stretch>
        </p:blipFill>
        <p:spPr bwMode="auto">
          <a:xfrm>
            <a:off x="5091113" y="4986338"/>
            <a:ext cx="3138487" cy="1368425"/>
          </a:xfrm>
          <a:prstGeom prst="rect">
            <a:avLst/>
          </a:prstGeom>
          <a:noFill/>
          <a:ln w="9525">
            <a:noFill/>
            <a:miter lim="800000"/>
            <a:headEnd/>
            <a:tailEnd/>
          </a:ln>
        </p:spPr>
      </p:pic>
      <p:pic>
        <p:nvPicPr>
          <p:cNvPr id="159751" name="Picture 5" descr="MCP - AD300"/>
          <p:cNvPicPr>
            <a:picLocks noChangeAspect="1" noChangeArrowheads="1"/>
          </p:cNvPicPr>
          <p:nvPr/>
        </p:nvPicPr>
        <p:blipFill>
          <a:blip r:embed="rId4" cstate="print"/>
          <a:srcRect/>
          <a:stretch>
            <a:fillRect/>
          </a:stretch>
        </p:blipFill>
        <p:spPr bwMode="auto">
          <a:xfrm>
            <a:off x="731838" y="4905375"/>
            <a:ext cx="3609975" cy="1266825"/>
          </a:xfrm>
          <a:prstGeom prst="rect">
            <a:avLst/>
          </a:prstGeom>
          <a:noFill/>
          <a:ln w="9525">
            <a:noFill/>
            <a:miter lim="800000"/>
            <a:headEnd/>
            <a:tailEnd/>
          </a:ln>
        </p:spPr>
      </p:pic>
    </p:spTree>
    <p:extLst>
      <p:ext uri="{BB962C8B-B14F-4D97-AF65-F5344CB8AC3E}">
        <p14:creationId xmlns:p14="http://schemas.microsoft.com/office/powerpoint/2010/main" val="26950112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Circuit Television (CCTV)</a:t>
            </a:r>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73</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Tree>
    <p:extLst>
      <p:ext uri="{BB962C8B-B14F-4D97-AF65-F5344CB8AC3E}">
        <p14:creationId xmlns:p14="http://schemas.microsoft.com/office/powerpoint/2010/main" val="27335078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Slide Number Placeholder 7"/>
          <p:cNvSpPr>
            <a:spLocks noGrp="1"/>
          </p:cNvSpPr>
          <p:nvPr>
            <p:ph type="sldNum" sz="quarter" idx="12"/>
          </p:nvPr>
        </p:nvSpPr>
        <p:spPr>
          <a:noFill/>
        </p:spPr>
        <p:txBody>
          <a:bodyPr/>
          <a:lstStyle/>
          <a:p>
            <a:fld id="{312C7C37-6F6A-479B-8FA3-E452F9C9CEE0}" type="slidenum">
              <a:rPr lang="en-US" smtClean="0"/>
              <a:pPr/>
              <a:t>74</a:t>
            </a:fld>
            <a:endParaRPr lang="en-US" smtClean="0"/>
          </a:p>
        </p:txBody>
      </p:sp>
      <p:sp>
        <p:nvSpPr>
          <p:cNvPr id="4113411" name="Rectangle 3"/>
          <p:cNvSpPr>
            <a:spLocks noGrp="1" noChangeArrowheads="1"/>
          </p:cNvSpPr>
          <p:nvPr>
            <p:ph type="body" sz="half" idx="1"/>
          </p:nvPr>
        </p:nvSpPr>
        <p:spPr>
          <a:xfrm>
            <a:off x="381000" y="5562600"/>
            <a:ext cx="8588375" cy="1295400"/>
          </a:xfrm>
        </p:spPr>
        <p:txBody>
          <a:bodyPr>
            <a:normAutofit/>
          </a:bodyPr>
          <a:lstStyle/>
          <a:p>
            <a:r>
              <a:rPr lang="en-US" sz="2000" dirty="0" smtClean="0"/>
              <a:t>Configure PTZ connection control</a:t>
            </a:r>
          </a:p>
          <a:p>
            <a:pPr lvl="1"/>
            <a:r>
              <a:rPr lang="en-US" sz="1600" dirty="0" smtClean="0"/>
              <a:t>Configuration must match camera controller configuration</a:t>
            </a:r>
          </a:p>
          <a:p>
            <a:pPr lvl="1"/>
            <a:r>
              <a:rPr lang="en-US" sz="1600" dirty="0" smtClean="0"/>
              <a:t>One or more video streams per camera</a:t>
            </a:r>
            <a:endParaRPr lang="en-US" sz="1600" dirty="0"/>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Configuration</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7458" name="Picture 2" descr="C:\Documents\Projects\SunGuide Training\Master Slides\Screen Shots\Screan Shots R7.0\CCTV\Camera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44587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02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3411">
                                            <p:txEl>
                                              <p:pRg st="1" end="1"/>
                                            </p:txEl>
                                          </p:spTgt>
                                        </p:tgtEl>
                                        <p:attrNameLst>
                                          <p:attrName>style.visibility</p:attrName>
                                        </p:attrNameLst>
                                      </p:cBhvr>
                                      <p:to>
                                        <p:strVal val="visible"/>
                                      </p:to>
                                    </p:set>
                                    <p:anim calcmode="lin" valueType="num">
                                      <p:cBhvr additive="base">
                                        <p:cTn id="11"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13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13411">
                                            <p:txEl>
                                              <p:pRg st="2" end="2"/>
                                            </p:txEl>
                                          </p:spTgt>
                                        </p:tgtEl>
                                        <p:attrNameLst>
                                          <p:attrName>style.visibility</p:attrName>
                                        </p:attrNameLst>
                                      </p:cBhvr>
                                      <p:to>
                                        <p:strVal val="visible"/>
                                      </p:to>
                                    </p:set>
                                    <p:anim calcmode="lin" valueType="num">
                                      <p:cBhvr additive="base">
                                        <p:cTn id="15"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1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Slide Number Placeholder 7"/>
          <p:cNvSpPr>
            <a:spLocks noGrp="1"/>
          </p:cNvSpPr>
          <p:nvPr>
            <p:ph type="sldNum" sz="quarter" idx="12"/>
          </p:nvPr>
        </p:nvSpPr>
        <p:spPr>
          <a:noFill/>
        </p:spPr>
        <p:txBody>
          <a:bodyPr/>
          <a:lstStyle/>
          <a:p>
            <a:fld id="{312C7C37-6F6A-479B-8FA3-E452F9C9CEE0}" type="slidenum">
              <a:rPr lang="en-US" smtClean="0"/>
              <a:pPr/>
              <a:t>75</a:t>
            </a:fld>
            <a:endParaRPr lang="en-US" smtClean="0"/>
          </a:p>
        </p:txBody>
      </p:sp>
      <p:sp>
        <p:nvSpPr>
          <p:cNvPr id="4113411" name="Rectangle 3"/>
          <p:cNvSpPr>
            <a:spLocks noGrp="1" noChangeArrowheads="1"/>
          </p:cNvSpPr>
          <p:nvPr>
            <p:ph type="body" sz="half" idx="1"/>
          </p:nvPr>
        </p:nvSpPr>
        <p:spPr>
          <a:xfrm>
            <a:off x="381000" y="4572000"/>
            <a:ext cx="8588375" cy="1295400"/>
          </a:xfrm>
        </p:spPr>
        <p:txBody>
          <a:bodyPr>
            <a:normAutofit/>
          </a:bodyPr>
          <a:lstStyle/>
          <a:p>
            <a:r>
              <a:rPr lang="en-US" sz="2000" dirty="0" smtClean="0"/>
              <a:t>Define buttons on USB Joystick</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Configuration</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8482" name="Picture 2" descr="C:\Documents\Projects\SunGuide Training\Master Slides\Screen Shots\Screan Shots R7.0\CCTV\Usb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268605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24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Scheduled Actions Subsystem (SAS)</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76</a:t>
            </a:fld>
            <a:endParaRPr lang="en-US"/>
          </a:p>
        </p:txBody>
      </p:sp>
      <p:pic>
        <p:nvPicPr>
          <p:cNvPr id="72706" name="Picture 2"/>
          <p:cNvPicPr>
            <a:picLocks noChangeAspect="1" noChangeArrowheads="1"/>
          </p:cNvPicPr>
          <p:nvPr/>
        </p:nvPicPr>
        <p:blipFill>
          <a:blip r:embed="rId2" cstate="print"/>
          <a:srcRect/>
          <a:stretch>
            <a:fillRect/>
          </a:stretch>
        </p:blipFill>
        <p:spPr bwMode="auto">
          <a:xfrm>
            <a:off x="3124200" y="3581400"/>
            <a:ext cx="2828925"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Slide Number Placeholder 8"/>
          <p:cNvSpPr>
            <a:spLocks noGrp="1"/>
          </p:cNvSpPr>
          <p:nvPr>
            <p:ph type="sldNum" sz="quarter" idx="12"/>
          </p:nvPr>
        </p:nvSpPr>
        <p:spPr>
          <a:noFill/>
        </p:spPr>
        <p:txBody>
          <a:bodyPr/>
          <a:lstStyle/>
          <a:p>
            <a:fld id="{7EFD07D4-5A5B-489D-A758-9C8C454FBAF7}" type="slidenum">
              <a:rPr lang="en-US" smtClean="0"/>
              <a:pPr/>
              <a:t>77</a:t>
            </a:fld>
            <a:endParaRPr lang="en-US" smtClean="0"/>
          </a:p>
        </p:txBody>
      </p:sp>
      <p:sp>
        <p:nvSpPr>
          <p:cNvPr id="4121602" name="Rectangle 2"/>
          <p:cNvSpPr>
            <a:spLocks noGrp="1" noChangeArrowheads="1"/>
          </p:cNvSpPr>
          <p:nvPr>
            <p:ph type="title" sz="quarter"/>
          </p:nvPr>
        </p:nvSpPr>
        <p:spPr>
          <a:xfrm>
            <a:off x="838200" y="285750"/>
            <a:ext cx="6659563" cy="762000"/>
          </a:xfrm>
        </p:spPr>
        <p:txBody>
          <a:bodyPr>
            <a:normAutofit/>
          </a:bodyPr>
          <a:lstStyle/>
          <a:p>
            <a:pPr>
              <a:defRPr/>
            </a:pPr>
            <a:r>
              <a:rPr lang="en-US" sz="4100" dirty="0" smtClean="0"/>
              <a:t>SAS: Definitions </a:t>
            </a:r>
          </a:p>
        </p:txBody>
      </p:sp>
      <p:graphicFrame>
        <p:nvGraphicFramePr>
          <p:cNvPr id="4121603" name="Object 3"/>
          <p:cNvGraphicFramePr>
            <a:graphicFrameLocks noGrp="1" noChangeAspect="1"/>
          </p:cNvGraphicFramePr>
          <p:nvPr>
            <p:ph sz="quarter" idx="1"/>
          </p:nvPr>
        </p:nvGraphicFramePr>
        <p:xfrm>
          <a:off x="1371600" y="3352800"/>
          <a:ext cx="828675" cy="514350"/>
        </p:xfrm>
        <a:graphic>
          <a:graphicData uri="http://schemas.openxmlformats.org/presentationml/2006/ole">
            <mc:AlternateContent xmlns:mc="http://schemas.openxmlformats.org/markup-compatibility/2006">
              <mc:Choice xmlns:v="urn:schemas-microsoft-com:vml" Requires="v">
                <p:oleObj spid="_x0000_s74036" r:id="rId4" imgW="828791" imgH="514422" progId="">
                  <p:embed/>
                </p:oleObj>
              </mc:Choice>
              <mc:Fallback>
                <p:oleObj r:id="rId4" imgW="828791" imgH="51442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8286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 name="Group 7"/>
          <p:cNvGrpSpPr>
            <a:grpSpLocks/>
          </p:cNvGrpSpPr>
          <p:nvPr/>
        </p:nvGrpSpPr>
        <p:grpSpPr bwMode="auto">
          <a:xfrm>
            <a:off x="2205037" y="3354387"/>
            <a:ext cx="1206500" cy="493713"/>
            <a:chOff x="1496" y="1698"/>
            <a:chExt cx="759" cy="312"/>
          </a:xfrm>
        </p:grpSpPr>
        <p:graphicFrame>
          <p:nvGraphicFramePr>
            <p:cNvPr id="10247" name="Object 8"/>
            <p:cNvGraphicFramePr>
              <a:graphicFrameLocks noChangeAspect="1"/>
            </p:cNvGraphicFramePr>
            <p:nvPr/>
          </p:nvGraphicFramePr>
          <p:xfrm>
            <a:off x="1745" y="1698"/>
            <a:ext cx="510" cy="312"/>
          </p:xfrm>
          <a:graphic>
            <a:graphicData uri="http://schemas.openxmlformats.org/presentationml/2006/ole">
              <mc:AlternateContent xmlns:mc="http://schemas.openxmlformats.org/markup-compatibility/2006">
                <mc:Choice xmlns:v="urn:schemas-microsoft-com:vml" Requires="v">
                  <p:oleObj spid="_x0000_s74037" r:id="rId6" imgW="809738" imgH="495369" progId="">
                    <p:embed/>
                  </p:oleObj>
                </mc:Choice>
                <mc:Fallback>
                  <p:oleObj r:id="rId6" imgW="809738" imgH="49536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5"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1" name="Line 9"/>
            <p:cNvSpPr>
              <a:spLocks noChangeShapeType="1"/>
            </p:cNvSpPr>
            <p:nvPr/>
          </p:nvSpPr>
          <p:spPr bwMode="auto">
            <a:xfrm>
              <a:off x="1496" y="1880"/>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416300" y="3376612"/>
            <a:ext cx="1239837" cy="514350"/>
            <a:chOff x="2275" y="1698"/>
            <a:chExt cx="781" cy="324"/>
          </a:xfrm>
        </p:grpSpPr>
        <p:graphicFrame>
          <p:nvGraphicFramePr>
            <p:cNvPr id="10246" name="Object 11"/>
            <p:cNvGraphicFramePr>
              <a:graphicFrameLocks noChangeAspect="1"/>
            </p:cNvGraphicFramePr>
            <p:nvPr/>
          </p:nvGraphicFramePr>
          <p:xfrm>
            <a:off x="2534" y="1698"/>
            <a:ext cx="522" cy="324"/>
          </p:xfrm>
          <a:graphic>
            <a:graphicData uri="http://schemas.openxmlformats.org/presentationml/2006/ole">
              <mc:AlternateContent xmlns:mc="http://schemas.openxmlformats.org/markup-compatibility/2006">
                <mc:Choice xmlns:v="urn:schemas-microsoft-com:vml" Requires="v">
                  <p:oleObj spid="_x0000_s74038" r:id="rId8" imgW="828791" imgH="514422" progId="">
                    <p:embed/>
                  </p:oleObj>
                </mc:Choice>
                <mc:Fallback>
                  <p:oleObj r:id="rId8" imgW="828791" imgH="514422" progId="">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0" name="Line 12"/>
            <p:cNvSpPr>
              <a:spLocks noChangeShapeType="1"/>
            </p:cNvSpPr>
            <p:nvPr/>
          </p:nvSpPr>
          <p:spPr bwMode="auto">
            <a:xfrm>
              <a:off x="2275" y="1851"/>
              <a:ext cx="248"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4" name="Group 13"/>
          <p:cNvGrpSpPr>
            <a:grpSpLocks/>
          </p:cNvGrpSpPr>
          <p:nvPr/>
        </p:nvGrpSpPr>
        <p:grpSpPr bwMode="auto">
          <a:xfrm>
            <a:off x="4660900" y="3376612"/>
            <a:ext cx="1204912" cy="495300"/>
            <a:chOff x="3059" y="1698"/>
            <a:chExt cx="759" cy="312"/>
          </a:xfrm>
        </p:grpSpPr>
        <p:graphicFrame>
          <p:nvGraphicFramePr>
            <p:cNvPr id="10245" name="Object 14"/>
            <p:cNvGraphicFramePr>
              <a:graphicFrameLocks noChangeAspect="1"/>
            </p:cNvGraphicFramePr>
            <p:nvPr/>
          </p:nvGraphicFramePr>
          <p:xfrm>
            <a:off x="3308" y="1698"/>
            <a:ext cx="510" cy="312"/>
          </p:xfrm>
          <a:graphic>
            <a:graphicData uri="http://schemas.openxmlformats.org/presentationml/2006/ole">
              <mc:AlternateContent xmlns:mc="http://schemas.openxmlformats.org/markup-compatibility/2006">
                <mc:Choice xmlns:v="urn:schemas-microsoft-com:vml" Requires="v">
                  <p:oleObj spid="_x0000_s74039" r:id="rId9" imgW="809738" imgH="495369" progId="">
                    <p:embed/>
                  </p:oleObj>
                </mc:Choice>
                <mc:Fallback>
                  <p:oleObj r:id="rId9" imgW="809738" imgH="495369" progId="">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9" name="Line 15"/>
            <p:cNvSpPr>
              <a:spLocks noChangeShapeType="1"/>
            </p:cNvSpPr>
            <p:nvPr/>
          </p:nvSpPr>
          <p:spPr bwMode="auto">
            <a:xfrm>
              <a:off x="3059"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5" name="Group 16"/>
          <p:cNvGrpSpPr>
            <a:grpSpLocks/>
          </p:cNvGrpSpPr>
          <p:nvPr/>
        </p:nvGrpSpPr>
        <p:grpSpPr bwMode="auto">
          <a:xfrm>
            <a:off x="5880100" y="3376612"/>
            <a:ext cx="1201737" cy="514350"/>
            <a:chOff x="3827" y="1698"/>
            <a:chExt cx="757" cy="324"/>
          </a:xfrm>
        </p:grpSpPr>
        <p:graphicFrame>
          <p:nvGraphicFramePr>
            <p:cNvPr id="10244" name="Object 17"/>
            <p:cNvGraphicFramePr>
              <a:graphicFrameLocks noChangeAspect="1"/>
            </p:cNvGraphicFramePr>
            <p:nvPr/>
          </p:nvGraphicFramePr>
          <p:xfrm>
            <a:off x="4062" y="1698"/>
            <a:ext cx="522" cy="324"/>
          </p:xfrm>
          <a:graphic>
            <a:graphicData uri="http://schemas.openxmlformats.org/presentationml/2006/ole">
              <mc:AlternateContent xmlns:mc="http://schemas.openxmlformats.org/markup-compatibility/2006">
                <mc:Choice xmlns:v="urn:schemas-microsoft-com:vml" Requires="v">
                  <p:oleObj spid="_x0000_s74040" r:id="rId10" imgW="828791" imgH="514422" progId="">
                    <p:embed/>
                  </p:oleObj>
                </mc:Choice>
                <mc:Fallback>
                  <p:oleObj r:id="rId10" imgW="828791" imgH="514422"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8" name="Line 18"/>
            <p:cNvSpPr>
              <a:spLocks noChangeShapeType="1"/>
            </p:cNvSpPr>
            <p:nvPr/>
          </p:nvSpPr>
          <p:spPr bwMode="auto">
            <a:xfrm>
              <a:off x="3827"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6" name="Group 19"/>
          <p:cNvGrpSpPr>
            <a:grpSpLocks/>
          </p:cNvGrpSpPr>
          <p:nvPr/>
        </p:nvGrpSpPr>
        <p:grpSpPr bwMode="auto">
          <a:xfrm>
            <a:off x="7112000" y="3376612"/>
            <a:ext cx="1179512" cy="495300"/>
            <a:chOff x="4603" y="1698"/>
            <a:chExt cx="743" cy="312"/>
          </a:xfrm>
        </p:grpSpPr>
        <p:graphicFrame>
          <p:nvGraphicFramePr>
            <p:cNvPr id="10243" name="Object 20"/>
            <p:cNvGraphicFramePr>
              <a:graphicFrameLocks noChangeAspect="1"/>
            </p:cNvGraphicFramePr>
            <p:nvPr/>
          </p:nvGraphicFramePr>
          <p:xfrm>
            <a:off x="4836" y="1698"/>
            <a:ext cx="510" cy="312"/>
          </p:xfrm>
          <a:graphic>
            <a:graphicData uri="http://schemas.openxmlformats.org/presentationml/2006/ole">
              <mc:AlternateContent xmlns:mc="http://schemas.openxmlformats.org/markup-compatibility/2006">
                <mc:Choice xmlns:v="urn:schemas-microsoft-com:vml" Requires="v">
                  <p:oleObj spid="_x0000_s74041" r:id="rId11" imgW="809738" imgH="495369" progId="">
                    <p:embed/>
                  </p:oleObj>
                </mc:Choice>
                <mc:Fallback>
                  <p:oleObj r:id="rId11" imgW="809738" imgH="495369" progId="">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7" name="Line 21"/>
            <p:cNvSpPr>
              <a:spLocks noChangeShapeType="1"/>
            </p:cNvSpPr>
            <p:nvPr/>
          </p:nvSpPr>
          <p:spPr bwMode="auto">
            <a:xfrm>
              <a:off x="4603"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sp>
        <p:nvSpPr>
          <p:cNvPr id="22" name="Rectangle 3"/>
          <p:cNvSpPr txBox="1">
            <a:spLocks noChangeArrowheads="1"/>
          </p:cNvSpPr>
          <p:nvPr/>
        </p:nvSpPr>
        <p:spPr>
          <a:xfrm>
            <a:off x="533400" y="1600200"/>
            <a:ext cx="8093075" cy="4572000"/>
          </a:xfrm>
          <a:prstGeom prst="rect">
            <a:avLst/>
          </a:prstGeom>
        </p:spPr>
        <p:txBody>
          <a:bodyPr vert="horz" lIns="54864" tIns="91440" rtlCol="0">
            <a:normAutofit fontScale="92500" lnSpcReduction="10000"/>
          </a:bodyPr>
          <a:lstStyle/>
          <a:p>
            <a:pPr marL="438912" lvl="0" indent="-320040">
              <a:lnSpc>
                <a:spcPct val="90000"/>
              </a:lnSpc>
              <a:buClr>
                <a:schemeClr val="accent1"/>
              </a:buClr>
              <a:buSzPct val="80000"/>
              <a:buFont typeface="Wingdings 2"/>
              <a:buChar char=""/>
            </a:pPr>
            <a:r>
              <a:rPr lang="en-US" sz="2400" dirty="0" smtClean="0"/>
              <a:t>What is a sequence?</a:t>
            </a:r>
          </a:p>
          <a:p>
            <a:pPr marL="731520" lvl="1" indent="-274320">
              <a:lnSpc>
                <a:spcPct val="90000"/>
              </a:lnSpc>
              <a:spcBef>
                <a:spcPct val="20000"/>
              </a:spcBef>
              <a:buClr>
                <a:schemeClr val="accent2"/>
              </a:buClr>
              <a:buSzPct val="90000"/>
              <a:buFont typeface="Wingdings"/>
              <a:buChar char=""/>
            </a:pPr>
            <a:r>
              <a:rPr lang="en-US" sz="2000" dirty="0" smtClean="0"/>
              <a:t>A series of CCTV positions / zoom levels / presets</a:t>
            </a:r>
          </a:p>
          <a:p>
            <a:pPr marL="731520" lvl="1" indent="-274320">
              <a:lnSpc>
                <a:spcPct val="90000"/>
              </a:lnSpc>
              <a:spcBef>
                <a:spcPct val="20000"/>
              </a:spcBef>
              <a:buClr>
                <a:schemeClr val="accent2"/>
              </a:buClr>
              <a:buSzPct val="90000"/>
              <a:buFont typeface="Wingdings"/>
              <a:buChar char=""/>
            </a:pPr>
            <a:r>
              <a:rPr lang="en-US" sz="2000" dirty="0" smtClean="0"/>
              <a:t>Example: A sequence is configured to have Preset 1 and Preset 3 only. Activating that sequence would make a camera go to Preset 1, then Preset 3, then Preset 1, then Preset 3, etc…</a:t>
            </a:r>
          </a:p>
          <a:p>
            <a:pPr marL="896112" lvl="1" indent="-320040">
              <a:lnSpc>
                <a:spcPct val="90000"/>
              </a:lnSpc>
              <a:buClr>
                <a:schemeClr val="accent1"/>
              </a:buClr>
              <a:buSzPct val="80000"/>
              <a:buFont typeface="Wingdings 2"/>
              <a:buChar char=""/>
            </a:pPr>
            <a:endParaRPr lang="en-US" sz="2400" dirty="0" smtClean="0"/>
          </a:p>
          <a:p>
            <a:pPr marL="896112" lvl="1" indent="-320040">
              <a:lnSpc>
                <a:spcPct val="9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buFont typeface="Wingdings 2"/>
              <a:buChar char=""/>
            </a:pPr>
            <a:r>
              <a:rPr lang="en-US" sz="2400" dirty="0" smtClean="0"/>
              <a:t>What is a schedule?</a:t>
            </a:r>
          </a:p>
          <a:p>
            <a:pPr marL="731520" lvl="1" indent="-274320">
              <a:lnSpc>
                <a:spcPct val="90000"/>
              </a:lnSpc>
              <a:spcBef>
                <a:spcPct val="20000"/>
              </a:spcBef>
              <a:buClr>
                <a:schemeClr val="accent2"/>
              </a:buClr>
              <a:buSzPct val="90000"/>
              <a:buFont typeface="Wingdings"/>
              <a:buChar char=""/>
            </a:pPr>
            <a:r>
              <a:rPr lang="en-US" sz="2000" dirty="0" smtClean="0"/>
              <a:t>When activated, it starts and stops a sequence for a configured camera/cameras at a specified times</a:t>
            </a:r>
          </a:p>
          <a:p>
            <a:pPr marL="438912" lvl="0" indent="-320040">
              <a:lnSpc>
                <a:spcPct val="12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pPr>
            <a:r>
              <a:rPr lang="en-US" sz="2400" i="1" dirty="0" smtClean="0">
                <a:solidFill>
                  <a:srgbClr val="FF0000"/>
                </a:solidFill>
              </a:rPr>
              <a:t>A sequence defines the actions to take while a schedule defines the times the sequence is activated</a:t>
            </a:r>
            <a:endParaRPr lang="en-US" sz="2400" dirty="0" smtClean="0"/>
          </a:p>
          <a:p>
            <a:pPr marL="438912" lvl="0" indent="-320040">
              <a:lnSpc>
                <a:spcPct val="120000"/>
              </a:lnSpc>
              <a:buClr>
                <a:schemeClr val="accent1"/>
              </a:buClr>
              <a:buSzPct val="80000"/>
              <a:buFont typeface="Wingdings 2"/>
              <a:buChar char=""/>
            </a:pPr>
            <a:endParaRPr lang="en-US"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121603"/>
                                        </p:tgtEl>
                                        <p:attrNameLst>
                                          <p:attrName>style.visibility</p:attrName>
                                        </p:attrNameLst>
                                      </p:cBhvr>
                                      <p:to>
                                        <p:strVal val="visible"/>
                                      </p:to>
                                    </p:set>
                                    <p:animEffect transition="in" filter="blinds(horizontal)">
                                      <p:cBhvr>
                                        <p:cTn id="7" dur="500"/>
                                        <p:tgtEl>
                                          <p:spTgt spid="412160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the SAS GUI</a:t>
            </a:r>
            <a:endParaRPr lang="en-US" dirty="0"/>
          </a:p>
        </p:txBody>
      </p:sp>
      <p:sp>
        <p:nvSpPr>
          <p:cNvPr id="3" name="Content Placeholder 2"/>
          <p:cNvSpPr>
            <a:spLocks noGrp="1"/>
          </p:cNvSpPr>
          <p:nvPr>
            <p:ph idx="1"/>
          </p:nvPr>
        </p:nvSpPr>
        <p:spPr/>
        <p:txBody>
          <a:bodyPr/>
          <a:lstStyle/>
          <a:p>
            <a:r>
              <a:rPr lang="en-US" dirty="0" smtClean="0"/>
              <a:t>From the operator map menu, select “Scheduled Actions…” to bring up the SAS GUI</a:t>
            </a:r>
            <a:endParaRPr lang="en-US" dirty="0"/>
          </a:p>
        </p:txBody>
      </p:sp>
      <p:sp>
        <p:nvSpPr>
          <p:cNvPr id="5" name="Slide Number Placeholder 4"/>
          <p:cNvSpPr>
            <a:spLocks noGrp="1"/>
          </p:cNvSpPr>
          <p:nvPr>
            <p:ph type="sldNum" sz="quarter" idx="12"/>
          </p:nvPr>
        </p:nvSpPr>
        <p:spPr/>
        <p:txBody>
          <a:bodyPr/>
          <a:lstStyle/>
          <a:p>
            <a:pPr>
              <a:defRPr/>
            </a:pPr>
            <a:fld id="{EE04BF44-1910-40D7-A0BF-D4C24543D3D9}" type="slidenum">
              <a:rPr lang="en-US" smtClean="0"/>
              <a:pPr>
                <a:defRPr/>
              </a:pPr>
              <a:t>78</a:t>
            </a:fld>
            <a:endParaRPr lang="en-US"/>
          </a:p>
        </p:txBody>
      </p:sp>
      <p:pic>
        <p:nvPicPr>
          <p:cNvPr id="6" name="Picture 5" descr="OperatorMap-SAS-Selected.png"/>
          <p:cNvPicPr>
            <a:picLocks noChangeAspect="1"/>
          </p:cNvPicPr>
          <p:nvPr/>
        </p:nvPicPr>
        <p:blipFill>
          <a:blip r:embed="rId2" cstate="print"/>
          <a:stretch>
            <a:fillRect/>
          </a:stretch>
        </p:blipFill>
        <p:spPr>
          <a:xfrm>
            <a:off x="1250367" y="3594099"/>
            <a:ext cx="2186295" cy="2390923"/>
          </a:xfrm>
          <a:prstGeom prst="rect">
            <a:avLst/>
          </a:prstGeom>
        </p:spPr>
      </p:pic>
      <p:pic>
        <p:nvPicPr>
          <p:cNvPr id="7" name="Picture 6" descr="SAS-GUI.png"/>
          <p:cNvPicPr>
            <a:picLocks noChangeAspect="1"/>
          </p:cNvPicPr>
          <p:nvPr/>
        </p:nvPicPr>
        <p:blipFill>
          <a:blip r:embed="rId3" cstate="print"/>
          <a:stretch>
            <a:fillRect/>
          </a:stretch>
        </p:blipFill>
        <p:spPr>
          <a:xfrm>
            <a:off x="4038600" y="3200400"/>
            <a:ext cx="4592189" cy="2888708"/>
          </a:xfrm>
          <a:prstGeom prst="rect">
            <a:avLst/>
          </a:prstGeom>
        </p:spPr>
      </p:pic>
      <p:cxnSp>
        <p:nvCxnSpPr>
          <p:cNvPr id="9" name="Straight Connector 8"/>
          <p:cNvCxnSpPr/>
          <p:nvPr/>
        </p:nvCxnSpPr>
        <p:spPr bwMode="auto">
          <a:xfrm flipV="1">
            <a:off x="3436490" y="3200400"/>
            <a:ext cx="596900" cy="18415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bwMode="auto">
          <a:xfrm>
            <a:off x="3436490" y="5016500"/>
            <a:ext cx="609600" cy="10541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SAS GUI Menus</a:t>
            </a:r>
            <a:endParaRPr lang="en-US" dirty="0"/>
          </a:p>
        </p:txBody>
      </p:sp>
      <p:sp>
        <p:nvSpPr>
          <p:cNvPr id="3" name="Content Placeholder 2"/>
          <p:cNvSpPr>
            <a:spLocks noGrp="1"/>
          </p:cNvSpPr>
          <p:nvPr>
            <p:ph sz="quarter" idx="1"/>
          </p:nvPr>
        </p:nvSpPr>
        <p:spPr>
          <a:xfrm>
            <a:off x="685800" y="1570038"/>
            <a:ext cx="7353300" cy="868362"/>
          </a:xfrm>
        </p:spPr>
        <p:txBody>
          <a:bodyPr>
            <a:normAutofit fontScale="85000" lnSpcReduction="10000"/>
          </a:bodyPr>
          <a:lstStyle/>
          <a:p>
            <a:r>
              <a:rPr lang="en-US" dirty="0" smtClean="0"/>
              <a:t>SAS Main Menu: Located at the top of the GUI</a:t>
            </a:r>
          </a:p>
        </p:txBody>
      </p:sp>
      <p:pic>
        <p:nvPicPr>
          <p:cNvPr id="9" name="Content Placeholder 8" descr="SAS-GUI.png"/>
          <p:cNvPicPr>
            <a:picLocks noGrp="1" noChangeAspect="1"/>
          </p:cNvPicPr>
          <p:nvPr>
            <p:ph sz="quarter" idx="2"/>
          </p:nvPr>
        </p:nvPicPr>
        <p:blipFill>
          <a:blip r:embed="rId2" cstate="print"/>
          <a:stretch>
            <a:fillRect/>
          </a:stretch>
        </p:blipFill>
        <p:spPr>
          <a:xfrm>
            <a:off x="1625645" y="2133601"/>
            <a:ext cx="5684710" cy="1384300"/>
          </a:xfrm>
        </p:spPr>
      </p:pic>
      <p:sp>
        <p:nvSpPr>
          <p:cNvPr id="17" name="Content Placeholder 16"/>
          <p:cNvSpPr>
            <a:spLocks noGrp="1"/>
          </p:cNvSpPr>
          <p:nvPr>
            <p:ph sz="quarter" idx="3"/>
          </p:nvPr>
        </p:nvSpPr>
        <p:spPr>
          <a:xfrm>
            <a:off x="685800" y="4025901"/>
            <a:ext cx="4127500" cy="2260600"/>
          </a:xfrm>
        </p:spPr>
        <p:txBody>
          <a:bodyPr>
            <a:normAutofit fontScale="92500" lnSpcReduction="20000"/>
          </a:bodyPr>
          <a:lstStyle/>
          <a:p>
            <a:r>
              <a:rPr lang="en-US" dirty="0" smtClean="0"/>
              <a:t>Schedule-Specific Menu </a:t>
            </a:r>
          </a:p>
          <a:p>
            <a:pPr lvl="1"/>
            <a:r>
              <a:rPr lang="en-US" dirty="0" smtClean="0"/>
              <a:t>Right-click on a Schedule within the Schedule box, or within the box itself</a:t>
            </a:r>
            <a:endParaRPr lang="en-US" dirty="0"/>
          </a:p>
        </p:txBody>
      </p:sp>
      <p:sp>
        <p:nvSpPr>
          <p:cNvPr id="5" name="Slide Number Placeholder 4"/>
          <p:cNvSpPr>
            <a:spLocks noGrp="1"/>
          </p:cNvSpPr>
          <p:nvPr>
            <p:ph type="sldNum" sz="quarter" idx="12"/>
          </p:nvPr>
        </p:nvSpPr>
        <p:spPr/>
        <p:txBody>
          <a:bodyPr/>
          <a:lstStyle/>
          <a:p>
            <a:pPr>
              <a:defRPr/>
            </a:pPr>
            <a:fld id="{EE04BF44-1910-40D7-A0BF-D4C24543D3D9}" type="slidenum">
              <a:rPr lang="en-US" smtClean="0"/>
              <a:pPr>
                <a:defRPr/>
              </a:pPr>
              <a:t>79</a:t>
            </a:fld>
            <a:endParaRPr lang="en-US"/>
          </a:p>
        </p:txBody>
      </p:sp>
      <p:sp>
        <p:nvSpPr>
          <p:cNvPr id="14" name="Content Placeholder 2"/>
          <p:cNvSpPr txBox="1">
            <a:spLocks/>
          </p:cNvSpPr>
          <p:nvPr/>
        </p:nvSpPr>
        <p:spPr bwMode="auto">
          <a:xfrm>
            <a:off x="622300" y="3792538"/>
            <a:ext cx="4800600" cy="2595562"/>
          </a:xfrm>
          <a:prstGeom prst="rect">
            <a:avLst/>
          </a:prstGeom>
          <a:noFill/>
          <a:ln w="9525">
            <a:noFill/>
            <a:miter lim="800000"/>
            <a:headEnd/>
            <a:tailEnd/>
          </a:ln>
        </p:spPr>
        <p:txBody>
          <a:bodyPr vert="horz" wrap="square" lIns="92066" tIns="46033" rIns="92066" bIns="46033"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Pct val="80000"/>
              <a:buNone/>
              <a:tabLst/>
              <a:defRPr/>
            </a:pPr>
            <a:r>
              <a:rPr kumimoji="1" lang="en-US" sz="2800" b="1" i="0" u="none" strike="noStrike" kern="0" cap="none" spc="0" normalizeH="0" baseline="0" noProof="0" dirty="0" smtClean="0">
                <a:ln>
                  <a:noFill/>
                </a:ln>
                <a:solidFill>
                  <a:schemeClr val="tx1"/>
                </a:solidFill>
                <a:effectLst/>
                <a:uLnTx/>
                <a:uFillTx/>
                <a:latin typeface="+mn-lt"/>
                <a:ea typeface="+mn-ea"/>
                <a:cs typeface="+mn-cs"/>
              </a:rPr>
              <a:t> </a:t>
            </a:r>
            <a:endParaRPr kumimoji="1" lang="en-US" sz="2800" b="1" i="0" u="none" strike="noStrike" kern="0" cap="none" spc="0" normalizeH="0" baseline="0" noProof="0" dirty="0">
              <a:ln>
                <a:noFill/>
              </a:ln>
              <a:solidFill>
                <a:schemeClr val="tx1"/>
              </a:solidFill>
              <a:effectLst/>
              <a:uLnTx/>
              <a:uFillTx/>
              <a:latin typeface="+mn-lt"/>
              <a:ea typeface="+mn-ea"/>
              <a:cs typeface="+mn-cs"/>
            </a:endParaRPr>
          </a:p>
        </p:txBody>
      </p:sp>
      <p:pic>
        <p:nvPicPr>
          <p:cNvPr id="15" name="Picture 14" descr="ScheduleMenu.png"/>
          <p:cNvPicPr>
            <a:picLocks noChangeAspect="1"/>
          </p:cNvPicPr>
          <p:nvPr/>
        </p:nvPicPr>
        <p:blipFill>
          <a:blip r:embed="rId3" cstate="print"/>
          <a:srcRect l="2335" t="3332"/>
          <a:stretch>
            <a:fillRect/>
          </a:stretch>
        </p:blipFill>
        <p:spPr>
          <a:xfrm>
            <a:off x="4872513" y="4114800"/>
            <a:ext cx="3738087" cy="220332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SunGuide</a:t>
            </a:r>
            <a:r>
              <a:rPr lang="en-US" dirty="0" smtClean="0"/>
              <a:t> Overview</a:t>
            </a:r>
            <a:endParaRPr lang="en-US" dirty="0"/>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Add a New Schedule</a:t>
            </a:r>
            <a:endParaRPr lang="en-US" dirty="0"/>
          </a:p>
        </p:txBody>
      </p:sp>
      <p:pic>
        <p:nvPicPr>
          <p:cNvPr id="15" name="Content Placeholder 14" descr="SAS-GUI-Schedules-RightClick.png"/>
          <p:cNvPicPr>
            <a:picLocks noGrp="1" noChangeAspect="1"/>
          </p:cNvPicPr>
          <p:nvPr>
            <p:ph sz="quarter" idx="2"/>
          </p:nvPr>
        </p:nvPicPr>
        <p:blipFill>
          <a:blip r:embed="rId2" cstate="print"/>
          <a:srcRect l="36814" t="24531" r="3936" b="3595"/>
          <a:stretch>
            <a:fillRect/>
          </a:stretch>
        </p:blipFill>
        <p:spPr>
          <a:xfrm>
            <a:off x="5232400" y="4127500"/>
            <a:ext cx="2830502" cy="20447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80</a:t>
            </a:fld>
            <a:endParaRPr lang="en-US"/>
          </a:p>
        </p:txBody>
      </p:sp>
      <p:sp>
        <p:nvSpPr>
          <p:cNvPr id="24" name="Content Placeholder 23"/>
          <p:cNvSpPr>
            <a:spLocks noGrp="1"/>
          </p:cNvSpPr>
          <p:nvPr>
            <p:ph sz="quarter" idx="1"/>
          </p:nvPr>
        </p:nvSpPr>
        <p:spPr>
          <a:xfrm>
            <a:off x="685800" y="1582738"/>
            <a:ext cx="3810000" cy="4589462"/>
          </a:xfrm>
        </p:spPr>
        <p:txBody>
          <a:bodyPr>
            <a:normAutofit fontScale="92500" lnSpcReduction="10000"/>
          </a:bodyPr>
          <a:lstStyle/>
          <a:p>
            <a:r>
              <a:rPr lang="en-US" dirty="0" smtClean="0"/>
              <a:t>There are two ways to add a new schedule</a:t>
            </a:r>
          </a:p>
          <a:p>
            <a:pPr lvl="1"/>
            <a:r>
              <a:rPr lang="en-US" dirty="0" smtClean="0"/>
              <a:t>Click the “Add New Schedule” button located in the SAS Main Menu</a:t>
            </a:r>
          </a:p>
          <a:p>
            <a:pPr lvl="1"/>
            <a:r>
              <a:rPr lang="en-US" dirty="0" smtClean="0"/>
              <a:t>Select “Add New Schedule” from the Schedule-Specific Menu</a:t>
            </a:r>
            <a:endParaRPr lang="en-US" dirty="0"/>
          </a:p>
        </p:txBody>
      </p:sp>
      <p:pic>
        <p:nvPicPr>
          <p:cNvPr id="28" name="Content Placeholder 27" descr="SAS-GUI.png"/>
          <p:cNvPicPr>
            <a:picLocks noGrp="1" noChangeAspect="1"/>
          </p:cNvPicPr>
          <p:nvPr>
            <p:ph sz="quarter" idx="4"/>
          </p:nvPr>
        </p:nvPicPr>
        <p:blipFill>
          <a:blip r:embed="rId3" cstate="print"/>
          <a:srcRect l="114" t="1119" r="85126" b="80000"/>
          <a:stretch>
            <a:fillRect/>
          </a:stretch>
        </p:blipFill>
        <p:spPr>
          <a:xfrm>
            <a:off x="5334000" y="1600200"/>
            <a:ext cx="2714511" cy="2184400"/>
          </a:xfrm>
        </p:spPr>
      </p:pic>
      <p:sp>
        <p:nvSpPr>
          <p:cNvPr id="29" name="Oval 28"/>
          <p:cNvSpPr/>
          <p:nvPr/>
        </p:nvSpPr>
        <p:spPr bwMode="auto">
          <a:xfrm>
            <a:off x="5422900" y="5816600"/>
            <a:ext cx="2146300" cy="3048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31" name="Straight Arrow Connector 30"/>
          <p:cNvCxnSpPr/>
          <p:nvPr/>
        </p:nvCxnSpPr>
        <p:spPr bwMode="auto">
          <a:xfrm flipV="1">
            <a:off x="4114800" y="2616200"/>
            <a:ext cx="1397000" cy="584200"/>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endCxn id="29" idx="2"/>
          </p:cNvCxnSpPr>
          <p:nvPr/>
        </p:nvCxnSpPr>
        <p:spPr bwMode="auto">
          <a:xfrm>
            <a:off x="4114800" y="5029200"/>
            <a:ext cx="1308100" cy="939800"/>
          </a:xfrm>
          <a:prstGeom prst="straightConnector1">
            <a:avLst/>
          </a:prstGeom>
          <a:noFill/>
          <a:ln w="19050" cap="flat" cmpd="sng" algn="ctr">
            <a:solidFill>
              <a:srgbClr val="FFC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smtClean="0"/>
              <a:t>Add a New Schedule, cont’d</a:t>
            </a:r>
            <a:endParaRPr lang="en-US" dirty="0"/>
          </a:p>
        </p:txBody>
      </p:sp>
      <p:sp>
        <p:nvSpPr>
          <p:cNvPr id="3" name="Content Placeholder 2"/>
          <p:cNvSpPr>
            <a:spLocks noGrp="1"/>
          </p:cNvSpPr>
          <p:nvPr>
            <p:ph sz="quarter" idx="1"/>
          </p:nvPr>
        </p:nvSpPr>
        <p:spPr>
          <a:xfrm>
            <a:off x="685800" y="1595438"/>
            <a:ext cx="4343400" cy="2363787"/>
          </a:xfrm>
        </p:spPr>
        <p:txBody>
          <a:bodyPr>
            <a:normAutofit fontScale="92500" lnSpcReduction="20000"/>
          </a:bodyPr>
          <a:lstStyle/>
          <a:p>
            <a:r>
              <a:rPr lang="en-US" dirty="0" smtClean="0"/>
              <a:t>Once the option to add a new schedule has been selected, a new schedule will appear in the “Schedules” box within the SAS GUI</a:t>
            </a:r>
            <a:endParaRPr lang="en-US" dirty="0"/>
          </a:p>
        </p:txBody>
      </p:sp>
      <p:sp>
        <p:nvSpPr>
          <p:cNvPr id="12" name="Content Placeholder 11"/>
          <p:cNvSpPr>
            <a:spLocks noGrp="1"/>
          </p:cNvSpPr>
          <p:nvPr>
            <p:ph sz="quarter" idx="3"/>
          </p:nvPr>
        </p:nvSpPr>
        <p:spPr>
          <a:xfrm>
            <a:off x="685800" y="4111625"/>
            <a:ext cx="4292600" cy="2365375"/>
          </a:xfrm>
        </p:spPr>
        <p:txBody>
          <a:bodyPr>
            <a:normAutofit fontScale="92500" lnSpcReduction="20000"/>
          </a:bodyPr>
          <a:lstStyle/>
          <a:p>
            <a:r>
              <a:rPr lang="en-US" dirty="0" smtClean="0"/>
              <a:t>The new schedule can be renamed by single-clicking the name of the schedule, tying the new name, and pressing Enter.</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81</a:t>
            </a:fld>
            <a:endParaRPr lang="en-US"/>
          </a:p>
        </p:txBody>
      </p:sp>
      <p:pic>
        <p:nvPicPr>
          <p:cNvPr id="9" name="Content Placeholder 22" descr="SAS-GUI-NewScheduleRename.png"/>
          <p:cNvPicPr>
            <a:picLocks noChangeAspect="1"/>
          </p:cNvPicPr>
          <p:nvPr/>
        </p:nvPicPr>
        <p:blipFill>
          <a:blip r:embed="rId2" cstate="print"/>
          <a:stretch>
            <a:fillRect/>
          </a:stretch>
        </p:blipFill>
        <p:spPr bwMode="auto">
          <a:xfrm>
            <a:off x="4994135" y="4388933"/>
            <a:ext cx="3286265" cy="1173667"/>
          </a:xfrm>
          <a:prstGeom prst="rect">
            <a:avLst/>
          </a:prstGeom>
          <a:noFill/>
          <a:ln w="9525">
            <a:noFill/>
            <a:miter lim="800000"/>
            <a:headEnd/>
            <a:tailEnd/>
          </a:ln>
        </p:spPr>
      </p:pic>
      <p:pic>
        <p:nvPicPr>
          <p:cNvPr id="10" name="Content Placeholder 21" descr="SAS-GUI-NewSchedule.png"/>
          <p:cNvPicPr>
            <a:picLocks noChangeAspect="1"/>
          </p:cNvPicPr>
          <p:nvPr/>
        </p:nvPicPr>
        <p:blipFill>
          <a:blip r:embed="rId3" cstate="print"/>
          <a:stretch>
            <a:fillRect/>
          </a:stretch>
        </p:blipFill>
        <p:spPr bwMode="auto">
          <a:xfrm>
            <a:off x="5044293" y="2197100"/>
            <a:ext cx="3046261" cy="107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Add a New Item to a Schedule</a:t>
            </a:r>
            <a:endParaRPr lang="en-US" dirty="0"/>
          </a:p>
        </p:txBody>
      </p:sp>
      <p:sp>
        <p:nvSpPr>
          <p:cNvPr id="3" name="Content Placeholder 2"/>
          <p:cNvSpPr>
            <a:spLocks noGrp="1"/>
          </p:cNvSpPr>
          <p:nvPr>
            <p:ph sz="quarter" idx="1"/>
          </p:nvPr>
        </p:nvSpPr>
        <p:spPr>
          <a:xfrm>
            <a:off x="685800" y="1493838"/>
            <a:ext cx="5207000" cy="3903661"/>
          </a:xfrm>
        </p:spPr>
        <p:txBody>
          <a:bodyPr>
            <a:normAutofit fontScale="92500" lnSpcReduction="20000"/>
          </a:bodyPr>
          <a:lstStyle/>
          <a:p>
            <a:r>
              <a:rPr lang="en-US" dirty="0" smtClean="0"/>
              <a:t>Highlight the desired schedule within the “Schedules” box by clicking on the schedule.</a:t>
            </a:r>
          </a:p>
          <a:p>
            <a:r>
              <a:rPr lang="en-US" dirty="0" smtClean="0"/>
              <a:t>To Add New Item</a:t>
            </a:r>
          </a:p>
          <a:p>
            <a:pPr lvl="1"/>
            <a:r>
              <a:rPr lang="en-US" dirty="0" smtClean="0"/>
              <a:t>Click the “Add New Item…” button in the main menu</a:t>
            </a:r>
          </a:p>
          <a:p>
            <a:pPr lvl="1"/>
            <a:r>
              <a:rPr lang="en-US" dirty="0" smtClean="0"/>
              <a:t>Or, select “Add New Item to Schedule” from the Schedule-Specific menu</a:t>
            </a:r>
            <a:endParaRPr lang="en-US" dirty="0"/>
          </a:p>
        </p:txBody>
      </p:sp>
      <p:pic>
        <p:nvPicPr>
          <p:cNvPr id="9" name="Content Placeholder 8" descr="SAS-GUI-SelectSchedule.png"/>
          <p:cNvPicPr>
            <a:picLocks noGrp="1" noChangeAspect="1"/>
          </p:cNvPicPr>
          <p:nvPr>
            <p:ph sz="quarter" idx="2"/>
          </p:nvPr>
        </p:nvPicPr>
        <p:blipFill>
          <a:blip r:embed="rId2" cstate="print"/>
          <a:stretch>
            <a:fillRect/>
          </a:stretch>
        </p:blipFill>
        <p:spPr>
          <a:xfrm>
            <a:off x="5867400" y="1612900"/>
            <a:ext cx="2244865" cy="1517957"/>
          </a:xfrm>
        </p:spPr>
      </p:pic>
      <p:pic>
        <p:nvPicPr>
          <p:cNvPr id="10" name="Content Placeholder 9" descr="SAS-GUI-ScheduleMenu.png"/>
          <p:cNvPicPr>
            <a:picLocks noGrp="1" noChangeAspect="1"/>
          </p:cNvPicPr>
          <p:nvPr>
            <p:ph sz="quarter" idx="4"/>
          </p:nvPr>
        </p:nvPicPr>
        <p:blipFill>
          <a:blip r:embed="rId3" cstate="print"/>
          <a:srcRect l="1624" t="5419" r="2189" b="48872"/>
          <a:stretch>
            <a:fillRect/>
          </a:stretch>
        </p:blipFill>
        <p:spPr>
          <a:xfrm>
            <a:off x="3733800" y="5181600"/>
            <a:ext cx="3773606" cy="10668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82</a:t>
            </a:fld>
            <a:endParaRPr lang="en-US"/>
          </a:p>
        </p:txBody>
      </p:sp>
      <p:pic>
        <p:nvPicPr>
          <p:cNvPr id="17" name="Content Placeholder 16" descr="SAS-GUI-Menu.png"/>
          <p:cNvPicPr>
            <a:picLocks noGrp="1" noChangeAspect="1"/>
          </p:cNvPicPr>
          <p:nvPr>
            <p:ph sz="quarter" idx="3"/>
          </p:nvPr>
        </p:nvPicPr>
        <p:blipFill>
          <a:blip r:embed="rId4" cstate="print"/>
          <a:srcRect l="7603" t="8246" r="68666"/>
          <a:stretch>
            <a:fillRect/>
          </a:stretch>
        </p:blipFill>
        <p:spPr>
          <a:xfrm>
            <a:off x="6350000" y="3378200"/>
            <a:ext cx="1651000" cy="1554504"/>
          </a:xfrm>
        </p:spPr>
      </p:pic>
      <p:cxnSp>
        <p:nvCxnSpPr>
          <p:cNvPr id="19" name="Straight Arrow Connector 18"/>
          <p:cNvCxnSpPr/>
          <p:nvPr/>
        </p:nvCxnSpPr>
        <p:spPr bwMode="auto">
          <a:xfrm>
            <a:off x="5232400" y="3848100"/>
            <a:ext cx="1473200" cy="50800"/>
          </a:xfrm>
          <a:prstGeom prst="straightConnector1">
            <a:avLst/>
          </a:prstGeom>
          <a:noFill/>
          <a:ln w="28575" cap="flat" cmpd="sng" algn="ctr">
            <a:solidFill>
              <a:srgbClr val="FF0000"/>
            </a:solidFill>
            <a:prstDash val="solid"/>
            <a:round/>
            <a:headEnd type="none" w="med" len="med"/>
            <a:tailEnd type="arrow"/>
          </a:ln>
          <a:effectLst/>
        </p:spPr>
      </p:cxnSp>
      <p:sp>
        <p:nvSpPr>
          <p:cNvPr id="20" name="Oval 19"/>
          <p:cNvSpPr/>
          <p:nvPr/>
        </p:nvSpPr>
        <p:spPr bwMode="auto">
          <a:xfrm>
            <a:off x="5448300" y="5651500"/>
            <a:ext cx="1905000" cy="2667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2" name="Straight Arrow Connector 21"/>
          <p:cNvCxnSpPr>
            <a:endCxn id="20" idx="2"/>
          </p:cNvCxnSpPr>
          <p:nvPr/>
        </p:nvCxnSpPr>
        <p:spPr bwMode="auto">
          <a:xfrm>
            <a:off x="3619500" y="5067300"/>
            <a:ext cx="1828800" cy="717550"/>
          </a:xfrm>
          <a:prstGeom prst="straightConnector1">
            <a:avLst/>
          </a:prstGeom>
          <a:noFill/>
          <a:ln w="19050" cap="flat" cmpd="sng" algn="ctr">
            <a:solidFill>
              <a:srgbClr val="FFC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smtClean="0"/>
              <a:t>Add New Item: Scheduling</a:t>
            </a:r>
            <a:endParaRPr lang="en-US" dirty="0"/>
          </a:p>
        </p:txBody>
      </p:sp>
      <p:sp>
        <p:nvSpPr>
          <p:cNvPr id="3" name="Content Placeholder 2"/>
          <p:cNvSpPr>
            <a:spLocks noGrp="1"/>
          </p:cNvSpPr>
          <p:nvPr>
            <p:ph sz="quarter" idx="1"/>
          </p:nvPr>
        </p:nvSpPr>
        <p:spPr>
          <a:xfrm>
            <a:off x="685800" y="1557339"/>
            <a:ext cx="7531100" cy="1223962"/>
          </a:xfrm>
        </p:spPr>
        <p:txBody>
          <a:bodyPr>
            <a:normAutofit fontScale="92500"/>
          </a:bodyPr>
          <a:lstStyle/>
          <a:p>
            <a:r>
              <a:rPr lang="en-US" dirty="0" smtClean="0"/>
              <a:t>Within the “Add Scheduled Items” window</a:t>
            </a:r>
          </a:p>
          <a:p>
            <a:pPr lvl="1"/>
            <a:r>
              <a:rPr lang="en-US" dirty="0" smtClean="0"/>
              <a:t>Name of the Item may be changed</a:t>
            </a:r>
            <a:endParaRPr lang="en-US" dirty="0"/>
          </a:p>
        </p:txBody>
      </p:sp>
      <p:pic>
        <p:nvPicPr>
          <p:cNvPr id="9" name="Content Placeholder 8" descr="SAS-GUI-AddItemGUI.png"/>
          <p:cNvPicPr>
            <a:picLocks noGrp="1" noChangeAspect="1"/>
          </p:cNvPicPr>
          <p:nvPr>
            <p:ph sz="quarter" idx="2"/>
          </p:nvPr>
        </p:nvPicPr>
        <p:blipFill>
          <a:blip r:embed="rId2" cstate="print"/>
          <a:stretch>
            <a:fillRect/>
          </a:stretch>
        </p:blipFill>
        <p:spPr>
          <a:xfrm>
            <a:off x="4343400" y="2819400"/>
            <a:ext cx="4323859" cy="3606800"/>
          </a:xfrm>
        </p:spPr>
      </p:pic>
      <p:sp>
        <p:nvSpPr>
          <p:cNvPr id="5" name="Content Placeholder 4"/>
          <p:cNvSpPr>
            <a:spLocks noGrp="1"/>
          </p:cNvSpPr>
          <p:nvPr>
            <p:ph sz="quarter" idx="3"/>
          </p:nvPr>
        </p:nvSpPr>
        <p:spPr>
          <a:xfrm>
            <a:off x="698500" y="2832101"/>
            <a:ext cx="3302000" cy="3606800"/>
          </a:xfrm>
        </p:spPr>
        <p:txBody>
          <a:bodyPr>
            <a:normAutofit lnSpcReduction="10000"/>
          </a:bodyPr>
          <a:lstStyle/>
          <a:p>
            <a:r>
              <a:rPr lang="en-US" dirty="0" smtClean="0"/>
              <a:t>Within the “Scheduling” Tab</a:t>
            </a:r>
          </a:p>
          <a:p>
            <a:pPr lvl="1"/>
            <a:r>
              <a:rPr lang="en-US" dirty="0" smtClean="0"/>
              <a:t>Time/length of the event</a:t>
            </a:r>
          </a:p>
          <a:p>
            <a:pPr lvl="1"/>
            <a:r>
              <a:rPr lang="en-US" dirty="0" smtClean="0"/>
              <a:t>Recurrence pattern and frequency</a:t>
            </a:r>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81000"/>
            <a:ext cx="6034088" cy="762000"/>
          </a:xfrm>
        </p:spPr>
        <p:txBody>
          <a:bodyPr>
            <a:normAutofit fontScale="90000"/>
          </a:bodyPr>
          <a:lstStyle/>
          <a:p>
            <a:r>
              <a:rPr lang="en-US" dirty="0" smtClean="0"/>
              <a:t>Add New Item: Devices</a:t>
            </a:r>
            <a:endParaRPr lang="en-US" dirty="0"/>
          </a:p>
        </p:txBody>
      </p:sp>
      <p:sp>
        <p:nvSpPr>
          <p:cNvPr id="3" name="Content Placeholder 2"/>
          <p:cNvSpPr>
            <a:spLocks noGrp="1"/>
          </p:cNvSpPr>
          <p:nvPr>
            <p:ph sz="quarter" idx="1"/>
          </p:nvPr>
        </p:nvSpPr>
        <p:spPr>
          <a:xfrm>
            <a:off x="685800" y="1600200"/>
            <a:ext cx="4025900" cy="4945062"/>
          </a:xfrm>
        </p:spPr>
        <p:txBody>
          <a:bodyPr>
            <a:normAutofit fontScale="92500"/>
          </a:bodyPr>
          <a:lstStyle/>
          <a:p>
            <a:r>
              <a:rPr lang="en-US" dirty="0" smtClean="0"/>
              <a:t>Specify devices to be used for an action</a:t>
            </a:r>
          </a:p>
          <a:p>
            <a:pPr lvl="1"/>
            <a:r>
              <a:rPr lang="en-US" dirty="0" smtClean="0"/>
              <a:t>Select action type</a:t>
            </a:r>
          </a:p>
          <a:p>
            <a:r>
              <a:rPr lang="en-US" dirty="0" smtClean="0"/>
              <a:t>Once Action Type selected, window will be populated with associated devices</a:t>
            </a:r>
          </a:p>
          <a:p>
            <a:pPr lvl="1"/>
            <a:r>
              <a:rPr lang="en-US" dirty="0" smtClean="0"/>
              <a:t>Use checkboxes to select devices</a:t>
            </a:r>
            <a:endParaRPr lang="en-US" dirty="0"/>
          </a:p>
        </p:txBody>
      </p:sp>
      <p:pic>
        <p:nvPicPr>
          <p:cNvPr id="10" name="Content Placeholder 9" descr="SAS-GUI-AddItem-Devices-dms.png"/>
          <p:cNvPicPr>
            <a:picLocks noGrp="1" noChangeAspect="1"/>
          </p:cNvPicPr>
          <p:nvPr>
            <p:ph sz="quarter" idx="4"/>
          </p:nvPr>
        </p:nvPicPr>
        <p:blipFill>
          <a:blip r:embed="rId2" cstate="print"/>
          <a:srcRect l="3879" t="15878" r="46595" b="39027"/>
          <a:stretch>
            <a:fillRect/>
          </a:stretch>
        </p:blipFill>
        <p:spPr>
          <a:xfrm>
            <a:off x="4953000" y="4144962"/>
            <a:ext cx="3149600" cy="23749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84</a:t>
            </a:fld>
            <a:endParaRPr lang="en-US"/>
          </a:p>
        </p:txBody>
      </p:sp>
      <p:cxnSp>
        <p:nvCxnSpPr>
          <p:cNvPr id="15" name="Straight Arrow Connector 14"/>
          <p:cNvCxnSpPr/>
          <p:nvPr/>
        </p:nvCxnSpPr>
        <p:spPr bwMode="auto">
          <a:xfrm>
            <a:off x="4419600" y="4106862"/>
            <a:ext cx="1384300" cy="546100"/>
          </a:xfrm>
          <a:prstGeom prst="straightConnector1">
            <a:avLst/>
          </a:prstGeom>
          <a:noFill/>
          <a:ln w="28575" cap="flat" cmpd="sng" algn="ctr">
            <a:solidFill>
              <a:srgbClr val="FFC000"/>
            </a:solidFill>
            <a:prstDash val="solid"/>
            <a:round/>
            <a:headEnd type="none" w="med" len="med"/>
            <a:tailEnd type="arrow"/>
          </a:ln>
          <a:effectLst/>
        </p:spPr>
      </p:cxnSp>
      <p:cxnSp>
        <p:nvCxnSpPr>
          <p:cNvPr id="16" name="Straight Arrow Connector 15"/>
          <p:cNvCxnSpPr/>
          <p:nvPr/>
        </p:nvCxnSpPr>
        <p:spPr bwMode="auto">
          <a:xfrm>
            <a:off x="4445000" y="4119562"/>
            <a:ext cx="762000" cy="927100"/>
          </a:xfrm>
          <a:prstGeom prst="straightConnector1">
            <a:avLst/>
          </a:prstGeom>
          <a:noFill/>
          <a:ln w="28575"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flipV="1">
            <a:off x="4038600" y="5262562"/>
            <a:ext cx="1041400" cy="71438"/>
          </a:xfrm>
          <a:prstGeom prst="straightConnector1">
            <a:avLst/>
          </a:prstGeom>
          <a:noFill/>
          <a:ln w="19050" cap="flat" cmpd="sng" algn="ctr">
            <a:solidFill>
              <a:srgbClr val="92D050"/>
            </a:solidFill>
            <a:prstDash val="solid"/>
            <a:round/>
            <a:headEnd type="none" w="med" len="med"/>
            <a:tailEnd type="arrow"/>
          </a:ln>
          <a:effectLst/>
        </p:spPr>
      </p:cxnSp>
      <p:cxnSp>
        <p:nvCxnSpPr>
          <p:cNvPr id="26" name="Straight Arrow Connector 25"/>
          <p:cNvCxnSpPr/>
          <p:nvPr/>
        </p:nvCxnSpPr>
        <p:spPr bwMode="auto">
          <a:xfrm>
            <a:off x="4038600" y="5562600"/>
            <a:ext cx="1054100" cy="766762"/>
          </a:xfrm>
          <a:prstGeom prst="straightConnector1">
            <a:avLst/>
          </a:prstGeom>
          <a:noFill/>
          <a:ln w="19050" cap="flat" cmpd="sng" algn="ctr">
            <a:solidFill>
              <a:srgbClr val="92D050"/>
            </a:solidFill>
            <a:prstDash val="solid"/>
            <a:round/>
            <a:headEnd type="none" w="med" len="med"/>
            <a:tailEnd type="arrow"/>
          </a:ln>
          <a:effectLst/>
        </p:spPr>
      </p:cxnSp>
      <p:cxnSp>
        <p:nvCxnSpPr>
          <p:cNvPr id="29" name="Straight Arrow Connector 28"/>
          <p:cNvCxnSpPr/>
          <p:nvPr/>
        </p:nvCxnSpPr>
        <p:spPr bwMode="auto">
          <a:xfrm>
            <a:off x="4038600" y="5410200"/>
            <a:ext cx="1054100" cy="461962"/>
          </a:xfrm>
          <a:prstGeom prst="straightConnector1">
            <a:avLst/>
          </a:prstGeom>
          <a:noFill/>
          <a:ln w="19050" cap="flat" cmpd="sng" algn="ctr">
            <a:solidFill>
              <a:srgbClr val="92D050"/>
            </a:solidFill>
            <a:prstDash val="solid"/>
            <a:round/>
            <a:headEnd type="none" w="med" len="med"/>
            <a:tailEnd type="arrow"/>
          </a:ln>
          <a:effectLst/>
        </p:spPr>
      </p:cxnSp>
      <p:pic>
        <p:nvPicPr>
          <p:cNvPr id="5" name="Content Placeholder 4"/>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381" t="8260" r="29448" b="11149"/>
          <a:stretch/>
        </p:blipFill>
        <p:spPr>
          <a:xfrm>
            <a:off x="4909527" y="1624012"/>
            <a:ext cx="2489200" cy="2222500"/>
          </a:xfrm>
        </p:spPr>
      </p:pic>
      <p:cxnSp>
        <p:nvCxnSpPr>
          <p:cNvPr id="12" name="Straight Arrow Connector 11"/>
          <p:cNvCxnSpPr/>
          <p:nvPr/>
        </p:nvCxnSpPr>
        <p:spPr bwMode="auto">
          <a:xfrm>
            <a:off x="3962400" y="2819400"/>
            <a:ext cx="1917700" cy="55562"/>
          </a:xfrm>
          <a:prstGeom prst="straightConnector1">
            <a:avLst/>
          </a:prstGeom>
          <a:noFill/>
          <a:ln w="190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smtClean="0"/>
              <a:t>Add New Item: Actions</a:t>
            </a:r>
            <a:endParaRPr lang="en-US" dirty="0"/>
          </a:p>
        </p:txBody>
      </p:sp>
      <p:pic>
        <p:nvPicPr>
          <p:cNvPr id="9" name="Content Placeholder 8" descr="SAS-GUI-AddItem-Actions-activateSchedule.png"/>
          <p:cNvPicPr>
            <a:picLocks noGrp="1" noChangeAspect="1"/>
          </p:cNvPicPr>
          <p:nvPr>
            <p:ph sz="quarter" idx="2"/>
          </p:nvPr>
        </p:nvPicPr>
        <p:blipFill>
          <a:blip r:embed="rId2" cstate="print"/>
          <a:srcRect t="-1410" r="57599" b="60806"/>
          <a:stretch>
            <a:fillRect/>
          </a:stretch>
        </p:blipFill>
        <p:spPr>
          <a:xfrm>
            <a:off x="5638799" y="1377715"/>
            <a:ext cx="2767779" cy="2203685"/>
          </a:xfrm>
        </p:spPr>
      </p:pic>
      <p:sp>
        <p:nvSpPr>
          <p:cNvPr id="5" name="Content Placeholder 4"/>
          <p:cNvSpPr>
            <a:spLocks noGrp="1"/>
          </p:cNvSpPr>
          <p:nvPr>
            <p:ph sz="quarter" idx="3"/>
          </p:nvPr>
        </p:nvSpPr>
        <p:spPr>
          <a:xfrm>
            <a:off x="685800" y="1676400"/>
            <a:ext cx="4673600" cy="4610101"/>
          </a:xfrm>
        </p:spPr>
        <p:txBody>
          <a:bodyPr>
            <a:normAutofit fontScale="92500" lnSpcReduction="20000"/>
          </a:bodyPr>
          <a:lstStyle/>
          <a:p>
            <a:r>
              <a:rPr lang="en-US" dirty="0" smtClean="0"/>
              <a:t>After selecting devices, specify action to be taken </a:t>
            </a:r>
          </a:p>
          <a:p>
            <a:pPr lvl="1"/>
            <a:r>
              <a:rPr lang="en-US" dirty="0" smtClean="0"/>
              <a:t>Select “Actions Tab” </a:t>
            </a:r>
          </a:p>
          <a:p>
            <a:r>
              <a:rPr lang="en-US" dirty="0" smtClean="0"/>
              <a:t>Select Action</a:t>
            </a:r>
          </a:p>
          <a:p>
            <a:pPr lvl="1"/>
            <a:r>
              <a:rPr lang="en-US" dirty="0" smtClean="0"/>
              <a:t>For schedule “devices” , Activate or Terminate</a:t>
            </a:r>
          </a:p>
          <a:p>
            <a:pPr lvl="1"/>
            <a:r>
              <a:rPr lang="en-US" dirty="0" smtClean="0"/>
              <a:t>For any </a:t>
            </a:r>
            <a:r>
              <a:rPr lang="en-US" dirty="0" err="1" smtClean="0"/>
              <a:t>TvT</a:t>
            </a:r>
            <a:r>
              <a:rPr lang="en-US" dirty="0" smtClean="0"/>
              <a:t> “devices”, Enable or Disable Travel Times</a:t>
            </a:r>
          </a:p>
          <a:p>
            <a:r>
              <a:rPr lang="en-US" dirty="0" smtClean="0"/>
              <a:t>CCTV and DMS have more complex action options</a:t>
            </a:r>
          </a:p>
        </p:txBody>
      </p:sp>
      <p:pic>
        <p:nvPicPr>
          <p:cNvPr id="10" name="Content Placeholder 9" descr="SAS-GUI-AddItem-Actions-tvt.png"/>
          <p:cNvPicPr>
            <a:picLocks noGrp="1" noChangeAspect="1"/>
          </p:cNvPicPr>
          <p:nvPr>
            <p:ph sz="quarter" idx="4"/>
          </p:nvPr>
        </p:nvPicPr>
        <p:blipFill>
          <a:blip r:embed="rId3" cstate="print"/>
          <a:srcRect r="48656" b="61745"/>
          <a:stretch>
            <a:fillRect/>
          </a:stretch>
        </p:blipFill>
        <p:spPr>
          <a:xfrm>
            <a:off x="5262385" y="3819525"/>
            <a:ext cx="3294963" cy="2047875"/>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85</a:t>
            </a:fld>
            <a:endParaRPr lang="en-US"/>
          </a:p>
        </p:txBody>
      </p:sp>
      <p:cxnSp>
        <p:nvCxnSpPr>
          <p:cNvPr id="12" name="Straight Arrow Connector 11"/>
          <p:cNvCxnSpPr/>
          <p:nvPr/>
        </p:nvCxnSpPr>
        <p:spPr bwMode="auto">
          <a:xfrm flipV="1">
            <a:off x="4724400" y="3022600"/>
            <a:ext cx="1651000" cy="558800"/>
          </a:xfrm>
          <a:prstGeom prst="straightConnector1">
            <a:avLst/>
          </a:prstGeom>
          <a:noFill/>
          <a:ln w="190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4724400" y="4419600"/>
            <a:ext cx="1257300" cy="977900"/>
          </a:xfrm>
          <a:prstGeom prst="straightConnector1">
            <a:avLst/>
          </a:prstGeom>
          <a:noFill/>
          <a:ln w="19050" cap="flat" cmpd="sng" algn="ctr">
            <a:solidFill>
              <a:srgbClr val="FFC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285750"/>
            <a:ext cx="7467599" cy="762000"/>
          </a:xfrm>
        </p:spPr>
        <p:txBody>
          <a:bodyPr>
            <a:normAutofit fontScale="90000"/>
          </a:bodyPr>
          <a:lstStyle/>
          <a:p>
            <a:r>
              <a:rPr lang="en-US" dirty="0" smtClean="0"/>
              <a:t>Add New Item: CCTV Actions</a:t>
            </a:r>
            <a:endParaRPr lang="en-US" dirty="0"/>
          </a:p>
        </p:txBody>
      </p:sp>
      <p:sp>
        <p:nvSpPr>
          <p:cNvPr id="3" name="Content Placeholder 2"/>
          <p:cNvSpPr>
            <a:spLocks noGrp="1"/>
          </p:cNvSpPr>
          <p:nvPr>
            <p:ph sz="quarter" idx="1"/>
          </p:nvPr>
        </p:nvSpPr>
        <p:spPr>
          <a:xfrm>
            <a:off x="685800" y="1570038"/>
            <a:ext cx="8013700" cy="2722562"/>
          </a:xfrm>
        </p:spPr>
        <p:txBody>
          <a:bodyPr>
            <a:normAutofit fontScale="92500"/>
          </a:bodyPr>
          <a:lstStyle/>
          <a:p>
            <a:r>
              <a:rPr lang="en-US" dirty="0" smtClean="0"/>
              <a:t>For CCTV devices, the user specifies an action list</a:t>
            </a:r>
          </a:p>
          <a:p>
            <a:pPr lvl="1"/>
            <a:r>
              <a:rPr lang="en-US" dirty="0" smtClean="0"/>
              <a:t>Actions include speed, duration, and action type</a:t>
            </a:r>
          </a:p>
          <a:p>
            <a:r>
              <a:rPr lang="en-US" dirty="0" smtClean="0"/>
              <a:t>Custom action list or saved action list</a:t>
            </a:r>
          </a:p>
          <a:p>
            <a:pPr lvl="1"/>
            <a:r>
              <a:rPr lang="en-US" dirty="0" smtClean="0"/>
              <a:t>Available saved lists are selected from a drop down</a:t>
            </a:r>
            <a:endParaRPr lang="en-US" dirty="0"/>
          </a:p>
        </p:txBody>
      </p:sp>
      <p:pic>
        <p:nvPicPr>
          <p:cNvPr id="13" name="Content Placeholder 12" descr="SAS-GUI-AddItem-Actions-cctv.png"/>
          <p:cNvPicPr>
            <a:picLocks noGrp="1" noChangeAspect="1"/>
          </p:cNvPicPr>
          <p:nvPr>
            <p:ph sz="quarter" idx="4"/>
          </p:nvPr>
        </p:nvPicPr>
        <p:blipFill>
          <a:blip r:embed="rId2" cstate="print"/>
          <a:srcRect l="1483" t="16242" r="3179" b="37141"/>
          <a:stretch>
            <a:fillRect/>
          </a:stretch>
        </p:blipFill>
        <p:spPr>
          <a:xfrm>
            <a:off x="1739899" y="4648200"/>
            <a:ext cx="5918721" cy="182880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86</a:t>
            </a:fld>
            <a:endParaRPr lang="en-US"/>
          </a:p>
        </p:txBody>
      </p:sp>
      <p:sp>
        <p:nvSpPr>
          <p:cNvPr id="14" name="Line Callout 3 (Border and Accent Bar) 13"/>
          <p:cNvSpPr/>
          <p:nvPr/>
        </p:nvSpPr>
        <p:spPr bwMode="auto">
          <a:xfrm>
            <a:off x="1879600" y="5410200"/>
            <a:ext cx="5727700" cy="889000"/>
          </a:xfrm>
          <a:prstGeom prst="accentBorderCallout3">
            <a:avLst>
              <a:gd name="adj1" fmla="val 52196"/>
              <a:gd name="adj2" fmla="val -77"/>
              <a:gd name="adj3" fmla="val -49032"/>
              <a:gd name="adj4" fmla="val -25567"/>
              <a:gd name="adj5" fmla="val -342300"/>
              <a:gd name="adj6" fmla="val -27398"/>
              <a:gd name="adj7" fmla="val -350038"/>
              <a:gd name="adj8" fmla="val -12855"/>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sp>
        <p:nvSpPr>
          <p:cNvPr id="15" name="Line Callout 3 (Border and Accent Bar) 14"/>
          <p:cNvSpPr/>
          <p:nvPr/>
        </p:nvSpPr>
        <p:spPr bwMode="auto">
          <a:xfrm>
            <a:off x="1778000" y="4927600"/>
            <a:ext cx="1384300" cy="444500"/>
          </a:xfrm>
          <a:prstGeom prst="accentBorderCallout3">
            <a:avLst>
              <a:gd name="adj1" fmla="val 21607"/>
              <a:gd name="adj2" fmla="val 841"/>
              <a:gd name="adj3" fmla="val -1250"/>
              <a:gd name="adj4" fmla="val -74465"/>
              <a:gd name="adj5" fmla="val -325714"/>
              <a:gd name="adj6" fmla="val -91896"/>
              <a:gd name="adj7" fmla="val -360105"/>
              <a:gd name="adj8" fmla="val -67470"/>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7" name="Straight Arrow Connector 16"/>
          <p:cNvCxnSpPr/>
          <p:nvPr/>
        </p:nvCxnSpPr>
        <p:spPr bwMode="auto">
          <a:xfrm flipH="1">
            <a:off x="6553200" y="3962400"/>
            <a:ext cx="381000" cy="1219200"/>
          </a:xfrm>
          <a:prstGeom prst="straightConnector1">
            <a:avLst/>
          </a:prstGeom>
          <a:noFill/>
          <a:ln w="19050" cap="flat" cmpd="sng" algn="ctr">
            <a:solidFill>
              <a:srgbClr val="92D050"/>
            </a:solidFill>
            <a:prstDash val="solid"/>
            <a:round/>
            <a:headEnd type="none" w="med" len="med"/>
            <a:tailEnd type="arrow"/>
          </a:ln>
          <a:effectLst/>
        </p:spPr>
      </p:cxnSp>
      <p:sp>
        <p:nvSpPr>
          <p:cNvPr id="18" name="Rectangle 17"/>
          <p:cNvSpPr/>
          <p:nvPr/>
        </p:nvSpPr>
        <p:spPr bwMode="auto">
          <a:xfrm>
            <a:off x="6832600" y="4940300"/>
            <a:ext cx="939800" cy="228600"/>
          </a:xfrm>
          <a:prstGeom prst="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0" name="Straight Connector 19"/>
          <p:cNvCxnSpPr>
            <a:stCxn id="15" idx="0"/>
            <a:endCxn id="18" idx="1"/>
          </p:cNvCxnSpPr>
          <p:nvPr/>
        </p:nvCxnSpPr>
        <p:spPr bwMode="auto">
          <a:xfrm flipV="1">
            <a:off x="3162300" y="5054600"/>
            <a:ext cx="3670300" cy="95250"/>
          </a:xfrm>
          <a:prstGeom prst="line">
            <a:avLst/>
          </a:prstGeom>
          <a:noFill/>
          <a:ln w="9525" cap="flat" cmpd="sng" algn="ctr">
            <a:solidFill>
              <a:srgbClr val="FFC000"/>
            </a:solidFill>
            <a:prstDash val="lg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smtClean="0"/>
              <a:t>Add New Item: DMS Actions</a:t>
            </a:r>
            <a:endParaRPr lang="en-US" dirty="0"/>
          </a:p>
        </p:txBody>
      </p:sp>
      <p:sp>
        <p:nvSpPr>
          <p:cNvPr id="3" name="Content Placeholder 2"/>
          <p:cNvSpPr>
            <a:spLocks noGrp="1"/>
          </p:cNvSpPr>
          <p:nvPr>
            <p:ph sz="quarter" idx="1"/>
          </p:nvPr>
        </p:nvSpPr>
        <p:spPr>
          <a:xfrm>
            <a:off x="685800" y="1524000"/>
            <a:ext cx="7518400" cy="1600200"/>
          </a:xfrm>
        </p:spPr>
        <p:txBody>
          <a:bodyPr>
            <a:normAutofit fontScale="77500" lnSpcReduction="20000"/>
          </a:bodyPr>
          <a:lstStyle/>
          <a:p>
            <a:r>
              <a:rPr lang="en-US" dirty="0" smtClean="0"/>
              <a:t>For DMS devices, the user specifies a message to be displayed</a:t>
            </a:r>
          </a:p>
          <a:p>
            <a:pPr lvl="1"/>
            <a:r>
              <a:rPr lang="en-US" dirty="0" smtClean="0"/>
              <a:t>Select a predefined message from the library on the left</a:t>
            </a:r>
          </a:p>
          <a:p>
            <a:pPr lvl="1"/>
            <a:r>
              <a:rPr lang="en-US" dirty="0" smtClean="0"/>
              <a:t>Or, specify a custom message on the right</a:t>
            </a:r>
            <a:endParaRPr lang="en-US" dirty="0"/>
          </a:p>
        </p:txBody>
      </p:sp>
      <p:pic>
        <p:nvPicPr>
          <p:cNvPr id="13" name="Content Placeholder 12" descr="SAS-GUI-AddItem-Actions-dms.png"/>
          <p:cNvPicPr>
            <a:picLocks noGrp="1" noChangeAspect="1"/>
          </p:cNvPicPr>
          <p:nvPr>
            <p:ph sz="quarter" idx="4"/>
          </p:nvPr>
        </p:nvPicPr>
        <p:blipFill>
          <a:blip r:embed="rId2" cstate="print"/>
          <a:srcRect t="16510" b="9084"/>
          <a:stretch>
            <a:fillRect/>
          </a:stretch>
        </p:blipFill>
        <p:spPr>
          <a:xfrm>
            <a:off x="965199" y="2971800"/>
            <a:ext cx="7422729" cy="3492501"/>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87</a:t>
            </a:fld>
            <a:endParaRPr lang="en-US"/>
          </a:p>
        </p:txBody>
      </p:sp>
      <p:cxnSp>
        <p:nvCxnSpPr>
          <p:cNvPr id="9" name="Straight Arrow Connector 8"/>
          <p:cNvCxnSpPr/>
          <p:nvPr/>
        </p:nvCxnSpPr>
        <p:spPr bwMode="auto">
          <a:xfrm>
            <a:off x="762000" y="3124200"/>
            <a:ext cx="533400" cy="533400"/>
          </a:xfrm>
          <a:prstGeom prst="straightConnector1">
            <a:avLst/>
          </a:prstGeom>
          <a:noFill/>
          <a:ln w="1905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4038600" y="2895600"/>
            <a:ext cx="228600" cy="457200"/>
          </a:xfrm>
          <a:prstGeom prst="straightConnector1">
            <a:avLst/>
          </a:prstGeom>
          <a:noFill/>
          <a:ln w="19050" cap="flat" cmpd="sng" algn="ctr">
            <a:solidFill>
              <a:srgbClr val="FFC000"/>
            </a:solidFill>
            <a:prstDash val="solid"/>
            <a:round/>
            <a:headEnd type="none" w="med" len="med"/>
            <a:tailEnd type="arrow"/>
          </a:ln>
          <a:effectLst/>
        </p:spPr>
      </p:cxnSp>
      <p:cxnSp>
        <p:nvCxnSpPr>
          <p:cNvPr id="22" name="Straight Arrow Connector 21"/>
          <p:cNvCxnSpPr/>
          <p:nvPr/>
        </p:nvCxnSpPr>
        <p:spPr bwMode="auto">
          <a:xfrm flipH="1">
            <a:off x="762000" y="2438400"/>
            <a:ext cx="533400" cy="685800"/>
          </a:xfrm>
          <a:prstGeom prst="straightConnector1">
            <a:avLst/>
          </a:prstGeom>
          <a:noFill/>
          <a:ln w="19050" cap="flat" cmpd="sng" algn="ctr">
            <a:solidFill>
              <a:srgbClr val="FF0000"/>
            </a:solidFill>
            <a:prstDash val="solid"/>
            <a:round/>
            <a:headEnd type="none" w="med" len="med"/>
            <a:tailEnd type="none"/>
          </a:ln>
          <a:effectLst/>
        </p:spPr>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2087" b="46489"/>
          <a:stretch/>
        </p:blipFill>
        <p:spPr>
          <a:xfrm>
            <a:off x="718969" y="4038600"/>
            <a:ext cx="7739230" cy="2514600"/>
          </a:xfrm>
        </p:spPr>
      </p:pic>
      <p:sp>
        <p:nvSpPr>
          <p:cNvPr id="2" name="Title 1"/>
          <p:cNvSpPr>
            <a:spLocks noGrp="1"/>
          </p:cNvSpPr>
          <p:nvPr>
            <p:ph type="title" sz="quarter"/>
          </p:nvPr>
        </p:nvSpPr>
        <p:spPr>
          <a:xfrm>
            <a:off x="990600" y="285750"/>
            <a:ext cx="7467599" cy="762000"/>
          </a:xfrm>
        </p:spPr>
        <p:txBody>
          <a:bodyPr>
            <a:normAutofit fontScale="90000"/>
          </a:bodyPr>
          <a:lstStyle/>
          <a:p>
            <a:r>
              <a:rPr lang="en-US" dirty="0" smtClean="0"/>
              <a:t>Add New Item: Report Actions</a:t>
            </a:r>
            <a:endParaRPr lang="en-US" dirty="0"/>
          </a:p>
        </p:txBody>
      </p:sp>
      <p:sp>
        <p:nvSpPr>
          <p:cNvPr id="3" name="Content Placeholder 2"/>
          <p:cNvSpPr>
            <a:spLocks noGrp="1"/>
          </p:cNvSpPr>
          <p:nvPr>
            <p:ph sz="quarter" idx="1"/>
          </p:nvPr>
        </p:nvSpPr>
        <p:spPr>
          <a:xfrm>
            <a:off x="685800" y="1570038"/>
            <a:ext cx="8013700" cy="2722562"/>
          </a:xfrm>
        </p:spPr>
        <p:txBody>
          <a:bodyPr>
            <a:normAutofit fontScale="85000" lnSpcReduction="10000"/>
          </a:bodyPr>
          <a:lstStyle/>
          <a:p>
            <a:r>
              <a:rPr lang="en-US" dirty="0" smtClean="0"/>
              <a:t>For reports, the user specifies the following:</a:t>
            </a:r>
          </a:p>
          <a:p>
            <a:pPr lvl="1">
              <a:buClr>
                <a:srgbClr val="FF0000"/>
              </a:buClr>
              <a:buFont typeface="Wingdings" panose="05000000000000000000" pitchFamily="2" charset="2"/>
              <a:buChar char=""/>
            </a:pPr>
            <a:r>
              <a:rPr lang="en-US" dirty="0" smtClean="0"/>
              <a:t>Which report to run</a:t>
            </a:r>
          </a:p>
          <a:p>
            <a:pPr lvl="1">
              <a:buClr>
                <a:srgbClr val="00B050"/>
              </a:buClr>
              <a:buFont typeface="Wingdings" panose="05000000000000000000" pitchFamily="2" charset="2"/>
              <a:buChar char=""/>
            </a:pPr>
            <a:r>
              <a:rPr lang="en-US" dirty="0" smtClean="0"/>
              <a:t>Output document format</a:t>
            </a:r>
          </a:p>
          <a:p>
            <a:pPr lvl="1">
              <a:buClr>
                <a:srgbClr val="FFC000"/>
              </a:buClr>
              <a:buFont typeface="Wingdings" panose="05000000000000000000" pitchFamily="2" charset="2"/>
              <a:buChar char=""/>
            </a:pPr>
            <a:r>
              <a:rPr lang="en-US" dirty="0" smtClean="0"/>
              <a:t>Whether or not to send the report to one or more emails</a:t>
            </a:r>
          </a:p>
          <a:p>
            <a:pPr lvl="1">
              <a:buClr>
                <a:srgbClr val="0070C0"/>
              </a:buClr>
              <a:buFont typeface="Wingdings" panose="05000000000000000000" pitchFamily="2" charset="2"/>
              <a:buChar char=""/>
            </a:pPr>
            <a:r>
              <a:rPr lang="en-US" dirty="0" smtClean="0"/>
              <a:t>Dynamic date range</a:t>
            </a:r>
          </a:p>
          <a:p>
            <a:pPr lvl="1">
              <a:buClr>
                <a:schemeClr val="tx1"/>
              </a:buClr>
              <a:buFont typeface="Wingdings" panose="05000000000000000000" pitchFamily="2" charset="2"/>
              <a:buChar char=""/>
            </a:pPr>
            <a:r>
              <a:rPr lang="en-US" dirty="0" smtClean="0"/>
              <a:t>Report parameters</a:t>
            </a:r>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88</a:t>
            </a:fld>
            <a:endParaRPr lang="en-US"/>
          </a:p>
        </p:txBody>
      </p:sp>
      <p:sp>
        <p:nvSpPr>
          <p:cNvPr id="12" name="Rectangle 11"/>
          <p:cNvSpPr/>
          <p:nvPr/>
        </p:nvSpPr>
        <p:spPr>
          <a:xfrm>
            <a:off x="838200" y="5715000"/>
            <a:ext cx="2176574" cy="838200"/>
          </a:xfrm>
          <a:prstGeom prst="rect">
            <a:avLst/>
          </a:prstGeom>
          <a:noFill/>
          <a:ln w="60325" cmpd="sng">
            <a:solidFill>
              <a:srgbClr val="FF0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2095540" y="5055680"/>
            <a:ext cx="2933659" cy="270559"/>
          </a:xfrm>
          <a:prstGeom prst="rect">
            <a:avLst/>
          </a:prstGeom>
          <a:noFill/>
          <a:ln w="60325" cmpd="sng">
            <a:solidFill>
              <a:srgbClr val="FFC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964196" y="5014924"/>
            <a:ext cx="1093204" cy="623876"/>
          </a:xfrm>
          <a:prstGeom prst="rect">
            <a:avLst/>
          </a:prstGeom>
          <a:noFill/>
          <a:ln w="60325" cmpd="sng">
            <a:solidFill>
              <a:srgbClr val="00B05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3070855" y="5391441"/>
            <a:ext cx="934576" cy="1096557"/>
          </a:xfrm>
          <a:prstGeom prst="rect">
            <a:avLst/>
          </a:prstGeom>
          <a:noFill/>
          <a:ln w="60325" cmpd="sng">
            <a:solidFill>
              <a:srgbClr val="0070C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4150356" y="5638800"/>
            <a:ext cx="4054040" cy="914399"/>
          </a:xfrm>
          <a:prstGeom prst="rect">
            <a:avLst/>
          </a:prstGeom>
          <a:noFill/>
          <a:ln w="60325" cmpd="sng">
            <a:solidFill>
              <a:schemeClr val="tx1"/>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47629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smtClean="0"/>
              <a:t>Add New Item: Response Plan Actions</a:t>
            </a:r>
            <a:endParaRPr lang="en-US" dirty="0"/>
          </a:p>
        </p:txBody>
      </p:sp>
      <p:sp>
        <p:nvSpPr>
          <p:cNvPr id="3" name="Content Placeholder 2"/>
          <p:cNvSpPr>
            <a:spLocks noGrp="1"/>
          </p:cNvSpPr>
          <p:nvPr>
            <p:ph sz="quarter" idx="1"/>
          </p:nvPr>
        </p:nvSpPr>
        <p:spPr>
          <a:xfrm>
            <a:off x="685800" y="1523998"/>
            <a:ext cx="7518400" cy="2438401"/>
          </a:xfrm>
        </p:spPr>
        <p:txBody>
          <a:bodyPr>
            <a:normAutofit lnSpcReduction="10000"/>
          </a:bodyPr>
          <a:lstStyle/>
          <a:p>
            <a:r>
              <a:rPr lang="en-US" dirty="0" smtClean="0"/>
              <a:t>For response plans, the user chooses an event on the items tab.</a:t>
            </a:r>
          </a:p>
          <a:p>
            <a:r>
              <a:rPr lang="en-US" dirty="0" smtClean="0"/>
              <a:t>The action choices are to activate or deactivate the response plan for the chosen event.</a:t>
            </a:r>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89</a:t>
            </a:fld>
            <a:endParaRPr lang="en-US"/>
          </a:p>
        </p:txBody>
      </p:sp>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14784" b="29259"/>
          <a:stretch/>
        </p:blipFill>
        <p:spPr>
          <a:xfrm>
            <a:off x="781691" y="3810000"/>
            <a:ext cx="7733016" cy="2743200"/>
          </a:xfrm>
        </p:spPr>
      </p:pic>
    </p:spTree>
    <p:extLst>
      <p:ext uri="{BB962C8B-B14F-4D97-AF65-F5344CB8AC3E}">
        <p14:creationId xmlns:p14="http://schemas.microsoft.com/office/powerpoint/2010/main" val="1939083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SunGuide</a:t>
            </a:r>
            <a:r>
              <a:rPr lang="en-US" dirty="0" smtClean="0"/>
              <a:t> Architecture</a:t>
            </a:r>
            <a:endParaRPr lang="en-US" dirty="0"/>
          </a:p>
        </p:txBody>
      </p:sp>
      <p:sp>
        <p:nvSpPr>
          <p:cNvPr id="4" name="Text Box 8"/>
          <p:cNvSpPr txBox="1">
            <a:spLocks noChangeArrowheads="1"/>
          </p:cNvSpPr>
          <p:nvPr/>
        </p:nvSpPr>
        <p:spPr bwMode="auto">
          <a:xfrm>
            <a:off x="3305175" y="2635250"/>
            <a:ext cx="1727200" cy="646973"/>
          </a:xfrm>
          <a:prstGeom prst="rect">
            <a:avLst/>
          </a:prstGeom>
          <a:gradFill rotWithShape="1">
            <a:gsLst>
              <a:gs pos="0">
                <a:srgbClr val="000099"/>
              </a:gs>
              <a:gs pos="100000">
                <a:srgbClr val="000047"/>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Software</a:t>
            </a:r>
          </a:p>
        </p:txBody>
      </p:sp>
      <p:sp>
        <p:nvSpPr>
          <p:cNvPr id="5" name="Rectangle 14"/>
          <p:cNvSpPr>
            <a:spLocks noChangeArrowheads="1"/>
          </p:cNvSpPr>
          <p:nvPr/>
        </p:nvSpPr>
        <p:spPr bwMode="auto">
          <a:xfrm>
            <a:off x="506412" y="1639887"/>
            <a:ext cx="6845300" cy="32639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6" name="Text Box 15"/>
          <p:cNvSpPr txBox="1">
            <a:spLocks noChangeArrowheads="1"/>
          </p:cNvSpPr>
          <p:nvPr/>
        </p:nvSpPr>
        <p:spPr bwMode="auto">
          <a:xfrm>
            <a:off x="3059112" y="1614487"/>
            <a:ext cx="2184400" cy="369974"/>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tx2"/>
                </a:solidFill>
                <a:latin typeface="Arial" pitchFamily="34" charset="0"/>
                <a:cs typeface="Arial" pitchFamily="34" charset="0"/>
              </a:rPr>
              <a:t>FDOT District X</a:t>
            </a:r>
          </a:p>
        </p:txBody>
      </p:sp>
      <p:grpSp>
        <p:nvGrpSpPr>
          <p:cNvPr id="7" name="Group 50"/>
          <p:cNvGrpSpPr>
            <a:grpSpLocks/>
          </p:cNvGrpSpPr>
          <p:nvPr/>
        </p:nvGrpSpPr>
        <p:grpSpPr bwMode="auto">
          <a:xfrm>
            <a:off x="620713" y="1944687"/>
            <a:ext cx="2701926" cy="1165225"/>
            <a:chOff x="408" y="1048"/>
            <a:chExt cx="1702" cy="734"/>
          </a:xfrm>
        </p:grpSpPr>
        <p:sp>
          <p:nvSpPr>
            <p:cNvPr id="8" name="Text Box 7"/>
            <p:cNvSpPr txBox="1">
              <a:spLocks noChangeArrowheads="1"/>
            </p:cNvSpPr>
            <p:nvPr/>
          </p:nvSpPr>
          <p:spPr bwMode="auto">
            <a:xfrm>
              <a:off x="408" y="1048"/>
              <a:ext cx="1088" cy="591"/>
            </a:xfrm>
            <a:prstGeom prst="rect">
              <a:avLst/>
            </a:prstGeom>
            <a:gradFill rotWithShape="1">
              <a:gsLst>
                <a:gs pos="0">
                  <a:schemeClr val="accent1"/>
                </a:gs>
                <a:gs pos="100000">
                  <a:schemeClr val="accent1">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a:solidFill>
                    <a:schemeClr val="bg1"/>
                  </a:solidFill>
                  <a:latin typeface="Arial" pitchFamily="34" charset="0"/>
                  <a:cs typeface="Arial" pitchFamily="34" charset="0"/>
                </a:rPr>
                <a:t>Devices</a:t>
              </a:r>
            </a:p>
            <a:p>
              <a:pPr algn="ctr" defTabSz="862013">
                <a:lnSpc>
                  <a:spcPct val="100000"/>
                </a:lnSpc>
                <a:spcBef>
                  <a:spcPct val="50000"/>
                </a:spcBef>
                <a:buFont typeface="Wingdings" pitchFamily="2" charset="2"/>
                <a:buNone/>
                <a:defRPr/>
              </a:pPr>
              <a:r>
                <a:rPr lang="en-US" sz="1400">
                  <a:solidFill>
                    <a:schemeClr val="bg1"/>
                  </a:solidFill>
                  <a:latin typeface="Arial" pitchFamily="34" charset="0"/>
                  <a:cs typeface="Arial" pitchFamily="34" charset="0"/>
                </a:rPr>
                <a:t>(DMS, CCTV, AVL, AVI, etc…)</a:t>
              </a:r>
            </a:p>
          </p:txBody>
        </p:sp>
        <p:sp>
          <p:nvSpPr>
            <p:cNvPr id="9" name="Line 22"/>
            <p:cNvSpPr>
              <a:spLocks noChangeShapeType="1"/>
            </p:cNvSpPr>
            <p:nvPr/>
          </p:nvSpPr>
          <p:spPr bwMode="auto">
            <a:xfrm>
              <a:off x="1483" y="1411"/>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0" name="Line 24"/>
            <p:cNvSpPr>
              <a:spLocks noChangeShapeType="1"/>
            </p:cNvSpPr>
            <p:nvPr/>
          </p:nvSpPr>
          <p:spPr bwMode="auto">
            <a:xfrm>
              <a:off x="1502" y="129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1" name="Line 25"/>
            <p:cNvSpPr>
              <a:spLocks noChangeShapeType="1"/>
            </p:cNvSpPr>
            <p:nvPr/>
          </p:nvSpPr>
          <p:spPr bwMode="auto">
            <a:xfrm>
              <a:off x="1486" y="153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2" name="Group 51"/>
          <p:cNvGrpSpPr>
            <a:grpSpLocks/>
          </p:cNvGrpSpPr>
          <p:nvPr/>
        </p:nvGrpSpPr>
        <p:grpSpPr bwMode="auto">
          <a:xfrm>
            <a:off x="723900" y="3236912"/>
            <a:ext cx="2586037" cy="1147763"/>
            <a:chOff x="473" y="1862"/>
            <a:chExt cx="1629" cy="723"/>
          </a:xfrm>
        </p:grpSpPr>
        <p:sp>
          <p:nvSpPr>
            <p:cNvPr id="13" name="Text Box 11"/>
            <p:cNvSpPr txBox="1">
              <a:spLocks noChangeArrowheads="1"/>
            </p:cNvSpPr>
            <p:nvPr/>
          </p:nvSpPr>
          <p:spPr bwMode="auto">
            <a:xfrm>
              <a:off x="473" y="2177"/>
              <a:ext cx="1088" cy="408"/>
            </a:xfrm>
            <a:prstGeom prst="rect">
              <a:avLst/>
            </a:prstGeom>
            <a:gradFill rotWithShape="1">
              <a:gsLst>
                <a:gs pos="0">
                  <a:schemeClr val="hlink"/>
                </a:gs>
                <a:gs pos="100000">
                  <a:schemeClr val="hlink">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dirty="0">
                  <a:solidFill>
                    <a:schemeClr val="bg1"/>
                  </a:solidFill>
                  <a:latin typeface="Arial" pitchFamily="34" charset="0"/>
                  <a:cs typeface="Arial" pitchFamily="34" charset="0"/>
                </a:rPr>
                <a:t>RTMC Operators</a:t>
              </a:r>
            </a:p>
          </p:txBody>
        </p:sp>
        <p:sp>
          <p:nvSpPr>
            <p:cNvPr id="14" name="Line 26"/>
            <p:cNvSpPr>
              <a:spLocks noChangeShapeType="1"/>
            </p:cNvSpPr>
            <p:nvPr/>
          </p:nvSpPr>
          <p:spPr bwMode="auto">
            <a:xfrm flipV="1">
              <a:off x="1566" y="1862"/>
              <a:ext cx="496" cy="29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5" name="Line 27"/>
            <p:cNvSpPr>
              <a:spLocks noChangeShapeType="1"/>
            </p:cNvSpPr>
            <p:nvPr/>
          </p:nvSpPr>
          <p:spPr bwMode="auto">
            <a:xfrm flipV="1">
              <a:off x="1566" y="1950"/>
              <a:ext cx="536" cy="33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6" name="Group 52"/>
          <p:cNvGrpSpPr>
            <a:grpSpLocks/>
          </p:cNvGrpSpPr>
          <p:nvPr/>
        </p:nvGrpSpPr>
        <p:grpSpPr bwMode="auto">
          <a:xfrm>
            <a:off x="3554412" y="3351212"/>
            <a:ext cx="1320800" cy="1412875"/>
            <a:chOff x="2256" y="1934"/>
            <a:chExt cx="832" cy="890"/>
          </a:xfrm>
        </p:grpSpPr>
        <p:sp>
          <p:nvSpPr>
            <p:cNvPr id="17" name="AutoShape 10"/>
            <p:cNvSpPr>
              <a:spLocks noChangeArrowheads="1"/>
            </p:cNvSpPr>
            <p:nvPr/>
          </p:nvSpPr>
          <p:spPr bwMode="auto">
            <a:xfrm>
              <a:off x="2256" y="2096"/>
              <a:ext cx="832" cy="728"/>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tx1"/>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a:latin typeface="Arial" pitchFamily="34" charset="0"/>
                  <a:cs typeface="Arial" pitchFamily="34" charset="0"/>
                </a:rPr>
                <a:t>SunGuide</a:t>
              </a:r>
            </a:p>
            <a:p>
              <a:pPr algn="ctr" defTabSz="862013">
                <a:lnSpc>
                  <a:spcPct val="100000"/>
                </a:lnSpc>
                <a:buFont typeface="Wingdings" pitchFamily="2" charset="2"/>
                <a:buNone/>
                <a:defRPr/>
              </a:pPr>
              <a:r>
                <a:rPr lang="en-US">
                  <a:latin typeface="Arial" pitchFamily="34" charset="0"/>
                  <a:cs typeface="Arial" pitchFamily="34" charset="0"/>
                </a:rPr>
                <a:t>Database</a:t>
              </a:r>
            </a:p>
          </p:txBody>
        </p:sp>
        <p:sp>
          <p:nvSpPr>
            <p:cNvPr id="18" name="Line 28"/>
            <p:cNvSpPr>
              <a:spLocks noChangeShapeType="1"/>
            </p:cNvSpPr>
            <p:nvPr/>
          </p:nvSpPr>
          <p:spPr bwMode="auto">
            <a:xfrm>
              <a:off x="2630" y="1934"/>
              <a:ext cx="8" cy="24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19" name="Group 69"/>
          <p:cNvGrpSpPr>
            <a:grpSpLocks/>
          </p:cNvGrpSpPr>
          <p:nvPr/>
        </p:nvGrpSpPr>
        <p:grpSpPr bwMode="auto">
          <a:xfrm>
            <a:off x="5029200" y="3330575"/>
            <a:ext cx="2166937" cy="1125537"/>
            <a:chOff x="3545" y="1937"/>
            <a:chExt cx="1365" cy="709"/>
          </a:xfrm>
        </p:grpSpPr>
        <p:sp>
          <p:nvSpPr>
            <p:cNvPr id="20" name="Text Box 9"/>
            <p:cNvSpPr txBox="1">
              <a:spLocks noChangeArrowheads="1"/>
            </p:cNvSpPr>
            <p:nvPr/>
          </p:nvSpPr>
          <p:spPr bwMode="auto">
            <a:xfrm>
              <a:off x="3950" y="2238"/>
              <a:ext cx="960" cy="408"/>
            </a:xfrm>
            <a:prstGeom prst="rect">
              <a:avLst/>
            </a:prstGeom>
            <a:gradFill rotWithShape="1">
              <a:gsLst>
                <a:gs pos="0">
                  <a:srgbClr val="00CC66"/>
                </a:gs>
                <a:gs pos="100000">
                  <a:srgbClr val="005E2F"/>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C2C</a:t>
              </a:r>
            </a:p>
          </p:txBody>
        </p:sp>
        <p:sp>
          <p:nvSpPr>
            <p:cNvPr id="21" name="Line 29"/>
            <p:cNvSpPr>
              <a:spLocks noChangeShapeType="1"/>
            </p:cNvSpPr>
            <p:nvPr/>
          </p:nvSpPr>
          <p:spPr bwMode="auto">
            <a:xfrm>
              <a:off x="3545" y="1937"/>
              <a:ext cx="376" cy="304"/>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22" name="Group 68"/>
          <p:cNvGrpSpPr>
            <a:grpSpLocks/>
          </p:cNvGrpSpPr>
          <p:nvPr/>
        </p:nvGrpSpPr>
        <p:grpSpPr bwMode="auto">
          <a:xfrm>
            <a:off x="5037137" y="1803401"/>
            <a:ext cx="2122488" cy="1201738"/>
            <a:chOff x="3550" y="975"/>
            <a:chExt cx="1337" cy="757"/>
          </a:xfrm>
        </p:grpSpPr>
        <p:sp>
          <p:nvSpPr>
            <p:cNvPr id="23" name="Text Box 13"/>
            <p:cNvSpPr txBox="1">
              <a:spLocks noChangeArrowheads="1"/>
            </p:cNvSpPr>
            <p:nvPr/>
          </p:nvSpPr>
          <p:spPr bwMode="auto">
            <a:xfrm>
              <a:off x="4095" y="975"/>
              <a:ext cx="792" cy="757"/>
            </a:xfrm>
            <a:prstGeom prst="rect">
              <a:avLst/>
            </a:prstGeom>
            <a:gradFill rotWithShape="1">
              <a:gsLst>
                <a:gs pos="0">
                  <a:srgbClr val="996600"/>
                </a:gs>
                <a:gs pos="100000">
                  <a:srgbClr val="472F00"/>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dirty="0">
                  <a:solidFill>
                    <a:schemeClr val="bg1"/>
                  </a:solidFill>
                  <a:latin typeface="Arial" pitchFamily="34" charset="0"/>
                  <a:cs typeface="Arial" pitchFamily="34" charset="0"/>
                </a:rPr>
                <a:t>Road Ranger Tablet/ SPARR</a:t>
              </a:r>
            </a:p>
          </p:txBody>
        </p:sp>
        <p:sp>
          <p:nvSpPr>
            <p:cNvPr id="24" name="Line 30"/>
            <p:cNvSpPr>
              <a:spLocks noChangeShapeType="1"/>
            </p:cNvSpPr>
            <p:nvPr/>
          </p:nvSpPr>
          <p:spPr bwMode="auto">
            <a:xfrm flipV="1">
              <a:off x="3550" y="1302"/>
              <a:ext cx="528" cy="20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55" name="Group 54"/>
          <p:cNvGrpSpPr/>
          <p:nvPr/>
        </p:nvGrpSpPr>
        <p:grpSpPr>
          <a:xfrm>
            <a:off x="930275" y="4541837"/>
            <a:ext cx="4738687" cy="1654175"/>
            <a:chOff x="1528763" y="4541837"/>
            <a:chExt cx="4738687" cy="1654175"/>
          </a:xfrm>
        </p:grpSpPr>
        <p:sp>
          <p:nvSpPr>
            <p:cNvPr id="26" name="Rectangle 16"/>
            <p:cNvSpPr>
              <a:spLocks noChangeArrowheads="1"/>
            </p:cNvSpPr>
            <p:nvPr/>
          </p:nvSpPr>
          <p:spPr bwMode="auto">
            <a:xfrm>
              <a:off x="1528763" y="5027612"/>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27" name="Text Box 17"/>
            <p:cNvSpPr txBox="1">
              <a:spLocks noChangeArrowheads="1"/>
            </p:cNvSpPr>
            <p:nvPr/>
          </p:nvSpPr>
          <p:spPr bwMode="auto">
            <a:xfrm>
              <a:off x="2008188" y="5253037"/>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dirty="0" err="1">
                  <a:solidFill>
                    <a:schemeClr val="bg1"/>
                  </a:solidFill>
                  <a:latin typeface="Arial" pitchFamily="34" charset="0"/>
                  <a:cs typeface="Arial" pitchFamily="34" charset="0"/>
                </a:rPr>
                <a:t>SunGuide</a:t>
              </a:r>
              <a:r>
                <a:rPr lang="en-US" sz="1200" dirty="0">
                  <a:solidFill>
                    <a:schemeClr val="bg1"/>
                  </a:solidFill>
                  <a:latin typeface="Arial" pitchFamily="34" charset="0"/>
                  <a:cs typeface="Arial" pitchFamily="34" charset="0"/>
                </a:rPr>
                <a:t> C2C</a:t>
              </a:r>
            </a:p>
          </p:txBody>
        </p:sp>
        <p:sp>
          <p:nvSpPr>
            <p:cNvPr id="28" name="Text Box 18"/>
            <p:cNvSpPr txBox="1">
              <a:spLocks noChangeArrowheads="1"/>
            </p:cNvSpPr>
            <p:nvPr/>
          </p:nvSpPr>
          <p:spPr bwMode="auto">
            <a:xfrm>
              <a:off x="1604963" y="4976812"/>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Y</a:t>
              </a:r>
            </a:p>
          </p:txBody>
        </p:sp>
        <p:sp>
          <p:nvSpPr>
            <p:cNvPr id="29" name="Text Box 19"/>
            <p:cNvSpPr txBox="1">
              <a:spLocks noChangeArrowheads="1"/>
            </p:cNvSpPr>
            <p:nvPr/>
          </p:nvSpPr>
          <p:spPr bwMode="auto">
            <a:xfrm>
              <a:off x="1670050" y="5892800"/>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0" name="AutoShape 20"/>
            <p:cNvSpPr>
              <a:spLocks noChangeArrowheads="1"/>
            </p:cNvSpPr>
            <p:nvPr/>
          </p:nvSpPr>
          <p:spPr bwMode="auto">
            <a:xfrm>
              <a:off x="2786063" y="5827712"/>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dirty="0">
                  <a:latin typeface="Arial" pitchFamily="34" charset="0"/>
                  <a:cs typeface="Arial" pitchFamily="34" charset="0"/>
                </a:rPr>
                <a:t>DB</a:t>
              </a:r>
            </a:p>
          </p:txBody>
        </p:sp>
        <p:sp>
          <p:nvSpPr>
            <p:cNvPr id="31" name="Line 31"/>
            <p:cNvSpPr>
              <a:spLocks noChangeShapeType="1"/>
            </p:cNvSpPr>
            <p:nvPr/>
          </p:nvSpPr>
          <p:spPr bwMode="auto">
            <a:xfrm flipH="1">
              <a:off x="2033588" y="5672137"/>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2" name="Line 32"/>
            <p:cNvSpPr>
              <a:spLocks noChangeShapeType="1"/>
            </p:cNvSpPr>
            <p:nvPr/>
          </p:nvSpPr>
          <p:spPr bwMode="auto">
            <a:xfrm flipH="1" flipV="1">
              <a:off x="2470150" y="5981700"/>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3" name="Line 33"/>
            <p:cNvSpPr>
              <a:spLocks noChangeShapeType="1"/>
            </p:cNvSpPr>
            <p:nvPr/>
          </p:nvSpPr>
          <p:spPr bwMode="auto">
            <a:xfrm flipH="1">
              <a:off x="2965450" y="4541837"/>
              <a:ext cx="3302000" cy="7286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6" name="Group 55"/>
          <p:cNvGrpSpPr/>
          <p:nvPr/>
        </p:nvGrpSpPr>
        <p:grpSpPr>
          <a:xfrm>
            <a:off x="5665787" y="4510087"/>
            <a:ext cx="1943100" cy="1771650"/>
            <a:chOff x="6264275" y="4510087"/>
            <a:chExt cx="1943100" cy="1771650"/>
          </a:xfrm>
        </p:grpSpPr>
        <p:sp>
          <p:nvSpPr>
            <p:cNvPr id="35" name="Rectangle 34"/>
            <p:cNvSpPr>
              <a:spLocks noChangeArrowheads="1"/>
            </p:cNvSpPr>
            <p:nvPr/>
          </p:nvSpPr>
          <p:spPr bwMode="auto">
            <a:xfrm>
              <a:off x="6264275" y="5113337"/>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36" name="Text Box 35"/>
            <p:cNvSpPr txBox="1">
              <a:spLocks noChangeArrowheads="1"/>
            </p:cNvSpPr>
            <p:nvPr/>
          </p:nvSpPr>
          <p:spPr bwMode="auto">
            <a:xfrm>
              <a:off x="6743700" y="5338762"/>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SunGuide C2C</a:t>
              </a:r>
            </a:p>
          </p:txBody>
        </p:sp>
        <p:sp>
          <p:nvSpPr>
            <p:cNvPr id="37" name="Text Box 36"/>
            <p:cNvSpPr txBox="1">
              <a:spLocks noChangeArrowheads="1"/>
            </p:cNvSpPr>
            <p:nvPr/>
          </p:nvSpPr>
          <p:spPr bwMode="auto">
            <a:xfrm>
              <a:off x="6340475" y="5062537"/>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Z</a:t>
              </a:r>
            </a:p>
          </p:txBody>
        </p:sp>
        <p:sp>
          <p:nvSpPr>
            <p:cNvPr id="38" name="Text Box 37"/>
            <p:cNvSpPr txBox="1">
              <a:spLocks noChangeArrowheads="1"/>
            </p:cNvSpPr>
            <p:nvPr/>
          </p:nvSpPr>
          <p:spPr bwMode="auto">
            <a:xfrm>
              <a:off x="6405563" y="5978525"/>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9" name="AutoShape 38"/>
            <p:cNvSpPr>
              <a:spLocks noChangeArrowheads="1"/>
            </p:cNvSpPr>
            <p:nvPr/>
          </p:nvSpPr>
          <p:spPr bwMode="auto">
            <a:xfrm>
              <a:off x="7521575" y="5913437"/>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a:latin typeface="Arial" pitchFamily="34" charset="0"/>
                  <a:cs typeface="Arial" pitchFamily="34" charset="0"/>
                </a:rPr>
                <a:t>DB</a:t>
              </a:r>
            </a:p>
          </p:txBody>
        </p:sp>
        <p:sp>
          <p:nvSpPr>
            <p:cNvPr id="40" name="Line 39"/>
            <p:cNvSpPr>
              <a:spLocks noChangeShapeType="1"/>
            </p:cNvSpPr>
            <p:nvPr/>
          </p:nvSpPr>
          <p:spPr bwMode="auto">
            <a:xfrm flipH="1">
              <a:off x="6769100" y="5757862"/>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1" name="Line 40"/>
            <p:cNvSpPr>
              <a:spLocks noChangeShapeType="1"/>
            </p:cNvSpPr>
            <p:nvPr/>
          </p:nvSpPr>
          <p:spPr bwMode="auto">
            <a:xfrm flipH="1" flipV="1">
              <a:off x="7205663" y="6067425"/>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2" name="Line 48"/>
            <p:cNvSpPr>
              <a:spLocks noChangeShapeType="1"/>
            </p:cNvSpPr>
            <p:nvPr/>
          </p:nvSpPr>
          <p:spPr bwMode="auto">
            <a:xfrm>
              <a:off x="6988175" y="4510087"/>
              <a:ext cx="57150" cy="8175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7" name="Group 56"/>
          <p:cNvGrpSpPr/>
          <p:nvPr/>
        </p:nvGrpSpPr>
        <p:grpSpPr>
          <a:xfrm>
            <a:off x="2373312" y="4572000"/>
            <a:ext cx="3733800" cy="1993901"/>
            <a:chOff x="2971800" y="4787900"/>
            <a:chExt cx="3733800" cy="1993901"/>
          </a:xfrm>
        </p:grpSpPr>
        <p:sp>
          <p:nvSpPr>
            <p:cNvPr id="44" name="Line 63"/>
            <p:cNvSpPr>
              <a:spLocks noChangeShapeType="1"/>
            </p:cNvSpPr>
            <p:nvPr/>
          </p:nvSpPr>
          <p:spPr bwMode="auto">
            <a:xfrm flipV="1">
              <a:off x="5329238" y="5702299"/>
              <a:ext cx="1376362" cy="1555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45" name="Rectangle 41"/>
            <p:cNvSpPr>
              <a:spLocks noChangeArrowheads="1"/>
            </p:cNvSpPr>
            <p:nvPr/>
          </p:nvSpPr>
          <p:spPr bwMode="auto">
            <a:xfrm>
              <a:off x="3875088" y="5459413"/>
              <a:ext cx="1943100" cy="1322388"/>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p>
          </p:txBody>
        </p:sp>
        <p:sp>
          <p:nvSpPr>
            <p:cNvPr id="46" name="Text Box 42"/>
            <p:cNvSpPr txBox="1">
              <a:spLocks noChangeArrowheads="1"/>
            </p:cNvSpPr>
            <p:nvPr/>
          </p:nvSpPr>
          <p:spPr bwMode="auto">
            <a:xfrm>
              <a:off x="4354513" y="571341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C2C</a:t>
              </a:r>
            </a:p>
          </p:txBody>
        </p:sp>
        <p:sp>
          <p:nvSpPr>
            <p:cNvPr id="47" name="Text Box 43"/>
            <p:cNvSpPr txBox="1">
              <a:spLocks noChangeArrowheads="1"/>
            </p:cNvSpPr>
            <p:nvPr/>
          </p:nvSpPr>
          <p:spPr bwMode="auto">
            <a:xfrm>
              <a:off x="3951288" y="5435600"/>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dirty="0">
                  <a:solidFill>
                    <a:schemeClr val="tx2"/>
                  </a:solidFill>
                </a:rPr>
                <a:t>FL </a:t>
              </a:r>
              <a:r>
                <a:rPr lang="en-US" sz="1400" dirty="0" smtClean="0">
                  <a:solidFill>
                    <a:schemeClr val="tx2"/>
                  </a:solidFill>
                </a:rPr>
                <a:t>ATIS (511)</a:t>
              </a:r>
              <a:endParaRPr lang="en-US" sz="1400" dirty="0">
                <a:solidFill>
                  <a:schemeClr val="tx2"/>
                </a:solidFill>
              </a:endParaRPr>
            </a:p>
          </p:txBody>
        </p:sp>
        <p:sp>
          <p:nvSpPr>
            <p:cNvPr id="48" name="Text Box 44"/>
            <p:cNvSpPr txBox="1">
              <a:spLocks noChangeArrowheads="1"/>
            </p:cNvSpPr>
            <p:nvPr/>
          </p:nvSpPr>
          <p:spPr bwMode="auto">
            <a:xfrm>
              <a:off x="4016375" y="6478588"/>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511</a:t>
              </a:r>
            </a:p>
          </p:txBody>
        </p:sp>
        <p:sp>
          <p:nvSpPr>
            <p:cNvPr id="49" name="Line 46"/>
            <p:cNvSpPr>
              <a:spLocks noChangeShapeType="1"/>
            </p:cNvSpPr>
            <p:nvPr/>
          </p:nvSpPr>
          <p:spPr bwMode="auto">
            <a:xfrm flipH="1">
              <a:off x="4379913" y="6272213"/>
              <a:ext cx="290512" cy="188913"/>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0" name="Line 47"/>
            <p:cNvSpPr>
              <a:spLocks noChangeShapeType="1"/>
            </p:cNvSpPr>
            <p:nvPr/>
          </p:nvSpPr>
          <p:spPr bwMode="auto">
            <a:xfrm flipH="1" flipV="1">
              <a:off x="4984750" y="6272213"/>
              <a:ext cx="266700" cy="193675"/>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1" name="Line 49"/>
            <p:cNvSpPr>
              <a:spLocks noChangeShapeType="1"/>
            </p:cNvSpPr>
            <p:nvPr/>
          </p:nvSpPr>
          <p:spPr bwMode="auto">
            <a:xfrm flipH="1">
              <a:off x="5335588" y="4787900"/>
              <a:ext cx="989012" cy="927100"/>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52" name="Text Box 60"/>
            <p:cNvSpPr txBox="1">
              <a:spLocks noChangeArrowheads="1"/>
            </p:cNvSpPr>
            <p:nvPr/>
          </p:nvSpPr>
          <p:spPr bwMode="auto">
            <a:xfrm>
              <a:off x="4894263" y="6481763"/>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Website</a:t>
              </a:r>
            </a:p>
          </p:txBody>
        </p:sp>
        <p:sp>
          <p:nvSpPr>
            <p:cNvPr id="53" name="Text Box 61"/>
            <p:cNvSpPr txBox="1">
              <a:spLocks noChangeArrowheads="1"/>
            </p:cNvSpPr>
            <p:nvPr/>
          </p:nvSpPr>
          <p:spPr bwMode="auto">
            <a:xfrm>
              <a:off x="4356100" y="597376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FL ATIS</a:t>
              </a:r>
            </a:p>
          </p:txBody>
        </p:sp>
        <p:sp>
          <p:nvSpPr>
            <p:cNvPr id="54" name="Line 62"/>
            <p:cNvSpPr>
              <a:spLocks noChangeShapeType="1"/>
            </p:cNvSpPr>
            <p:nvPr/>
          </p:nvSpPr>
          <p:spPr bwMode="auto">
            <a:xfrm>
              <a:off x="2971800" y="5626099"/>
              <a:ext cx="1385888" cy="1809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grpSp>
      <p:sp>
        <p:nvSpPr>
          <p:cNvPr id="58" name="Slide Number Placeholder 57"/>
          <p:cNvSpPr>
            <a:spLocks noGrp="1"/>
          </p:cNvSpPr>
          <p:nvPr>
            <p:ph type="sldNum" sz="quarter" idx="12"/>
          </p:nvPr>
        </p:nvSpPr>
        <p:spPr/>
        <p:txBody>
          <a:bodyPr/>
          <a:lstStyle/>
          <a:p>
            <a:fld id="{B6F15528-21DE-4FAA-801E-634DDDAF4B2B}" type="slidenum">
              <a:rPr lang="en-US" smtClean="0"/>
              <a:pPr/>
              <a:t>9</a:t>
            </a:fld>
            <a:endParaRPr lang="en-US"/>
          </a:p>
        </p:txBody>
      </p:sp>
      <p:grpSp>
        <p:nvGrpSpPr>
          <p:cNvPr id="63" name="Group 62"/>
          <p:cNvGrpSpPr/>
          <p:nvPr/>
        </p:nvGrpSpPr>
        <p:grpSpPr>
          <a:xfrm>
            <a:off x="7239000" y="2209800"/>
            <a:ext cx="1676400" cy="1600200"/>
            <a:chOff x="7239000" y="2209800"/>
            <a:chExt cx="1676400" cy="1600200"/>
          </a:xfrm>
        </p:grpSpPr>
        <p:sp>
          <p:nvSpPr>
            <p:cNvPr id="61" name="Text Box 13"/>
            <p:cNvSpPr txBox="1">
              <a:spLocks noChangeArrowheads="1"/>
            </p:cNvSpPr>
            <p:nvPr/>
          </p:nvSpPr>
          <p:spPr bwMode="auto">
            <a:xfrm>
              <a:off x="7620000" y="2209800"/>
              <a:ext cx="1295400" cy="1385637"/>
            </a:xfrm>
            <a:prstGeom prst="rect">
              <a:avLst/>
            </a:prstGeom>
            <a:gradFill rotWithShape="1">
              <a:gsLst>
                <a:gs pos="0">
                  <a:schemeClr val="accent3">
                    <a:lumMod val="75000"/>
                  </a:schemeClr>
                </a:gs>
                <a:gs pos="100000">
                  <a:srgbClr val="472F00"/>
                </a:gs>
              </a:gsLst>
              <a:lin ang="2700000" scaled="1"/>
            </a:gradFill>
            <a:ln w="9525">
              <a:solidFill>
                <a:schemeClr val="tx1"/>
              </a:solid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dirty="0" smtClean="0">
                  <a:solidFill>
                    <a:schemeClr val="bg1"/>
                  </a:solidFill>
                  <a:latin typeface="Arial" pitchFamily="34" charset="0"/>
                  <a:cs typeface="Arial" pitchFamily="34" charset="0"/>
                </a:rPr>
                <a:t>3</a:t>
              </a:r>
              <a:r>
                <a:rPr lang="en-US" baseline="30000" dirty="0" smtClean="0">
                  <a:solidFill>
                    <a:schemeClr val="bg1"/>
                  </a:solidFill>
                  <a:latin typeface="Arial" pitchFamily="34" charset="0"/>
                  <a:cs typeface="Arial" pitchFamily="34" charset="0"/>
                </a:rPr>
                <a:t>rd</a:t>
              </a:r>
              <a:r>
                <a:rPr lang="en-US" dirty="0" smtClean="0">
                  <a:solidFill>
                    <a:schemeClr val="bg1"/>
                  </a:solidFill>
                  <a:latin typeface="Arial" pitchFamily="34" charset="0"/>
                  <a:cs typeface="Arial" pitchFamily="34" charset="0"/>
                </a:rPr>
                <a:t> Party Traffic Data</a:t>
              </a:r>
            </a:p>
            <a:p>
              <a:pPr algn="ctr" defTabSz="862013">
                <a:lnSpc>
                  <a:spcPct val="100000"/>
                </a:lnSpc>
                <a:spcBef>
                  <a:spcPct val="50000"/>
                </a:spcBef>
                <a:buFont typeface="Wingdings" pitchFamily="2" charset="2"/>
                <a:buNone/>
              </a:pPr>
              <a:r>
                <a:rPr lang="en-US" sz="1200" dirty="0" smtClean="0">
                  <a:solidFill>
                    <a:schemeClr val="bg1"/>
                  </a:solidFill>
                  <a:latin typeface="Arial" pitchFamily="34" charset="0"/>
                  <a:cs typeface="Arial" pitchFamily="34" charset="0"/>
                </a:rPr>
                <a:t>(NOKIA, HERE, </a:t>
              </a:r>
              <a:r>
                <a:rPr lang="en-US" sz="1200" dirty="0" err="1" smtClean="0">
                  <a:solidFill>
                    <a:schemeClr val="bg1"/>
                  </a:solidFill>
                  <a:latin typeface="Arial" pitchFamily="34" charset="0"/>
                  <a:cs typeface="Arial" pitchFamily="34" charset="0"/>
                </a:rPr>
                <a:t>BlueTOAD</a:t>
              </a:r>
              <a:r>
                <a:rPr lang="en-US" sz="1200" dirty="0" smtClean="0">
                  <a:solidFill>
                    <a:schemeClr val="bg1"/>
                  </a:solidFill>
                  <a:latin typeface="Arial" pitchFamily="34" charset="0"/>
                  <a:cs typeface="Arial" pitchFamily="34" charset="0"/>
                </a:rPr>
                <a:t>, etc.)</a:t>
              </a:r>
              <a:endParaRPr lang="en-US" sz="1200" dirty="0">
                <a:solidFill>
                  <a:schemeClr val="bg1"/>
                </a:solidFill>
                <a:latin typeface="Arial" pitchFamily="34" charset="0"/>
                <a:cs typeface="Arial" pitchFamily="34" charset="0"/>
              </a:endParaRPr>
            </a:p>
          </p:txBody>
        </p:sp>
        <p:sp>
          <p:nvSpPr>
            <p:cNvPr id="62" name="Line 30"/>
            <p:cNvSpPr>
              <a:spLocks noChangeShapeType="1"/>
            </p:cNvSpPr>
            <p:nvPr/>
          </p:nvSpPr>
          <p:spPr bwMode="auto">
            <a:xfrm flipV="1">
              <a:off x="7239000" y="3581400"/>
              <a:ext cx="381000" cy="228600"/>
            </a:xfrm>
            <a:prstGeom prst="line">
              <a:avLst/>
            </a:prstGeom>
            <a:noFill/>
            <a:ln w="12700">
              <a:solidFill>
                <a:schemeClr val="tx1"/>
              </a:solidFill>
              <a:round/>
              <a:headEnd type="triangle" w="lg" len="med"/>
              <a:tailEnd type="none" w="lg" len="med"/>
            </a:ln>
          </p:spPr>
          <p:txBody>
            <a:bodyPr lIns="92075" tIns="46038" rIns="92075" bIns="46038"/>
            <a:lstStyle/>
            <a:p>
              <a:endParaRPr lang="en-US">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linds(horizontal)">
                                      <p:cBhvr>
                                        <p:cTn id="24" dur="500"/>
                                        <p:tgtEl>
                                          <p:spTgt spid="55"/>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linds(horizontal)">
                                      <p:cBhvr>
                                        <p:cTn id="28" dur="500"/>
                                        <p:tgtEl>
                                          <p:spTgt spid="56"/>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linds(horizontal)">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smtClean="0"/>
              <a:t>Modify an Existing Item</a:t>
            </a:r>
            <a:endParaRPr lang="en-US" dirty="0"/>
          </a:p>
        </p:txBody>
      </p:sp>
      <p:sp>
        <p:nvSpPr>
          <p:cNvPr id="3" name="Content Placeholder 2"/>
          <p:cNvSpPr>
            <a:spLocks noGrp="1"/>
          </p:cNvSpPr>
          <p:nvPr>
            <p:ph sz="quarter" idx="1"/>
          </p:nvPr>
        </p:nvSpPr>
        <p:spPr>
          <a:xfrm>
            <a:off x="685800" y="1481138"/>
            <a:ext cx="3810000" cy="3471862"/>
          </a:xfrm>
        </p:spPr>
        <p:txBody>
          <a:bodyPr>
            <a:normAutofit fontScale="92500" lnSpcReduction="20000"/>
          </a:bodyPr>
          <a:lstStyle/>
          <a:p>
            <a:r>
              <a:rPr lang="en-US" dirty="0" smtClean="0"/>
              <a:t>To Modify, right-click item on the calendar,</a:t>
            </a:r>
          </a:p>
          <a:p>
            <a:r>
              <a:rPr lang="en-US" dirty="0" smtClean="0"/>
              <a:t>From Event-Specific Menu</a:t>
            </a:r>
          </a:p>
          <a:p>
            <a:pPr lvl="1"/>
            <a:r>
              <a:rPr lang="en-US" dirty="0" smtClean="0"/>
              <a:t>Modify</a:t>
            </a:r>
          </a:p>
          <a:p>
            <a:pPr lvl="1"/>
            <a:r>
              <a:rPr lang="en-US" dirty="0" smtClean="0"/>
              <a:t>Delete</a:t>
            </a:r>
          </a:p>
          <a:p>
            <a:pPr lvl="1"/>
            <a:r>
              <a:rPr lang="en-US" dirty="0" smtClean="0"/>
              <a:t>Disable</a:t>
            </a:r>
          </a:p>
        </p:txBody>
      </p:sp>
      <p:pic>
        <p:nvPicPr>
          <p:cNvPr id="9" name="Content Placeholder 8" descr="SAS-GUI-ModifyExistingItem.png"/>
          <p:cNvPicPr>
            <a:picLocks noGrp="1" noChangeAspect="1"/>
          </p:cNvPicPr>
          <p:nvPr>
            <p:ph sz="quarter" idx="2"/>
          </p:nvPr>
        </p:nvPicPr>
        <p:blipFill>
          <a:blip r:embed="rId2" cstate="print"/>
          <a:srcRect l="54883" t="24460"/>
          <a:stretch>
            <a:fillRect/>
          </a:stretch>
        </p:blipFill>
        <p:spPr>
          <a:xfrm>
            <a:off x="4655303" y="2463800"/>
            <a:ext cx="3510797" cy="1854266"/>
          </a:xfrm>
        </p:spPr>
      </p:pic>
      <p:sp>
        <p:nvSpPr>
          <p:cNvPr id="6" name="Content Placeholder 5"/>
          <p:cNvSpPr>
            <a:spLocks noGrp="1"/>
          </p:cNvSpPr>
          <p:nvPr>
            <p:ph sz="quarter" idx="4"/>
          </p:nvPr>
        </p:nvSpPr>
        <p:spPr>
          <a:xfrm>
            <a:off x="635000" y="5016500"/>
            <a:ext cx="7823200" cy="1270000"/>
          </a:xfrm>
        </p:spPr>
        <p:txBody>
          <a:bodyPr>
            <a:normAutofit fontScale="92500" lnSpcReduction="20000"/>
          </a:bodyPr>
          <a:lstStyle/>
          <a:p>
            <a:r>
              <a:rPr lang="en-US" dirty="0" smtClean="0"/>
              <a:t>“Edit Scheduled Item” opens the Edit Scheduled Item window, which is identical to the “Add Scheduled Item” window.</a:t>
            </a:r>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90</a:t>
            </a:fld>
            <a:endParaRPr lang="en-US"/>
          </a:p>
        </p:txBody>
      </p:sp>
      <p:cxnSp>
        <p:nvCxnSpPr>
          <p:cNvPr id="11" name="Straight Arrow Connector 10"/>
          <p:cNvCxnSpPr/>
          <p:nvPr/>
        </p:nvCxnSpPr>
        <p:spPr bwMode="auto">
          <a:xfrm flipV="1">
            <a:off x="2514600" y="2819400"/>
            <a:ext cx="2959100" cy="762000"/>
          </a:xfrm>
          <a:prstGeom prst="straightConnector1">
            <a:avLst/>
          </a:prstGeom>
          <a:noFill/>
          <a:ln w="190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V="1">
            <a:off x="2438400" y="3263900"/>
            <a:ext cx="2946400" cy="774700"/>
          </a:xfrm>
          <a:prstGeom prst="straightConnector1">
            <a:avLst/>
          </a:prstGeom>
          <a:noFill/>
          <a:ln w="1905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2590800" y="4076700"/>
            <a:ext cx="2870200" cy="342900"/>
          </a:xfrm>
          <a:prstGeom prst="straightConnector1">
            <a:avLst/>
          </a:prstGeom>
          <a:noFill/>
          <a:ln w="19050" cap="flat" cmpd="sng" algn="ctr">
            <a:solidFill>
              <a:srgbClr val="92D05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6994525" cy="762000"/>
          </a:xfrm>
        </p:spPr>
        <p:txBody>
          <a:bodyPr>
            <a:normAutofit fontScale="90000"/>
          </a:bodyPr>
          <a:lstStyle/>
          <a:p>
            <a:r>
              <a:rPr lang="en-US" dirty="0" smtClean="0"/>
              <a:t>Activate/Terminate Schedule</a:t>
            </a:r>
            <a:endParaRPr lang="en-US" dirty="0"/>
          </a:p>
        </p:txBody>
      </p:sp>
      <p:sp>
        <p:nvSpPr>
          <p:cNvPr id="3" name="Content Placeholder 2"/>
          <p:cNvSpPr>
            <a:spLocks noGrp="1"/>
          </p:cNvSpPr>
          <p:nvPr>
            <p:ph sz="quarter" idx="1"/>
          </p:nvPr>
        </p:nvSpPr>
        <p:spPr>
          <a:xfrm>
            <a:off x="609600" y="1447800"/>
            <a:ext cx="5295901" cy="2824162"/>
          </a:xfrm>
        </p:spPr>
        <p:txBody>
          <a:bodyPr>
            <a:normAutofit fontScale="92500" lnSpcReduction="20000"/>
          </a:bodyPr>
          <a:lstStyle/>
          <a:p>
            <a:r>
              <a:rPr lang="en-US" dirty="0" smtClean="0"/>
              <a:t>To Activate</a:t>
            </a:r>
          </a:p>
          <a:p>
            <a:pPr lvl="1"/>
            <a:r>
              <a:rPr lang="en-US" dirty="0" smtClean="0"/>
              <a:t>Click “Activate Schedule” from the Main Menu</a:t>
            </a:r>
          </a:p>
          <a:p>
            <a:pPr lvl="1"/>
            <a:r>
              <a:rPr lang="en-US" dirty="0" smtClean="0"/>
              <a:t>Or, Right-click desired schedule and select “Activate Schedule” from the Schedule-Specific Menu</a:t>
            </a:r>
          </a:p>
        </p:txBody>
      </p:sp>
      <p:pic>
        <p:nvPicPr>
          <p:cNvPr id="9" name="Content Placeholder 8" descr="SAS-GUI-Menu.png"/>
          <p:cNvPicPr>
            <a:picLocks noGrp="1" noChangeAspect="1"/>
          </p:cNvPicPr>
          <p:nvPr>
            <p:ph sz="quarter" idx="2"/>
          </p:nvPr>
        </p:nvPicPr>
        <p:blipFill>
          <a:blip r:embed="rId2" cstate="print"/>
          <a:srcRect l="23333" t="16206" r="47334"/>
          <a:stretch>
            <a:fillRect/>
          </a:stretch>
        </p:blipFill>
        <p:spPr>
          <a:xfrm>
            <a:off x="5950301" y="1695450"/>
            <a:ext cx="2003073" cy="1393374"/>
          </a:xfrm>
        </p:spPr>
      </p:pic>
      <p:sp>
        <p:nvSpPr>
          <p:cNvPr id="5" name="Content Placeholder 4"/>
          <p:cNvSpPr>
            <a:spLocks noGrp="1"/>
          </p:cNvSpPr>
          <p:nvPr>
            <p:ph sz="quarter" idx="3"/>
          </p:nvPr>
        </p:nvSpPr>
        <p:spPr>
          <a:xfrm>
            <a:off x="685799" y="4276725"/>
            <a:ext cx="7391401" cy="2124075"/>
          </a:xfrm>
        </p:spPr>
        <p:txBody>
          <a:bodyPr>
            <a:normAutofit fontScale="85000" lnSpcReduction="20000"/>
          </a:bodyPr>
          <a:lstStyle/>
          <a:p>
            <a:r>
              <a:rPr lang="en-US" dirty="0" smtClean="0"/>
              <a:t>To Terminate </a:t>
            </a:r>
          </a:p>
          <a:p>
            <a:pPr lvl="1"/>
            <a:r>
              <a:rPr lang="en-US" dirty="0" smtClean="0"/>
              <a:t>Right-click the desired  active schedule and click “Terminate Schedule” from the Schedule-Specific Menu</a:t>
            </a:r>
          </a:p>
          <a:p>
            <a:pPr lvl="1"/>
            <a:r>
              <a:rPr lang="en-US" dirty="0" smtClean="0"/>
              <a:t>Or, Select an active schedule and click “Terminate Schedule” from the Main Menu</a:t>
            </a:r>
          </a:p>
        </p:txBody>
      </p:sp>
      <p:pic>
        <p:nvPicPr>
          <p:cNvPr id="10" name="Content Placeholder 9" descr="ScheduleMenu.png"/>
          <p:cNvPicPr>
            <a:picLocks noGrp="1" noChangeAspect="1"/>
          </p:cNvPicPr>
          <p:nvPr>
            <p:ph sz="quarter" idx="4"/>
          </p:nvPr>
        </p:nvPicPr>
        <p:blipFill>
          <a:blip r:embed="rId3" cstate="print"/>
          <a:srcRect l="43253" t="58835" r="13099" b="14697"/>
          <a:stretch>
            <a:fillRect/>
          </a:stretch>
        </p:blipFill>
        <p:spPr>
          <a:xfrm>
            <a:off x="5711825" y="3311437"/>
            <a:ext cx="2251075" cy="812887"/>
          </a:xfrm>
          <a:ln>
            <a:noFill/>
          </a:ln>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91</a:t>
            </a:fld>
            <a:endParaRPr lang="en-US"/>
          </a:p>
        </p:txBody>
      </p:sp>
      <p:sp>
        <p:nvSpPr>
          <p:cNvPr id="11" name="Rectangle 10"/>
          <p:cNvSpPr/>
          <p:nvPr/>
        </p:nvSpPr>
        <p:spPr bwMode="auto">
          <a:xfrm>
            <a:off x="6153150" y="1828800"/>
            <a:ext cx="828675" cy="1038225"/>
          </a:xfrm>
          <a:prstGeom prst="rect">
            <a:avLst/>
          </a:prstGeom>
          <a:noFill/>
          <a:ln w="19050" cap="flat" cmpd="sng" algn="ctr">
            <a:solidFill>
              <a:srgbClr val="92D05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3" name="Straight Connector 12"/>
          <p:cNvCxnSpPr>
            <a:endCxn id="11" idx="1"/>
          </p:cNvCxnSpPr>
          <p:nvPr/>
        </p:nvCxnSpPr>
        <p:spPr bwMode="auto">
          <a:xfrm>
            <a:off x="5419725" y="2276475"/>
            <a:ext cx="733425" cy="71438"/>
          </a:xfrm>
          <a:prstGeom prst="line">
            <a:avLst/>
          </a:prstGeom>
          <a:noFill/>
          <a:ln w="19050" cap="flat" cmpd="sng" algn="ctr">
            <a:solidFill>
              <a:srgbClr val="92D050"/>
            </a:solidFill>
            <a:prstDash val="solid"/>
            <a:round/>
            <a:headEnd type="none" w="med" len="med"/>
            <a:tailEnd type="none" w="med" len="med"/>
          </a:ln>
          <a:effectLst/>
        </p:spPr>
      </p:cxnSp>
      <p:sp>
        <p:nvSpPr>
          <p:cNvPr id="16" name="Rectangle 15"/>
          <p:cNvSpPr/>
          <p:nvPr/>
        </p:nvSpPr>
        <p:spPr bwMode="auto">
          <a:xfrm>
            <a:off x="5867400" y="3438525"/>
            <a:ext cx="1714500" cy="314325"/>
          </a:xfrm>
          <a:prstGeom prst="rect">
            <a:avLst/>
          </a:prstGeom>
          <a:noFill/>
          <a:ln w="19050" cap="flat" cmpd="sng" algn="ctr">
            <a:solidFill>
              <a:schemeClr val="accent1">
                <a:lumMod val="60000"/>
                <a:lumOff val="40000"/>
              </a:schemeClr>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8" name="Straight Connector 17"/>
          <p:cNvCxnSpPr>
            <a:stCxn id="16" idx="1"/>
          </p:cNvCxnSpPr>
          <p:nvPr/>
        </p:nvCxnSpPr>
        <p:spPr bwMode="auto">
          <a:xfrm flipH="1" flipV="1">
            <a:off x="5257800" y="3438525"/>
            <a:ext cx="609600" cy="157163"/>
          </a:xfrm>
          <a:prstGeom prst="line">
            <a:avLst/>
          </a:prstGeom>
          <a:noFill/>
          <a:ln w="19050" cap="flat" cmpd="sng" algn="ctr">
            <a:solidFill>
              <a:schemeClr val="accent1">
                <a:lumMod val="60000"/>
                <a:lumOff val="40000"/>
              </a:schemeClr>
            </a:solidFill>
            <a:prstDash val="solid"/>
            <a:round/>
            <a:headEnd type="none" w="med" len="med"/>
            <a:tailEnd type="none" w="med" len="med"/>
          </a:ln>
          <a:effectLst/>
        </p:spPr>
      </p:cxnSp>
      <p:sp>
        <p:nvSpPr>
          <p:cNvPr id="20" name="Rectangle 19"/>
          <p:cNvSpPr/>
          <p:nvPr/>
        </p:nvSpPr>
        <p:spPr bwMode="auto">
          <a:xfrm>
            <a:off x="7029450" y="1819275"/>
            <a:ext cx="781050" cy="971550"/>
          </a:xfrm>
          <a:prstGeom prst="rect">
            <a:avLst/>
          </a:prstGeom>
          <a:noFill/>
          <a:ln w="19050" cap="flat" cmpd="sng" algn="ctr">
            <a:solidFill>
              <a:srgbClr val="C0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2" name="Straight Connector 21"/>
          <p:cNvCxnSpPr>
            <a:stCxn id="20" idx="2"/>
          </p:cNvCxnSpPr>
          <p:nvPr/>
        </p:nvCxnSpPr>
        <p:spPr bwMode="auto">
          <a:xfrm>
            <a:off x="7419975" y="2790825"/>
            <a:ext cx="1266825" cy="409575"/>
          </a:xfrm>
          <a:prstGeom prst="line">
            <a:avLst/>
          </a:prstGeom>
          <a:noFill/>
          <a:ln w="19050" cap="flat" cmpd="sng" algn="ctr">
            <a:solidFill>
              <a:srgbClr val="C00000"/>
            </a:solidFill>
            <a:prstDash val="solid"/>
            <a:round/>
            <a:headEnd type="none" w="med" len="med"/>
            <a:tailEnd type="none" w="med" len="med"/>
          </a:ln>
          <a:effectLst/>
        </p:spPr>
      </p:cxnSp>
      <p:sp>
        <p:nvSpPr>
          <p:cNvPr id="23" name="Rectangle 22"/>
          <p:cNvSpPr/>
          <p:nvPr/>
        </p:nvSpPr>
        <p:spPr bwMode="auto">
          <a:xfrm>
            <a:off x="5876925" y="3810000"/>
            <a:ext cx="1704975" cy="219075"/>
          </a:xfrm>
          <a:prstGeom prst="rect">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5" name="Straight Connector 24"/>
          <p:cNvCxnSpPr/>
          <p:nvPr/>
        </p:nvCxnSpPr>
        <p:spPr bwMode="auto">
          <a:xfrm flipH="1">
            <a:off x="7543800" y="4419600"/>
            <a:ext cx="381000" cy="500062"/>
          </a:xfrm>
          <a:prstGeom prst="line">
            <a:avLst/>
          </a:prstGeom>
          <a:noFill/>
          <a:ln w="1905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V="1">
            <a:off x="7696200" y="5257800"/>
            <a:ext cx="1066800" cy="609600"/>
          </a:xfrm>
          <a:prstGeom prst="line">
            <a:avLst/>
          </a:prstGeom>
          <a:noFill/>
          <a:ln w="19050" cap="flat" cmpd="sng" algn="ctr">
            <a:solidFill>
              <a:srgbClr val="C00000"/>
            </a:solidFill>
            <a:prstDash val="solid"/>
            <a:round/>
            <a:headEnd type="none" w="med" len="med"/>
            <a:tailEnd type="none" w="med" len="med"/>
          </a:ln>
          <a:effectLst/>
        </p:spPr>
      </p:cxnSp>
      <p:cxnSp>
        <p:nvCxnSpPr>
          <p:cNvPr id="29" name="Straight Connector 28"/>
          <p:cNvCxnSpPr/>
          <p:nvPr/>
        </p:nvCxnSpPr>
        <p:spPr bwMode="auto">
          <a:xfrm flipH="1" flipV="1">
            <a:off x="8686800" y="3200400"/>
            <a:ext cx="76200" cy="2057400"/>
          </a:xfrm>
          <a:prstGeom prst="line">
            <a:avLst/>
          </a:prstGeom>
          <a:noFill/>
          <a:ln w="19050" cap="flat" cmpd="sng" algn="ctr">
            <a:solidFill>
              <a:srgbClr val="C00000"/>
            </a:solidFill>
            <a:prstDash val="solid"/>
            <a:round/>
            <a:headEnd type="none" w="med" len="med"/>
            <a:tailEnd type="none" w="med" len="med"/>
          </a:ln>
          <a:effectLst/>
        </p:spPr>
      </p:cxnSp>
      <p:cxnSp>
        <p:nvCxnSpPr>
          <p:cNvPr id="36" name="Straight Connector 35"/>
          <p:cNvCxnSpPr/>
          <p:nvPr/>
        </p:nvCxnSpPr>
        <p:spPr bwMode="auto">
          <a:xfrm>
            <a:off x="7543800" y="4038600"/>
            <a:ext cx="381000" cy="381000"/>
          </a:xfrm>
          <a:prstGeom prst="line">
            <a:avLst/>
          </a:prstGeom>
          <a:noFill/>
          <a:ln w="190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6994525" cy="762000"/>
          </a:xfrm>
        </p:spPr>
        <p:txBody>
          <a:bodyPr>
            <a:normAutofit fontScale="90000"/>
          </a:bodyPr>
          <a:lstStyle/>
          <a:p>
            <a:r>
              <a:rPr lang="en-US" dirty="0" smtClean="0"/>
              <a:t>Duplicate/Delete Schedule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Within the Schedule-Specific Menu</a:t>
            </a:r>
          </a:p>
          <a:p>
            <a:pPr lvl="1"/>
            <a:r>
              <a:rPr lang="en-US" dirty="0" smtClean="0"/>
              <a:t>Duplicate Schedule </a:t>
            </a:r>
          </a:p>
          <a:p>
            <a:pPr lvl="1"/>
            <a:r>
              <a:rPr lang="en-US" dirty="0" smtClean="0"/>
              <a:t>Delete Schedule</a:t>
            </a:r>
          </a:p>
          <a:p>
            <a:pPr>
              <a:buNone/>
            </a:pPr>
            <a:endParaRPr lang="en-US" dirty="0"/>
          </a:p>
        </p:txBody>
      </p:sp>
      <p:pic>
        <p:nvPicPr>
          <p:cNvPr id="9" name="Content Placeholder 8" descr="ScheduleMenu.png"/>
          <p:cNvPicPr>
            <a:picLocks noGrp="1" noChangeAspect="1"/>
          </p:cNvPicPr>
          <p:nvPr>
            <p:ph sz="quarter" idx="2"/>
          </p:nvPr>
        </p:nvPicPr>
        <p:blipFill>
          <a:blip r:embed="rId2" cstate="print"/>
          <a:srcRect l="40260" t="36987" r="6924" b="38481"/>
          <a:stretch>
            <a:fillRect/>
          </a:stretch>
        </p:blipFill>
        <p:spPr>
          <a:xfrm>
            <a:off x="4635500" y="1899866"/>
            <a:ext cx="3691792" cy="1021134"/>
          </a:xfrm>
        </p:spPr>
      </p:pic>
      <p:sp>
        <p:nvSpPr>
          <p:cNvPr id="5" name="Content Placeholder 4"/>
          <p:cNvSpPr>
            <a:spLocks noGrp="1"/>
          </p:cNvSpPr>
          <p:nvPr>
            <p:ph sz="quarter" idx="3"/>
          </p:nvPr>
        </p:nvSpPr>
        <p:spPr/>
        <p:txBody>
          <a:bodyPr>
            <a:normAutofit lnSpcReduction="10000"/>
          </a:bodyPr>
          <a:lstStyle/>
          <a:p>
            <a:r>
              <a:rPr lang="en-US" dirty="0" smtClean="0"/>
              <a:t>Duplicating a schedule will create a full copy of the selected schedule</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Deleting a schedule, will remove the schedule and all of the items within it</a:t>
            </a:r>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7223125" cy="762000"/>
          </a:xfrm>
        </p:spPr>
        <p:txBody>
          <a:bodyPr>
            <a:normAutofit fontScale="90000"/>
          </a:bodyPr>
          <a:lstStyle/>
          <a:p>
            <a:r>
              <a:rPr lang="en-US" dirty="0" smtClean="0"/>
              <a:t>Scheduled Actions Calendar</a:t>
            </a:r>
            <a:endParaRPr lang="en-US" dirty="0"/>
          </a:p>
        </p:txBody>
      </p:sp>
      <p:sp>
        <p:nvSpPr>
          <p:cNvPr id="3" name="Content Placeholder 2"/>
          <p:cNvSpPr>
            <a:spLocks noGrp="1"/>
          </p:cNvSpPr>
          <p:nvPr>
            <p:ph sz="quarter" idx="1"/>
          </p:nvPr>
        </p:nvSpPr>
        <p:spPr>
          <a:xfrm>
            <a:off x="609600" y="1576388"/>
            <a:ext cx="5153025" cy="2081212"/>
          </a:xfrm>
        </p:spPr>
        <p:txBody>
          <a:bodyPr>
            <a:normAutofit fontScale="77500" lnSpcReduction="20000"/>
          </a:bodyPr>
          <a:lstStyle/>
          <a:p>
            <a:r>
              <a:rPr lang="en-US" dirty="0" smtClean="0"/>
              <a:t>The mini calendar can be used for navigation</a:t>
            </a:r>
          </a:p>
          <a:p>
            <a:r>
              <a:rPr lang="en-US" dirty="0" smtClean="0"/>
              <a:t>Customize the schedules in the calendar by selecting the desired schedules using the checkboxes</a:t>
            </a:r>
          </a:p>
          <a:p>
            <a:endParaRPr lang="en-US" dirty="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93</a:t>
            </a:fld>
            <a:endParaRPr lang="en-US"/>
          </a:p>
        </p:txBody>
      </p:sp>
      <p:pic>
        <p:nvPicPr>
          <p:cNvPr id="16" name="Content Placeholder 15" descr="SAS-GUI.png"/>
          <p:cNvPicPr>
            <a:picLocks noGrp="1" noChangeAspect="1"/>
          </p:cNvPicPr>
          <p:nvPr>
            <p:ph sz="quarter" idx="4"/>
          </p:nvPr>
        </p:nvPicPr>
        <p:blipFill>
          <a:blip r:embed="rId2" cstate="print"/>
          <a:stretch>
            <a:fillRect/>
          </a:stretch>
        </p:blipFill>
        <p:spPr>
          <a:xfrm>
            <a:off x="6324600" y="1524000"/>
            <a:ext cx="2170696" cy="4909911"/>
          </a:xfrm>
        </p:spPr>
      </p:pic>
      <p:pic>
        <p:nvPicPr>
          <p:cNvPr id="19" name="Content Placeholder 18" descr="SAS-GUI-Menu.png"/>
          <p:cNvPicPr>
            <a:picLocks noGrp="1" noChangeAspect="1"/>
          </p:cNvPicPr>
          <p:nvPr>
            <p:ph sz="quarter" idx="3"/>
          </p:nvPr>
        </p:nvPicPr>
        <p:blipFill>
          <a:blip r:embed="rId3" cstate="print"/>
          <a:srcRect l="52000" t="21425" r="22250"/>
          <a:stretch>
            <a:fillRect/>
          </a:stretch>
        </p:blipFill>
        <p:spPr>
          <a:xfrm>
            <a:off x="2972437" y="4582318"/>
            <a:ext cx="2056763" cy="1528312"/>
          </a:xfrm>
        </p:spPr>
      </p:pic>
      <p:sp>
        <p:nvSpPr>
          <p:cNvPr id="21" name="Content Placeholder 2"/>
          <p:cNvSpPr>
            <a:spLocks noGrp="1"/>
          </p:cNvSpPr>
          <p:nvPr>
            <p:ph sz="quarter" idx="1"/>
          </p:nvPr>
        </p:nvSpPr>
        <p:spPr>
          <a:xfrm>
            <a:off x="647699" y="3343276"/>
            <a:ext cx="3543301" cy="2905124"/>
          </a:xfrm>
        </p:spPr>
        <p:txBody>
          <a:bodyPr>
            <a:normAutofit fontScale="92500" lnSpcReduction="20000"/>
          </a:bodyPr>
          <a:lstStyle/>
          <a:p>
            <a:r>
              <a:rPr lang="en-US" dirty="0" smtClean="0"/>
              <a:t>Change the visible date range using the options in the Main Menu:</a:t>
            </a:r>
          </a:p>
          <a:p>
            <a:pPr lvl="1"/>
            <a:r>
              <a:rPr lang="en-US" dirty="0" smtClean="0"/>
              <a:t>Day</a:t>
            </a:r>
          </a:p>
          <a:p>
            <a:pPr lvl="1"/>
            <a:r>
              <a:rPr lang="en-US" dirty="0" smtClean="0"/>
              <a:t>Week</a:t>
            </a:r>
          </a:p>
          <a:p>
            <a:pPr lvl="1"/>
            <a:r>
              <a:rPr lang="en-US" dirty="0" smtClean="0"/>
              <a:t>Month</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Day View</a:t>
            </a:r>
            <a:endParaRPr lang="en-US" dirty="0"/>
          </a:p>
        </p:txBody>
      </p:sp>
      <p:pic>
        <p:nvPicPr>
          <p:cNvPr id="9" name="Content Placeholder 8" descr="SAS-GUI-Calendar-Day.png"/>
          <p:cNvPicPr>
            <a:picLocks noGrp="1" noChangeAspect="1"/>
          </p:cNvPicPr>
          <p:nvPr>
            <p:ph idx="1"/>
          </p:nvPr>
        </p:nvPicPr>
        <p:blipFill>
          <a:blip r:embed="rId2" cstate="print"/>
          <a:stretch>
            <a:fillRect/>
          </a:stretch>
        </p:blipFill>
        <p:spPr>
          <a:xfrm>
            <a:off x="685800" y="2206589"/>
            <a:ext cx="7772400" cy="3278260"/>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Week View</a:t>
            </a:r>
            <a:endParaRPr lang="en-US" dirty="0"/>
          </a:p>
        </p:txBody>
      </p:sp>
      <p:pic>
        <p:nvPicPr>
          <p:cNvPr id="10" name="Content Placeholder 9" descr="SAS-GUI-Calendar-Month.png"/>
          <p:cNvPicPr>
            <a:picLocks noGrp="1" noChangeAspect="1"/>
          </p:cNvPicPr>
          <p:nvPr>
            <p:ph idx="1"/>
          </p:nvPr>
        </p:nvPicPr>
        <p:blipFill>
          <a:blip r:embed="rId2" cstate="print"/>
          <a:stretch>
            <a:fillRect/>
          </a:stretch>
        </p:blipFill>
        <p:spPr>
          <a:xfrm>
            <a:off x="685800" y="2034451"/>
            <a:ext cx="7772400" cy="3622535"/>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Month View</a:t>
            </a:r>
            <a:endParaRPr lang="en-US" dirty="0"/>
          </a:p>
        </p:txBody>
      </p:sp>
      <p:pic>
        <p:nvPicPr>
          <p:cNvPr id="15" name="Content Placeholder 14" descr="SAS-GUI-Calendar-Month.png"/>
          <p:cNvPicPr>
            <a:picLocks noGrp="1" noChangeAspect="1"/>
          </p:cNvPicPr>
          <p:nvPr>
            <p:ph idx="1"/>
          </p:nvPr>
        </p:nvPicPr>
        <p:blipFill>
          <a:blip r:embed="rId2" cstate="print"/>
          <a:stretch>
            <a:fillRect/>
          </a:stretch>
        </p:blipFill>
        <p:spPr>
          <a:xfrm>
            <a:off x="685800" y="2018972"/>
            <a:ext cx="7772400" cy="3653494"/>
          </a:xfrm>
        </p:spPr>
      </p:pic>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AS-GUI-ActionLists.png"/>
          <p:cNvPicPr>
            <a:picLocks noGrp="1" noChangeAspect="1"/>
          </p:cNvPicPr>
          <p:nvPr>
            <p:ph sz="quarter" idx="4"/>
          </p:nvPr>
        </p:nvPicPr>
        <p:blipFill>
          <a:blip r:embed="rId2" cstate="print"/>
          <a:srcRect l="336" t="2357" r="2452" b="10438"/>
          <a:stretch>
            <a:fillRect/>
          </a:stretch>
        </p:blipFill>
        <p:spPr>
          <a:xfrm>
            <a:off x="4721225" y="2863852"/>
            <a:ext cx="3876823" cy="2860675"/>
          </a:xfrm>
        </p:spPr>
      </p:pic>
      <p:cxnSp>
        <p:nvCxnSpPr>
          <p:cNvPr id="44" name="Straight Connector 43"/>
          <p:cNvCxnSpPr>
            <a:stCxn id="42" idx="1"/>
          </p:cNvCxnSpPr>
          <p:nvPr/>
        </p:nvCxnSpPr>
        <p:spPr bwMode="auto">
          <a:xfrm flipH="1">
            <a:off x="2667000" y="5434015"/>
            <a:ext cx="3381375" cy="814385"/>
          </a:xfrm>
          <a:prstGeom prst="line">
            <a:avLst/>
          </a:prstGeom>
          <a:noFill/>
          <a:ln w="19050" cap="flat" cmpd="sng" algn="ctr">
            <a:solidFill>
              <a:srgbClr val="00B0F0"/>
            </a:solidFill>
            <a:prstDash val="solid"/>
            <a:round/>
            <a:headEnd type="none" w="med" len="med"/>
            <a:tailEnd type="none" w="med" len="med"/>
          </a:ln>
          <a:effectLst/>
        </p:spPr>
      </p:cxnSp>
      <p:sp>
        <p:nvSpPr>
          <p:cNvPr id="2" name="Title 1"/>
          <p:cNvSpPr>
            <a:spLocks noGrp="1"/>
          </p:cNvSpPr>
          <p:nvPr>
            <p:ph type="title" sz="quarter"/>
          </p:nvPr>
        </p:nvSpPr>
        <p:spPr>
          <a:xfrm>
            <a:off x="990600" y="285750"/>
            <a:ext cx="6507163" cy="762000"/>
          </a:xfrm>
        </p:spPr>
        <p:txBody>
          <a:bodyPr>
            <a:normAutofit fontScale="90000"/>
          </a:bodyPr>
          <a:lstStyle/>
          <a:p>
            <a:r>
              <a:rPr lang="en-US" dirty="0" smtClean="0"/>
              <a:t>Edit Saved Action Lists</a:t>
            </a:r>
            <a:endParaRPr lang="en-US" dirty="0"/>
          </a:p>
        </p:txBody>
      </p:sp>
      <p:sp>
        <p:nvSpPr>
          <p:cNvPr id="3" name="Content Placeholder 2"/>
          <p:cNvSpPr>
            <a:spLocks noGrp="1"/>
          </p:cNvSpPr>
          <p:nvPr>
            <p:ph sz="quarter" idx="1"/>
          </p:nvPr>
        </p:nvSpPr>
        <p:spPr>
          <a:xfrm>
            <a:off x="685800" y="1676400"/>
            <a:ext cx="6496051" cy="1185861"/>
          </a:xfrm>
        </p:spPr>
        <p:txBody>
          <a:bodyPr>
            <a:normAutofit fontScale="85000" lnSpcReduction="20000"/>
          </a:bodyPr>
          <a:lstStyle/>
          <a:p>
            <a:r>
              <a:rPr lang="en-US" dirty="0" smtClean="0"/>
              <a:t>To view/create/modify/delete action lists, select the “Edit Saved Action Lists” button located in the Main Menu</a:t>
            </a:r>
            <a:endParaRPr lang="en-US" dirty="0"/>
          </a:p>
        </p:txBody>
      </p:sp>
      <p:sp>
        <p:nvSpPr>
          <p:cNvPr id="5" name="Content Placeholder 4"/>
          <p:cNvSpPr>
            <a:spLocks noGrp="1"/>
          </p:cNvSpPr>
          <p:nvPr>
            <p:ph sz="quarter" idx="3"/>
          </p:nvPr>
        </p:nvSpPr>
        <p:spPr>
          <a:xfrm>
            <a:off x="685800" y="2743200"/>
            <a:ext cx="4019550" cy="3886199"/>
          </a:xfrm>
        </p:spPr>
        <p:txBody>
          <a:bodyPr>
            <a:normAutofit lnSpcReduction="10000"/>
          </a:bodyPr>
          <a:lstStyle/>
          <a:p>
            <a:r>
              <a:rPr lang="en-US" dirty="0" smtClean="0"/>
              <a:t>Select selected Action List</a:t>
            </a:r>
          </a:p>
          <a:p>
            <a:pPr lvl="1"/>
            <a:r>
              <a:rPr lang="en-US" dirty="0" smtClean="0"/>
              <a:t>Or, click “Add List”</a:t>
            </a:r>
          </a:p>
          <a:p>
            <a:r>
              <a:rPr lang="en-US" dirty="0" smtClean="0"/>
              <a:t>Select action to:</a:t>
            </a:r>
          </a:p>
          <a:p>
            <a:pPr lvl="1"/>
            <a:r>
              <a:rPr lang="en-US" dirty="0" smtClean="0"/>
              <a:t>Add</a:t>
            </a:r>
          </a:p>
          <a:p>
            <a:pPr lvl="1"/>
            <a:r>
              <a:rPr lang="en-US" dirty="0" smtClean="0"/>
              <a:t>Delete</a:t>
            </a:r>
          </a:p>
          <a:p>
            <a:pPr lvl="1"/>
            <a:r>
              <a:rPr lang="en-US" dirty="0" smtClean="0"/>
              <a:t>Modify</a:t>
            </a:r>
          </a:p>
          <a:p>
            <a:pPr lvl="1"/>
            <a:r>
              <a:rPr lang="en-US" dirty="0" smtClean="0"/>
              <a:t>Reorder</a:t>
            </a:r>
          </a:p>
          <a:p>
            <a:pPr lvl="1"/>
            <a:endParaRPr lang="en-US" dirty="0" smtClean="0"/>
          </a:p>
        </p:txBody>
      </p:sp>
      <p:sp>
        <p:nvSpPr>
          <p:cNvPr id="8" name="Slide Number Placeholder 7"/>
          <p:cNvSpPr>
            <a:spLocks noGrp="1"/>
          </p:cNvSpPr>
          <p:nvPr>
            <p:ph type="sldNum" sz="quarter" idx="12"/>
          </p:nvPr>
        </p:nvSpPr>
        <p:spPr/>
        <p:txBody>
          <a:bodyPr/>
          <a:lstStyle/>
          <a:p>
            <a:pPr>
              <a:defRPr/>
            </a:pPr>
            <a:fld id="{313731A8-A62F-4CFC-A9CE-8790350D2D7B}" type="slidenum">
              <a:rPr lang="en-US" smtClean="0"/>
              <a:pPr>
                <a:defRPr/>
              </a:pPr>
              <a:t>97</a:t>
            </a:fld>
            <a:endParaRPr lang="en-US"/>
          </a:p>
        </p:txBody>
      </p:sp>
      <p:pic>
        <p:nvPicPr>
          <p:cNvPr id="11" name="Content Placeholder 10" descr="SAS-GUI-Menu.png"/>
          <p:cNvPicPr>
            <a:picLocks noGrp="1" noChangeAspect="1"/>
          </p:cNvPicPr>
          <p:nvPr>
            <p:ph sz="quarter" idx="2"/>
          </p:nvPr>
        </p:nvPicPr>
        <p:blipFill>
          <a:blip r:embed="rId3" cstate="print"/>
          <a:srcRect l="77000" t="20313"/>
          <a:stretch>
            <a:fillRect/>
          </a:stretch>
        </p:blipFill>
        <p:spPr>
          <a:xfrm>
            <a:off x="7219950" y="1494644"/>
            <a:ext cx="1428749" cy="1205418"/>
          </a:xfrm>
        </p:spPr>
      </p:pic>
      <p:cxnSp>
        <p:nvCxnSpPr>
          <p:cNvPr id="16" name="Straight Arrow Connector 15"/>
          <p:cNvCxnSpPr/>
          <p:nvPr/>
        </p:nvCxnSpPr>
        <p:spPr bwMode="auto">
          <a:xfrm>
            <a:off x="4524375" y="3076577"/>
            <a:ext cx="9525" cy="38100"/>
          </a:xfrm>
          <a:prstGeom prst="straightConnector1">
            <a:avLst/>
          </a:prstGeom>
          <a:noFill/>
          <a:ln w="9525" cap="flat" cmpd="sng" algn="ctr">
            <a:noFill/>
            <a:prstDash val="solid"/>
            <a:round/>
            <a:headEnd type="none" w="med" len="med"/>
            <a:tailEnd type="arrow"/>
          </a:ln>
          <a:effectLst/>
        </p:spPr>
      </p:cxnSp>
      <p:cxnSp>
        <p:nvCxnSpPr>
          <p:cNvPr id="19" name="Straight Arrow Connector 18"/>
          <p:cNvCxnSpPr/>
          <p:nvPr/>
        </p:nvCxnSpPr>
        <p:spPr bwMode="auto">
          <a:xfrm flipV="1">
            <a:off x="3810000" y="3105152"/>
            <a:ext cx="857250" cy="95248"/>
          </a:xfrm>
          <a:prstGeom prst="straightConnector1">
            <a:avLst/>
          </a:prstGeom>
          <a:noFill/>
          <a:ln w="19050" cap="flat" cmpd="sng" algn="ctr">
            <a:solidFill>
              <a:srgbClr val="FF0000"/>
            </a:solidFill>
            <a:prstDash val="solid"/>
            <a:round/>
            <a:headEnd type="none" w="med" len="med"/>
            <a:tailEnd type="arrow"/>
          </a:ln>
          <a:effectLst/>
        </p:spPr>
      </p:cxnSp>
      <p:sp>
        <p:nvSpPr>
          <p:cNvPr id="31" name="Rounded Rectangle 30"/>
          <p:cNvSpPr/>
          <p:nvPr/>
        </p:nvSpPr>
        <p:spPr bwMode="auto">
          <a:xfrm>
            <a:off x="7639050" y="3857627"/>
            <a:ext cx="485775" cy="142875"/>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37" name="Straight Arrow Connector 36"/>
          <p:cNvCxnSpPr/>
          <p:nvPr/>
        </p:nvCxnSpPr>
        <p:spPr bwMode="auto">
          <a:xfrm flipV="1">
            <a:off x="2514600" y="4695828"/>
            <a:ext cx="3571875" cy="638172"/>
          </a:xfrm>
          <a:prstGeom prst="straightConnector1">
            <a:avLst/>
          </a:prstGeom>
          <a:noFill/>
          <a:ln w="19050" cap="flat" cmpd="sng" algn="ctr">
            <a:solidFill>
              <a:srgbClr val="FF0000"/>
            </a:solidFill>
            <a:prstDash val="solid"/>
            <a:round/>
            <a:headEnd type="none" w="med" len="med"/>
            <a:tailEnd type="arrow"/>
          </a:ln>
          <a:effectLst/>
        </p:spPr>
      </p:cxnSp>
      <p:cxnSp>
        <p:nvCxnSpPr>
          <p:cNvPr id="39" name="Straight Connector 38"/>
          <p:cNvCxnSpPr>
            <a:endCxn id="40" idx="1"/>
          </p:cNvCxnSpPr>
          <p:nvPr/>
        </p:nvCxnSpPr>
        <p:spPr bwMode="auto">
          <a:xfrm flipV="1">
            <a:off x="2514600" y="4681540"/>
            <a:ext cx="3810000" cy="1109660"/>
          </a:xfrm>
          <a:prstGeom prst="line">
            <a:avLst/>
          </a:prstGeom>
          <a:noFill/>
          <a:ln w="19050" cap="flat" cmpd="sng" algn="ctr">
            <a:solidFill>
              <a:srgbClr val="7030A0"/>
            </a:solidFill>
            <a:prstDash val="solid"/>
            <a:round/>
            <a:headEnd type="none" w="med" len="med"/>
            <a:tailEnd type="none" w="med" len="med"/>
          </a:ln>
          <a:effectLst/>
        </p:spPr>
      </p:cxnSp>
      <p:sp>
        <p:nvSpPr>
          <p:cNvPr id="40" name="Rectangle 39"/>
          <p:cNvSpPr/>
          <p:nvPr/>
        </p:nvSpPr>
        <p:spPr bwMode="auto">
          <a:xfrm>
            <a:off x="6324600" y="4343402"/>
            <a:ext cx="981075" cy="676275"/>
          </a:xfrm>
          <a:prstGeom prst="rect">
            <a:avLst/>
          </a:prstGeom>
          <a:noFill/>
          <a:ln w="19050" cap="flat" cmpd="sng" algn="ctr">
            <a:solidFill>
              <a:srgbClr val="7030A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6048375" y="5200652"/>
            <a:ext cx="352425" cy="466725"/>
          </a:xfrm>
          <a:prstGeom prst="rect">
            <a:avLst/>
          </a:prstGeom>
          <a:noFill/>
          <a:ln w="19050" cap="flat" cmpd="sng" algn="ctr">
            <a:solidFill>
              <a:srgbClr val="00B0F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46" name="Straight Connector 45"/>
          <p:cNvCxnSpPr>
            <a:stCxn id="31" idx="1"/>
          </p:cNvCxnSpPr>
          <p:nvPr/>
        </p:nvCxnSpPr>
        <p:spPr bwMode="auto">
          <a:xfrm flipH="1">
            <a:off x="4419600" y="3929065"/>
            <a:ext cx="3219450" cy="185735"/>
          </a:xfrm>
          <a:prstGeom prst="line">
            <a:avLst/>
          </a:prstGeom>
          <a:noFill/>
          <a:ln w="19050" cap="flat" cmpd="sng" algn="ctr">
            <a:solidFill>
              <a:srgbClr val="FFC000"/>
            </a:solidFill>
            <a:prstDash val="solid"/>
            <a:round/>
            <a:headEnd type="none" w="med" len="med"/>
            <a:tailEnd type="none" w="med" len="med"/>
          </a:ln>
          <a:effectLst/>
        </p:spPr>
      </p:cxnSp>
      <p:cxnSp>
        <p:nvCxnSpPr>
          <p:cNvPr id="50" name="Straight Arrow Connector 49"/>
          <p:cNvCxnSpPr/>
          <p:nvPr/>
        </p:nvCxnSpPr>
        <p:spPr bwMode="auto">
          <a:xfrm flipV="1">
            <a:off x="2438400" y="4419601"/>
            <a:ext cx="3733801" cy="457199"/>
          </a:xfrm>
          <a:prstGeom prst="straightConnector1">
            <a:avLst/>
          </a:prstGeom>
          <a:noFill/>
          <a:ln w="19050" cap="flat" cmpd="sng" algn="ctr">
            <a:solidFill>
              <a:schemeClr val="accent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Video Switching and </a:t>
            </a:r>
            <a:br>
              <a:rPr lang="en-US" dirty="0" smtClean="0"/>
            </a:br>
            <a:r>
              <a:rPr lang="en-US" dirty="0" smtClean="0"/>
              <a:t>Video Wall Control</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98</a:t>
            </a:fld>
            <a:endParaRPr lang="en-US"/>
          </a:p>
        </p:txBody>
      </p:sp>
      <p:pic>
        <p:nvPicPr>
          <p:cNvPr id="8" name="Picture 4" descr="MVC-049S"/>
          <p:cNvPicPr>
            <a:picLocks noChangeAspect="1" noChangeArrowheads="1"/>
          </p:cNvPicPr>
          <p:nvPr/>
        </p:nvPicPr>
        <p:blipFill>
          <a:blip r:embed="rId2" cstate="print"/>
          <a:srcRect l="4167" t="25391" b="29723"/>
          <a:stretch>
            <a:fillRect/>
          </a:stretch>
        </p:blipFill>
        <p:spPr bwMode="auto">
          <a:xfrm>
            <a:off x="1335088" y="3327400"/>
            <a:ext cx="6780212" cy="250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5"/>
          <p:cNvSpPr>
            <a:spLocks noGrp="1"/>
          </p:cNvSpPr>
          <p:nvPr>
            <p:ph type="sldNum" sz="quarter" idx="12"/>
          </p:nvPr>
        </p:nvSpPr>
        <p:spPr>
          <a:noFill/>
        </p:spPr>
        <p:txBody>
          <a:bodyPr/>
          <a:lstStyle/>
          <a:p>
            <a:fld id="{5F8AF7F0-903B-4B55-B69A-2076A19E1AED}" type="slidenum">
              <a:rPr lang="en-US" smtClean="0"/>
              <a:pPr/>
              <a:t>99</a:t>
            </a:fld>
            <a:endParaRPr lang="en-US" smtClean="0"/>
          </a:p>
        </p:txBody>
      </p:sp>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smtClean="0"/>
              <a:t>Video sources and tours can be drag and dropped onto selected virtual wall</a:t>
            </a:r>
            <a:endParaRPr lang="en-US" sz="2000" dirty="0" smtClean="0"/>
          </a:p>
        </p:txBody>
      </p:sp>
      <p:pic>
        <p:nvPicPr>
          <p:cNvPr id="803843" name="Picture 3" descr="C:\Documents\Projects\SunGuide Training\Master Slides\Screen Shots\Screan Shots R7.0\VS\VideoSwitching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7108452"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C8CE67FFB9CF4FA47C8BC1D6090993" ma:contentTypeVersion="1" ma:contentTypeDescription="Create a new document." ma:contentTypeScope="" ma:versionID="73cd4136ca6adb4f0003e515135efcc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463993-50AA-4BC4-9320-EE9BC389363B}"/>
</file>

<file path=customXml/itemProps2.xml><?xml version="1.0" encoding="utf-8"?>
<ds:datastoreItem xmlns:ds="http://schemas.openxmlformats.org/officeDocument/2006/customXml" ds:itemID="{AE16BEDE-3A61-451A-8711-85499127D760}"/>
</file>

<file path=customXml/itemProps3.xml><?xml version="1.0" encoding="utf-8"?>
<ds:datastoreItem xmlns:ds="http://schemas.openxmlformats.org/officeDocument/2006/customXml" ds:itemID="{9B1E3A5F-5614-457C-BE73-B43CBE8D1F76}"/>
</file>

<file path=docProps/app.xml><?xml version="1.0" encoding="utf-8"?>
<Properties xmlns="http://schemas.openxmlformats.org/officeDocument/2006/extended-properties" xmlns:vt="http://schemas.openxmlformats.org/officeDocument/2006/docPropsVTypes">
  <Template>Module</Template>
  <TotalTime>2655</TotalTime>
  <Words>17579</Words>
  <Application>Microsoft Office PowerPoint</Application>
  <PresentationFormat>On-screen Show (4:3)</PresentationFormat>
  <Paragraphs>2858</Paragraphs>
  <Slides>384</Slides>
  <Notes>213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384</vt:i4>
      </vt:variant>
    </vt:vector>
  </HeadingPairs>
  <TitlesOfParts>
    <vt:vector size="388" baseType="lpstr">
      <vt:lpstr>Module</vt:lpstr>
      <vt:lpstr>Visio</vt:lpstr>
      <vt:lpstr>Bitmap Image</vt:lpstr>
      <vt:lpstr>Photo Editor Photo</vt:lpstr>
      <vt:lpstr>SunGuide Operator Training</vt:lpstr>
      <vt:lpstr>Agenda</vt:lpstr>
      <vt:lpstr>Part 1: Introduction</vt:lpstr>
      <vt:lpstr>SunGuide Operator Training</vt:lpstr>
      <vt:lpstr>Purpose of Operator Training</vt:lpstr>
      <vt:lpstr>Training Format</vt:lpstr>
      <vt:lpstr>House Keeping</vt:lpstr>
      <vt:lpstr>SunGuide Overview</vt:lpstr>
      <vt:lpstr>SunGuide Architecture</vt:lpstr>
      <vt:lpstr>SunGuide Software Architecture</vt:lpstr>
      <vt:lpstr>What’s New?</vt:lpstr>
      <vt:lpstr>Operator Map</vt:lpstr>
      <vt:lpstr>Logging In</vt:lpstr>
      <vt:lpstr>Map: Managing Your View</vt:lpstr>
      <vt:lpstr>Map: General Concepts</vt:lpstr>
      <vt:lpstr>Map: Preferences</vt:lpstr>
      <vt:lpstr>Map: Icon Configuration</vt:lpstr>
      <vt:lpstr>System Settings</vt:lpstr>
      <vt:lpstr>Map View Configuration</vt:lpstr>
      <vt:lpstr>System Configuration</vt:lpstr>
      <vt:lpstr>Map Shield Editor</vt:lpstr>
      <vt:lpstr>Operator Map</vt:lpstr>
      <vt:lpstr>Part 2: Traveler Messages</vt:lpstr>
      <vt:lpstr>Dynamic Message Signs (DMS)</vt:lpstr>
      <vt:lpstr>DMS: Menu Options</vt:lpstr>
      <vt:lpstr>DMS: Short Status</vt:lpstr>
      <vt:lpstr>DMS: Device List</vt:lpstr>
      <vt:lpstr>DMS: Full Status</vt:lpstr>
      <vt:lpstr>DMS: Message Queue</vt:lpstr>
      <vt:lpstr>DMS: Send Message</vt:lpstr>
      <vt:lpstr>DMS: Message &amp; Graphic Library Management</vt:lpstr>
      <vt:lpstr>DMS: Device Messaging Window Menus</vt:lpstr>
      <vt:lpstr>DMS: Device Messaging Window: Set Op Status</vt:lpstr>
      <vt:lpstr>DMS: Device Messaging Window: Refresh Status &amp; Find on Map</vt:lpstr>
      <vt:lpstr>DMS: Device Messaging Window: Queue</vt:lpstr>
      <vt:lpstr>DMS: Device Messaging Window: Queue</vt:lpstr>
      <vt:lpstr>DMS: Device Messaging Window: Queue Messaging</vt:lpstr>
      <vt:lpstr>DMS: Device Messaging Window: Detailed Status</vt:lpstr>
      <vt:lpstr>DMS: Device Messaging Window: Set Brightness</vt:lpstr>
      <vt:lpstr>DMS: Device Messaging Window: Set Control Mode</vt:lpstr>
      <vt:lpstr>DMS: Device Messaging Window: Other Controls</vt:lpstr>
      <vt:lpstr>Dynamic Message Signs (DMS)</vt:lpstr>
      <vt:lpstr>DMS: Configuration Sign Configuration</vt:lpstr>
      <vt:lpstr>DMS: Configuration Approved Words</vt:lpstr>
      <vt:lpstr>DMS: Configuration Font Configuration</vt:lpstr>
      <vt:lpstr>DMS: Configuration DMS Group Editor</vt:lpstr>
      <vt:lpstr>DMS: Configuration DMS Manufactures</vt:lpstr>
      <vt:lpstr>Highway Advisory Radio (HAR)</vt:lpstr>
      <vt:lpstr>How does HAR work?</vt:lpstr>
      <vt:lpstr>HAR: Context Menus</vt:lpstr>
      <vt:lpstr>HAR: Messaging</vt:lpstr>
      <vt:lpstr>Beacons</vt:lpstr>
      <vt:lpstr>Beacons</vt:lpstr>
      <vt:lpstr>Beacons</vt:lpstr>
      <vt:lpstr>Beacons: Configuration</vt:lpstr>
      <vt:lpstr>DMS and HAR</vt:lpstr>
      <vt:lpstr>Part 3: Cameras and Video</vt:lpstr>
      <vt:lpstr>Closed Circuit Television (CCTV)</vt:lpstr>
      <vt:lpstr>CCTV: Camera Control</vt:lpstr>
      <vt:lpstr>CCTV: Advanced Camera Functions</vt:lpstr>
      <vt:lpstr>CCTV: Video on Desktop (VoD)</vt:lpstr>
      <vt:lpstr>VoD: Menus</vt:lpstr>
      <vt:lpstr>VoD: Definitions</vt:lpstr>
      <vt:lpstr>VoD: Window and Viewer Creation</vt:lpstr>
      <vt:lpstr>VoD: Viewer Manipulation</vt:lpstr>
      <vt:lpstr>VoD: Tour Creation and Editing</vt:lpstr>
      <vt:lpstr>VoD: Camera Controls</vt:lpstr>
      <vt:lpstr>VoD: Camera Controls</vt:lpstr>
      <vt:lpstr>VoD: Window Menu Options</vt:lpstr>
      <vt:lpstr>PowerPoint Presentation</vt:lpstr>
      <vt:lpstr>PowerPoint Presentation</vt:lpstr>
      <vt:lpstr>Keyboard / USB Joystick</vt:lpstr>
      <vt:lpstr>Closed Circuit Television (CCTV)</vt:lpstr>
      <vt:lpstr>PowerPoint Presentation</vt:lpstr>
      <vt:lpstr>PowerPoint Presentation</vt:lpstr>
      <vt:lpstr>Scheduled Actions Subsystem (SAS)</vt:lpstr>
      <vt:lpstr>SAS: Definitions </vt:lpstr>
      <vt:lpstr>Accessing the SAS GUI</vt:lpstr>
      <vt:lpstr>SAS GUI Menus</vt:lpstr>
      <vt:lpstr>Add a New Schedule</vt:lpstr>
      <vt:lpstr>Add a New Schedule, cont’d</vt:lpstr>
      <vt:lpstr>Add a New Item to a Schedule</vt:lpstr>
      <vt:lpstr>Add New Item: Scheduling</vt:lpstr>
      <vt:lpstr>Add New Item: Devices</vt:lpstr>
      <vt:lpstr>Add New Item: Actions</vt:lpstr>
      <vt:lpstr>Add New Item: CCTV Actions</vt:lpstr>
      <vt:lpstr>Add New Item: DMS Actions</vt:lpstr>
      <vt:lpstr>Add New Item: Report Actions</vt:lpstr>
      <vt:lpstr>Add New Item: Response Plan Actions</vt:lpstr>
      <vt:lpstr>Modify an Existing Item</vt:lpstr>
      <vt:lpstr>Activate/Terminate Schedule</vt:lpstr>
      <vt:lpstr>Duplicate/Delete Schedule</vt:lpstr>
      <vt:lpstr>Scheduled Actions Calendar</vt:lpstr>
      <vt:lpstr>Calendar: Day View</vt:lpstr>
      <vt:lpstr>Calendar: Week View</vt:lpstr>
      <vt:lpstr>Calendar: Month View</vt:lpstr>
      <vt:lpstr>Edit Saved Action Lists</vt:lpstr>
      <vt:lpstr>Video Switching and  Video Wall Control</vt:lpstr>
      <vt:lpstr>Video Switching</vt:lpstr>
      <vt:lpstr>Video Wall</vt:lpstr>
      <vt:lpstr>Video Switching</vt:lpstr>
      <vt:lpstr>Video Switching</vt:lpstr>
      <vt:lpstr>Video Switching</vt:lpstr>
      <vt:lpstr>Video Switching</vt:lpstr>
      <vt:lpstr>Video Switching</vt:lpstr>
      <vt:lpstr>Video Switching</vt:lpstr>
      <vt:lpstr>CCTV, SAS, and Video Switching</vt:lpstr>
      <vt:lpstr>Part 4: Roadway Monitoring</vt:lpstr>
      <vt:lpstr>Roadway Weather Information System (RWIS)</vt:lpstr>
      <vt:lpstr>RWIS: Status</vt:lpstr>
      <vt:lpstr>Roadway Weather Information System (RWIS)</vt:lpstr>
      <vt:lpstr>RWIS: Configuration</vt:lpstr>
      <vt:lpstr>RWIS: Configuration</vt:lpstr>
      <vt:lpstr>Transportation Sensor Subsystem (TSS)</vt:lpstr>
      <vt:lpstr>TSS: Overview</vt:lpstr>
      <vt:lpstr>TSS: Context Menu</vt:lpstr>
      <vt:lpstr>TSS: Detailed Data</vt:lpstr>
      <vt:lpstr>TSS: Nokia / HERE Data</vt:lpstr>
      <vt:lpstr>TSS: BlueTOAD / Other External Sources</vt:lpstr>
      <vt:lpstr>Transportation Sensor Subsystem (TSS)</vt:lpstr>
      <vt:lpstr>TSS: Configuration</vt:lpstr>
      <vt:lpstr>TSS: Configuration</vt:lpstr>
      <vt:lpstr>TSS: Configuration</vt:lpstr>
      <vt:lpstr>TSS: Configuration</vt:lpstr>
      <vt:lpstr>TSS: Configuration</vt:lpstr>
      <vt:lpstr>TSS: Configuration</vt:lpstr>
      <vt:lpstr>TSS: Configuration</vt:lpstr>
      <vt:lpstr>TSS: Configuration</vt:lpstr>
      <vt:lpstr>TSS: Configuration</vt:lpstr>
      <vt:lpstr>Connected Vehicle Subsystem (CVS)</vt:lpstr>
      <vt:lpstr>CVS: What is Connected Vehicle?</vt:lpstr>
      <vt:lpstr>CVS: Getting Data to and from SunGuide</vt:lpstr>
      <vt:lpstr>CVS: Context Menu</vt:lpstr>
      <vt:lpstr>CVS: RSE Configuration </vt:lpstr>
      <vt:lpstr>CVS: RSE Configuration </vt:lpstr>
      <vt:lpstr>CVS: RSE Configuration </vt:lpstr>
      <vt:lpstr>CVS: RSE Configuration </vt:lpstr>
      <vt:lpstr>CVS: RSE Configuration </vt:lpstr>
      <vt:lpstr>CVS: RSE Configuration </vt:lpstr>
      <vt:lpstr>CVS: RSE Configuration</vt:lpstr>
      <vt:lpstr>CVS: RSE Status</vt:lpstr>
      <vt:lpstr>CVS: RSE Status</vt:lpstr>
      <vt:lpstr>CVS: RSE Status</vt:lpstr>
      <vt:lpstr>CVS: RSE Status</vt:lpstr>
      <vt:lpstr>CVS: TAM Status</vt:lpstr>
      <vt:lpstr>CVS: Adding/Editing TAM</vt:lpstr>
      <vt:lpstr>CVS: Adding/Editing TAM</vt:lpstr>
      <vt:lpstr>CVS: TAM via Response Plan</vt:lpstr>
      <vt:lpstr>Travel Times (TvT)</vt:lpstr>
      <vt:lpstr>Travel Times Status</vt:lpstr>
      <vt:lpstr>Travel Times Status</vt:lpstr>
      <vt:lpstr>Travel Times Status</vt:lpstr>
      <vt:lpstr>Travel Times Status</vt:lpstr>
      <vt:lpstr>Travel Times Status Alternate Routes</vt:lpstr>
      <vt:lpstr>Travel Times Status Matching Routes</vt:lpstr>
      <vt:lpstr>Transportation Sensor Subsystem (TSS)</vt:lpstr>
      <vt:lpstr>Travel Time Configuration</vt:lpstr>
      <vt:lpstr>Travel Times on DMS</vt:lpstr>
      <vt:lpstr>Travel Times on DMS</vt:lpstr>
      <vt:lpstr>Travel Time Options</vt:lpstr>
      <vt:lpstr>Safety Barriers</vt:lpstr>
      <vt:lpstr>Safety Barriers: Overview</vt:lpstr>
      <vt:lpstr>TSS, TvT, CVS, Safety Barriers</vt:lpstr>
      <vt:lpstr>Part 5: Event Management</vt:lpstr>
      <vt:lpstr>Event Management</vt:lpstr>
      <vt:lpstr>EM: Purpose</vt:lpstr>
      <vt:lpstr>EM: Event List</vt:lpstr>
      <vt:lpstr>EM: Create New Event</vt:lpstr>
      <vt:lpstr>EM: Open/Edit Events</vt:lpstr>
      <vt:lpstr>EM: Notified, On Scene, Departed Times</vt:lpstr>
      <vt:lpstr>EM: Ribbon Options</vt:lpstr>
      <vt:lpstr>EM: Administrative Details</vt:lpstr>
      <vt:lpstr>EM: Administrative Details</vt:lpstr>
      <vt:lpstr>EM: Impact on Roadways</vt:lpstr>
      <vt:lpstr>EM: Event Location</vt:lpstr>
      <vt:lpstr>EM: Lane Blockage</vt:lpstr>
      <vt:lpstr>EM: Event Lane Configuration</vt:lpstr>
      <vt:lpstr>EM: Reporting &amp; Dispatch</vt:lpstr>
      <vt:lpstr>EM: Event Details</vt:lpstr>
      <vt:lpstr>EM: Event Details: Vehicles Involved</vt:lpstr>
      <vt:lpstr>EM: Event Details: Primary / Secondary Events and Injuries</vt:lpstr>
      <vt:lpstr>EM: Event Details: Weather Conditions</vt:lpstr>
      <vt:lpstr>EM: Event Details: SAE Description</vt:lpstr>
      <vt:lpstr>EM: Event Details: SAE Codes</vt:lpstr>
      <vt:lpstr>EM: Event Details: SAE Codes</vt:lpstr>
      <vt:lpstr>EM: Event Details: SAE Codes</vt:lpstr>
      <vt:lpstr>EM: Event Details: Comments and Event History</vt:lpstr>
      <vt:lpstr>Event Management</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Viewer</vt:lpstr>
      <vt:lpstr>Event Viewer - Login</vt:lpstr>
      <vt:lpstr>Event Viewer – Event List</vt:lpstr>
      <vt:lpstr>Event Viewer – Event Details</vt:lpstr>
      <vt:lpstr>Response Plans</vt:lpstr>
      <vt:lpstr>EM: Response Plan Selecting a Response Plan</vt:lpstr>
      <vt:lpstr>EM: Response Plan Activate / Terminate Response Plan</vt:lpstr>
      <vt:lpstr>EM: Response Plan Adding Email Recipients, DMS, and HAR</vt:lpstr>
      <vt:lpstr>EM: Response Plan DMS Groups: Editing Multiple DMS</vt:lpstr>
      <vt:lpstr>EM: Response Plan Rule of Thumb #1</vt:lpstr>
      <vt:lpstr>EM: Response Plan Rule of Thumb #2</vt:lpstr>
      <vt:lpstr>EM: Response Plan Rule of Thumb #3</vt:lpstr>
      <vt:lpstr>EM: Response Plan Additional Note</vt:lpstr>
      <vt:lpstr>EM: Response Plan Additional Features</vt:lpstr>
      <vt:lpstr>Event Management Auditing</vt:lpstr>
      <vt:lpstr>EM Audit – Configuring Request Audit Comment Type</vt:lpstr>
      <vt:lpstr>Finding Event IDs of Audit Requests</vt:lpstr>
      <vt:lpstr>EM Auditing</vt:lpstr>
      <vt:lpstr>EM Auditing Notifying Agency and Contact</vt:lpstr>
      <vt:lpstr>EM Auditing Event Status</vt:lpstr>
      <vt:lpstr>EM Auditing Event Type</vt:lpstr>
      <vt:lpstr>EM Auditing Event Location and Congestion</vt:lpstr>
      <vt:lpstr>EM Auditing Lane Blockage</vt:lpstr>
      <vt:lpstr>EM Auditing Vehicle Dispatch</vt:lpstr>
      <vt:lpstr>EM Auditing Responder Times</vt:lpstr>
      <vt:lpstr>EM Auditing Vehicles Involved</vt:lpstr>
      <vt:lpstr>EM Auditing Comments</vt:lpstr>
      <vt:lpstr>Incident Detection Subsystem (IDS)</vt:lpstr>
      <vt:lpstr>Incident Detection Subsystem</vt:lpstr>
      <vt:lpstr>PowerPoint Presentation</vt:lpstr>
      <vt:lpstr>PowerPoint Presentation</vt:lpstr>
      <vt:lpstr>PowerPoint Presentation</vt:lpstr>
      <vt:lpstr>FHP Alerts: Key FHP CAD Fields</vt:lpstr>
      <vt:lpstr>PowerPoint Presentation</vt:lpstr>
      <vt:lpstr>IDS: Wrong Way Driving</vt:lpstr>
      <vt:lpstr>Wrong Way Driving: Concept</vt:lpstr>
      <vt:lpstr>Wrong Way Driving: Operator Map</vt:lpstr>
      <vt:lpstr>Wrong Way Driving: Device Status</vt:lpstr>
      <vt:lpstr>Wrong Way Driving: Device Status</vt:lpstr>
      <vt:lpstr>Wrong Way Driving: Configuration</vt:lpstr>
      <vt:lpstr>Wrong Way Driving: Alerts</vt:lpstr>
      <vt:lpstr>Wrong Way Driving: Alerts</vt:lpstr>
      <vt:lpstr>511 Floodgates</vt:lpstr>
      <vt:lpstr>511 Floodgates: Status</vt:lpstr>
      <vt:lpstr>511 Floodgates: Entry</vt:lpstr>
      <vt:lpstr>511 Floodgates: Levels</vt:lpstr>
      <vt:lpstr>511 Floodgates: Levels</vt:lpstr>
      <vt:lpstr>511 Floodgates: Levels</vt:lpstr>
      <vt:lpstr>511 Floodgates: Levels</vt:lpstr>
      <vt:lpstr>511 Floodgates: Levels</vt:lpstr>
      <vt:lpstr>511 Floodgates:  Set Multiple Locations</vt:lpstr>
      <vt:lpstr>511 Floodgates: Entry</vt:lpstr>
      <vt:lpstr>511 Floodgates: Accented Characters</vt:lpstr>
      <vt:lpstr>511 Floodgates: Main Page Buttons</vt:lpstr>
      <vt:lpstr>511 Floodgates: Store Floodgate Dialog</vt:lpstr>
      <vt:lpstr>511 Floodgates: Manage Recorded Floodgates Dialog</vt:lpstr>
      <vt:lpstr>Event Management, Incident Detection, 511 Floodgates</vt:lpstr>
      <vt:lpstr>Road Ranger Management (AVI/RR)</vt:lpstr>
      <vt:lpstr>AVI/RR</vt:lpstr>
      <vt:lpstr>AVI/RR</vt:lpstr>
      <vt:lpstr>AVI/RR Alerts</vt:lpstr>
      <vt:lpstr>AVI/RR</vt:lpstr>
      <vt:lpstr>AVI/RR</vt:lpstr>
      <vt:lpstr>AVI/RR Configuration</vt:lpstr>
      <vt:lpstr>AVI/RR Configuration</vt:lpstr>
      <vt:lpstr>AVI/RR Configuration</vt:lpstr>
      <vt:lpstr>AVI/RR Configuration</vt:lpstr>
      <vt:lpstr>AVI/RR Configuration</vt:lpstr>
      <vt:lpstr>AVI/RR Configuration</vt:lpstr>
      <vt:lpstr>Smart Phone Application for Road Rangers (SPARR)</vt:lpstr>
      <vt:lpstr>SPARR: Overall Concept</vt:lpstr>
      <vt:lpstr>SPARR: Configuration</vt:lpstr>
      <vt:lpstr>SPARR: Configuration</vt:lpstr>
      <vt:lpstr>SPARR: Configuration</vt:lpstr>
      <vt:lpstr>SPARR: Configuration</vt:lpstr>
      <vt:lpstr>SPARR: Configuration</vt:lpstr>
      <vt:lpstr>Road Ranger Management</vt:lpstr>
      <vt:lpstr>Part 6: Reporting</vt:lpstr>
      <vt:lpstr>Reporting Subsystem</vt:lpstr>
      <vt:lpstr>Reporting Subsystem</vt:lpstr>
      <vt:lpstr>Reporting Subsystem</vt:lpstr>
      <vt:lpstr>RS: Reporting Subsystem</vt:lpstr>
      <vt:lpstr>Reporting Subsystem</vt:lpstr>
      <vt:lpstr>Reporting Subsystem</vt:lpstr>
      <vt:lpstr>Reporting Subsystem</vt:lpstr>
      <vt:lpstr>Reporting Subsystem</vt:lpstr>
      <vt:lpstr>Reporting Subsystem</vt:lpstr>
      <vt:lpstr>Regional Integrated Transportation Information System (RITIS)</vt:lpstr>
      <vt:lpstr>What is RITIS?</vt:lpstr>
      <vt:lpstr>Accessing RITIS</vt:lpstr>
      <vt:lpstr>RITIS: Map-based reporting</vt:lpstr>
      <vt:lpstr>RITIS: Tabular and Data Downloads</vt:lpstr>
      <vt:lpstr>Reporting</vt:lpstr>
      <vt:lpstr>Part 7: Additional Traffic Management</vt:lpstr>
      <vt:lpstr>Inventory Management Subsystem (IMS)</vt:lpstr>
      <vt:lpstr>IMS: Equipment Dialog</vt:lpstr>
      <vt:lpstr>IMS: Equipment History</vt:lpstr>
      <vt:lpstr>Express Lanes Management</vt:lpstr>
      <vt:lpstr>Express Lanes</vt:lpstr>
      <vt:lpstr>Express Lanes System Operations</vt:lpstr>
      <vt:lpstr>Express Lanes</vt:lpstr>
      <vt:lpstr>Express Lanes</vt:lpstr>
      <vt:lpstr>Express Lanes</vt:lpstr>
      <vt:lpstr>Express Lanes Initial Device Deployment</vt:lpstr>
      <vt:lpstr>Express Lanes Segments and Modes</vt:lpstr>
      <vt:lpstr>Express Lanes</vt:lpstr>
      <vt:lpstr>Express Lanes</vt:lpstr>
      <vt:lpstr>Express Lanes Set Mode</vt:lpstr>
      <vt:lpstr>Express Lanes Rate Table</vt:lpstr>
      <vt:lpstr>Express Lanes DMS Status</vt:lpstr>
      <vt:lpstr>Express Lanes Alerts</vt:lpstr>
      <vt:lpstr>Express Lanes Alerts</vt:lpstr>
      <vt:lpstr>Express Lanes Alerts</vt:lpstr>
      <vt:lpstr>Express Lanes Middleware Rate Adjustment</vt:lpstr>
      <vt:lpstr>Express Lanes Offline Synchronization</vt:lpstr>
      <vt:lpstr>Express Lanes Startup Mode</vt:lpstr>
      <vt:lpstr>Toll Viewer</vt:lpstr>
      <vt:lpstr>Toll Viewer </vt:lpstr>
      <vt:lpstr>Toll Viewer </vt:lpstr>
      <vt:lpstr>Toll Viewer – Summary Report</vt:lpstr>
      <vt:lpstr>Toll Viewer  Rate History Report</vt:lpstr>
      <vt:lpstr>Toll Viewer – Detail Report </vt:lpstr>
      <vt:lpstr>Toll Viewer  Traffic Event Report Section</vt:lpstr>
      <vt:lpstr>Toll Viewer  DMS Communication Report Section</vt:lpstr>
      <vt:lpstr>Toll Viewer </vt:lpstr>
      <vt:lpstr>Toll Viewer </vt:lpstr>
      <vt:lpstr>Toll Viewer </vt:lpstr>
      <vt:lpstr>Managed Lanes</vt:lpstr>
      <vt:lpstr>Managed Lanes</vt:lpstr>
      <vt:lpstr>Managed Lanes: Action Lists</vt:lpstr>
      <vt:lpstr>Managed Lanes: Action Lists</vt:lpstr>
      <vt:lpstr>Managed Lanes: Controller Status</vt:lpstr>
      <vt:lpstr>Managed Lanes: Ramp Status</vt:lpstr>
      <vt:lpstr>Managed Lanes</vt:lpstr>
      <vt:lpstr>Managed Lanes: Configuration</vt:lpstr>
      <vt:lpstr>Managed Lanes: Configuration</vt:lpstr>
      <vt:lpstr>Managed Lanes: Configuration</vt:lpstr>
      <vt:lpstr>Managed Lanes: Configuration</vt:lpstr>
      <vt:lpstr>Managed Lanes: Configuration</vt:lpstr>
      <vt:lpstr>Managed Lanes: Configuration</vt:lpstr>
      <vt:lpstr>Traffic Control Subsystem</vt:lpstr>
      <vt:lpstr>Traffic Control Subsystem</vt:lpstr>
      <vt:lpstr>Traffic Control</vt:lpstr>
      <vt:lpstr>Traffic Control</vt:lpstr>
      <vt:lpstr>Traffic Control: Response Plans</vt:lpstr>
      <vt:lpstr>Traffic Control</vt:lpstr>
      <vt:lpstr>Traffic Control: Configuration</vt:lpstr>
      <vt:lpstr>Truck Parking Subsystem</vt:lpstr>
      <vt:lpstr>Truck Parking</vt:lpstr>
      <vt:lpstr>Truck Parking</vt:lpstr>
      <vt:lpstr>Truck Parking</vt:lpstr>
      <vt:lpstr>Truck Parking</vt:lpstr>
      <vt:lpstr>Truck Parking: Configuration</vt:lpstr>
      <vt:lpstr>Truck Parking: Configuration</vt:lpstr>
      <vt:lpstr>Truck Parking: Configuration</vt:lpstr>
      <vt:lpstr>Truck Parking: Configuration</vt:lpstr>
      <vt:lpstr>Ramp Metering</vt:lpstr>
      <vt:lpstr>Ramp Metering</vt:lpstr>
      <vt:lpstr>Ramp Metering Device Status</vt:lpstr>
      <vt:lpstr>Ramp Metering Device Status</vt:lpstr>
      <vt:lpstr>Ramp Metering Device Status</vt:lpstr>
      <vt:lpstr>Ramp Metering Device Status</vt:lpstr>
      <vt:lpstr>Ramp Metering Device Status</vt:lpstr>
      <vt:lpstr>Ramp Metering Device Status – Alarm Window</vt:lpstr>
      <vt:lpstr>Ramp Metering Device Status – Control Window</vt:lpstr>
      <vt:lpstr>Ramp Metering Device Status – Control Window</vt:lpstr>
      <vt:lpstr>Ramp Metering Device Status – Control Window</vt:lpstr>
      <vt:lpstr>Ramp Metering Device Status – Control Window</vt:lpstr>
      <vt:lpstr>Ramp Metering Device Status – Control Window</vt:lpstr>
      <vt:lpstr>Ramp Metering Time of Day Window</vt:lpstr>
      <vt:lpstr>Ramp Metering Time of Day Window</vt:lpstr>
      <vt:lpstr>Ramp Metering Time of Day Window</vt:lpstr>
      <vt:lpstr>Ramp Metering Time of Day Window – Adding TOD</vt:lpstr>
      <vt:lpstr>Ramp Metering Time of Day Window – Adding Special Event</vt:lpstr>
      <vt:lpstr>Ramp Metering Updating Firmware</vt:lpstr>
      <vt:lpstr>Ramp Metering Updating Firmware</vt:lpstr>
      <vt:lpstr>Ramp Metering Updating Firmware</vt:lpstr>
      <vt:lpstr>Ramp Metering Resetting Controller</vt:lpstr>
      <vt:lpstr>Ramp Metering Resetting Controller</vt:lpstr>
      <vt:lpstr>Ramp Metering Resetting Controller</vt:lpstr>
      <vt:lpstr>Ramp Metering Resetting Controller</vt:lpstr>
      <vt:lpstr>IMS, Express Lanes, Toll Viewer, Ramp Metering</vt:lpstr>
      <vt:lpstr>SunGuide Operator Training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Hope, John R</dc:creator>
  <cp:lastModifiedBy>John Hope</cp:lastModifiedBy>
  <cp:revision>201</cp:revision>
  <dcterms:created xsi:type="dcterms:W3CDTF">2006-08-16T00:00:00Z</dcterms:created>
  <dcterms:modified xsi:type="dcterms:W3CDTF">2017-08-15T21:40:32Z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0x010100C4C8CE67FFB9CF4FA47C8BC1D6090993</vt:lpwstr>
  </property>
</Properties>
</file>